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53" r:id="rId2"/>
    <p:sldMasterId id="2147483662" r:id="rId3"/>
  </p:sldMasterIdLst>
  <p:notesMasterIdLst>
    <p:notesMasterId r:id="rId12"/>
  </p:notesMasterIdLst>
  <p:sldIdLst>
    <p:sldId id="289" r:id="rId4"/>
    <p:sldId id="290" r:id="rId5"/>
    <p:sldId id="292" r:id="rId6"/>
    <p:sldId id="293" r:id="rId7"/>
    <p:sldId id="294" r:id="rId8"/>
    <p:sldId id="295" r:id="rId9"/>
    <p:sldId id="296" r:id="rId10"/>
    <p:sldId id="274" r:id="rId11"/>
  </p:sldIdLst>
  <p:sldSz cx="9144000" cy="5143500" type="screen16x9"/>
  <p:notesSz cx="7010400" cy="9296400"/>
  <p:custDataLst>
    <p:tags r:id="rId13"/>
  </p:custDataLst>
  <p:defaultTextStyle>
    <a:defPPr>
      <a:defRPr lang="es-E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09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B"/>
    <a:srgbClr val="CD1D21"/>
    <a:srgbClr val="21B4D1"/>
    <a:srgbClr val="64B4F0"/>
    <a:srgbClr val="3CC5E0"/>
    <a:srgbClr val="0D7EC5"/>
    <a:srgbClr val="A1CCE6"/>
    <a:srgbClr val="67C8DB"/>
    <a:srgbClr val="3BDDE0"/>
    <a:srgbClr val="40B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1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708" y="84"/>
      </p:cViewPr>
      <p:guideLst>
        <p:guide orient="horz" pos="1620"/>
        <p:guide pos="20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gs" Target="tags/tag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387A361-2F3C-40BC-A158-3887D1A90FA0}" type="datetimeFigureOut">
              <a:rPr lang="es-ES" smtClean="0"/>
              <a:t>27/05/2026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2218D1A-0308-4C30-BEF3-55A198D3161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2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6945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81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98806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8116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8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777252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427771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13"/>
          </a:p>
        </p:txBody>
      </p:sp>
      <p:sp>
        <p:nvSpPr>
          <p:cNvPr id="10" name="8 CuadroTexto"/>
          <p:cNvSpPr txBox="1"/>
          <p:nvPr userDrawn="1"/>
        </p:nvSpPr>
        <p:spPr>
          <a:xfrm>
            <a:off x="8795386" y="4886061"/>
            <a:ext cx="448259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>
                <a:solidFill>
                  <a:schemeClr val="tx1"/>
                </a:solidFill>
                <a:latin typeface="Arial Narrow" panose="020B0606020202030204" pitchFamily="34" charset="0"/>
              </a:rPr>
              <a:pPr lvl="0" algn="l"/>
              <a:t>‹Nº›</a:t>
            </a:fld>
            <a:endParaRPr lang="es-ES" sz="900" noProof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10 Rectángulo redondeado"/>
          <p:cNvSpPr/>
          <p:nvPr userDrawn="1"/>
        </p:nvSpPr>
        <p:spPr>
          <a:xfrm>
            <a:off x="8717537" y="4861447"/>
            <a:ext cx="34289" cy="23366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22" y="4873101"/>
            <a:ext cx="1271956" cy="210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79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05561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tags" Target="../tags/tag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2" y="4814876"/>
            <a:ext cx="1361244" cy="225129"/>
          </a:xfrm>
          <a:prstGeom prst="rect">
            <a:avLst/>
          </a:prstGeom>
        </p:spPr>
      </p:pic>
      <p:sp>
        <p:nvSpPr>
          <p:cNvPr id="9" name="8 CuadroTexto"/>
          <p:cNvSpPr txBox="1"/>
          <p:nvPr userDrawn="1"/>
        </p:nvSpPr>
        <p:spPr>
          <a:xfrm>
            <a:off x="-4444" y="4868350"/>
            <a:ext cx="3981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r"/>
            <a:fld id="{1E17D745-DD46-494D-911C-3DFD40081CA5}" type="slidenum">
              <a:rPr lang="es-ES" sz="900" noProof="0" smtClean="0"/>
              <a:pPr lvl="0" algn="r"/>
              <a:t>‹Nº›</a:t>
            </a:fld>
            <a:endParaRPr lang="es-ES" sz="900" noProof="0" dirty="0"/>
          </a:p>
        </p:txBody>
      </p:sp>
      <p:sp>
        <p:nvSpPr>
          <p:cNvPr id="10" name="10 Rectángulo redondeado"/>
          <p:cNvSpPr/>
          <p:nvPr userDrawn="1"/>
        </p:nvSpPr>
        <p:spPr>
          <a:xfrm>
            <a:off x="359412" y="4843651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</p:spTree>
    <p:custDataLst>
      <p:tags r:id="rId8"/>
    </p:custDataLst>
    <p:extLst>
      <p:ext uri="{BB962C8B-B14F-4D97-AF65-F5344CB8AC3E}">
        <p14:creationId xmlns:p14="http://schemas.microsoft.com/office/powerpoint/2010/main" val="194959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49" r:id="rId3"/>
    <p:sldLayoutId id="2147483650" r:id="rId4"/>
    <p:sldLayoutId id="2147483713" r:id="rId5"/>
    <p:sldLayoutId id="2147483712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8 CuadroTexto"/>
          <p:cNvSpPr txBox="1"/>
          <p:nvPr userDrawn="1"/>
        </p:nvSpPr>
        <p:spPr>
          <a:xfrm>
            <a:off x="8807991" y="4866750"/>
            <a:ext cx="413971" cy="21120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es-E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</a:defRPr>
            </a:lvl1pPr>
          </a:lstStyle>
          <a:p>
            <a:pPr lvl="0" algn="l"/>
            <a:fld id="{1E17D745-DD46-494D-911C-3DFD40081CA5}" type="slidenum">
              <a:rPr lang="es-ES" sz="900" noProof="0" smtClean="0"/>
              <a:pPr lvl="0" algn="l"/>
              <a:t>‹Nº›</a:t>
            </a:fld>
            <a:endParaRPr lang="es-ES" sz="900" noProof="0" dirty="0"/>
          </a:p>
        </p:txBody>
      </p:sp>
      <p:sp>
        <p:nvSpPr>
          <p:cNvPr id="15" name="10 Rectángulo redondeado"/>
          <p:cNvSpPr/>
          <p:nvPr userDrawn="1"/>
        </p:nvSpPr>
        <p:spPr>
          <a:xfrm>
            <a:off x="8761959" y="4866750"/>
            <a:ext cx="34289" cy="233669"/>
          </a:xfrm>
          <a:prstGeom prst="roundRect">
            <a:avLst>
              <a:gd name="adj" fmla="val 50000"/>
            </a:avLst>
          </a:prstGeom>
          <a:solidFill>
            <a:srgbClr val="67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spcCol="0" rtlCol="0" anchor="ctr"/>
          <a:lstStyle/>
          <a:p>
            <a:pPr algn="ctr"/>
            <a:endParaRPr lang="es-ES" sz="1013"/>
          </a:p>
        </p:txBody>
      </p:sp>
      <p:pic>
        <p:nvPicPr>
          <p:cNvPr id="5" name="Imagen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6" y="4866750"/>
            <a:ext cx="1271956" cy="210362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38953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3"/>
    </p:custDataLst>
    <p:extLst>
      <p:ext uri="{BB962C8B-B14F-4D97-AF65-F5344CB8AC3E}">
        <p14:creationId xmlns:p14="http://schemas.microsoft.com/office/powerpoint/2010/main" val="3449202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5151542" y="2004119"/>
            <a:ext cx="3821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LA ESTRATEGIA  DEL SINDICALISMO DE LAS AMERICAS EN LA SALUD LABORAL</a:t>
            </a:r>
            <a:endParaRPr lang="es-ES" sz="3200" b="1" spc="2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934208" y="3953175"/>
            <a:ext cx="3023153" cy="732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>
                <a:solidFill>
                  <a:srgbClr val="3CC5E0"/>
                </a:solidFill>
                <a:latin typeface="Arial Narrow" panose="020B0606020202030204" pitchFamily="34" charset="0"/>
              </a:rPr>
              <a:t>Marta Pujadas</a:t>
            </a:r>
            <a:endParaRPr lang="es-ES" sz="1013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Equipo Jurídico Sindical CSA</a:t>
            </a:r>
          </a:p>
          <a:p>
            <a:pPr algn="r"/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Presidenta del Consejo Sindical de Asesoramiento Técnico (COSATE) para la CIMT OEA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  <p:cxnSp>
        <p:nvCxnSpPr>
          <p:cNvPr id="62" name="Conector recto 61"/>
          <p:cNvCxnSpPr/>
          <p:nvPr/>
        </p:nvCxnSpPr>
        <p:spPr>
          <a:xfrm>
            <a:off x="5810250" y="3343430"/>
            <a:ext cx="3068482" cy="0"/>
          </a:xfrm>
          <a:prstGeom prst="line">
            <a:avLst/>
          </a:prstGeom>
          <a:ln>
            <a:solidFill>
              <a:srgbClr val="B01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8B0A6BB-1AA8-F887-7D98-C67DA8543E88}"/>
              </a:ext>
            </a:extLst>
          </p:cNvPr>
          <p:cNvSpPr txBox="1"/>
          <p:nvPr/>
        </p:nvSpPr>
        <p:spPr>
          <a:xfrm>
            <a:off x="374073" y="250009"/>
            <a:ext cx="7180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3200" b="1" dirty="0"/>
              <a:t>La salud laboral como derecho fundamental</a:t>
            </a:r>
            <a:endParaRPr lang="es-AR" sz="3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3569DC-99F0-56BE-1F09-9317BA3A52EA}"/>
              </a:ext>
            </a:extLst>
          </p:cNvPr>
          <p:cNvSpPr txBox="1"/>
          <p:nvPr/>
        </p:nvSpPr>
        <p:spPr>
          <a:xfrm>
            <a:off x="374073" y="1117418"/>
            <a:ext cx="69307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2022: reconocimiento histórico → SST = derecho fundamental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945610-6DD7-9FD6-6FF4-EC9204FF8AD5}"/>
              </a:ext>
            </a:extLst>
          </p:cNvPr>
          <p:cNvSpPr txBox="1"/>
          <p:nvPr/>
        </p:nvSpPr>
        <p:spPr>
          <a:xfrm>
            <a:off x="374072" y="1715265"/>
            <a:ext cx="71801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/>
              <a:t>Claves:</a:t>
            </a:r>
          </a:p>
          <a:p>
            <a:pPr>
              <a:buNone/>
            </a:pPr>
            <a:endParaRPr lang="es-AR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s-AR" sz="1800" dirty="0"/>
              <a:t>Inclusión en la Declaración de Principios y Derechos Fundamentales (OIT)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1800" dirty="0"/>
              <a:t>Incorporación de Convenios 155 y 187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AR" sz="1800" dirty="0"/>
              <a:t>Resultado de años de lucha sindical, lucha, discusión, diálogo y concertación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/>
              <a:t>Decisión coherente con los documentos fundacionales de la OIT y el informe de la comisión mundial para el futuro del trabajo </a:t>
            </a:r>
            <a:r>
              <a:rPr lang="es-AR" sz="1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32223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7CD5C-F38B-FC56-3C2C-A27CD42C5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CE38BA8-0C4A-1BED-03EA-98D2136A925C}"/>
              </a:ext>
            </a:extLst>
          </p:cNvPr>
          <p:cNvSpPr txBox="1"/>
          <p:nvPr/>
        </p:nvSpPr>
        <p:spPr>
          <a:xfrm>
            <a:off x="374072" y="250009"/>
            <a:ext cx="8063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3200" b="1" dirty="0"/>
              <a:t>Acción sindical en el sistema interamericano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460D5E9-8738-8806-BBAD-07ED0200C2FB}"/>
              </a:ext>
            </a:extLst>
          </p:cNvPr>
          <p:cNvSpPr txBox="1"/>
          <p:nvPr/>
        </p:nvSpPr>
        <p:spPr>
          <a:xfrm>
            <a:off x="374072" y="919991"/>
            <a:ext cx="75126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Participación a través del Consejo Sindical de Asesoramiento Técnico (COSATE) en coordinación con la Confederación Sindical de trabajadoras y trabajadores de las Américas (CSA)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155052-F2E2-84C5-70FE-54EE5C418E0C}"/>
              </a:ext>
            </a:extLst>
          </p:cNvPr>
          <p:cNvSpPr txBox="1"/>
          <p:nvPr/>
        </p:nvSpPr>
        <p:spPr>
          <a:xfrm>
            <a:off x="374073" y="1883683"/>
            <a:ext cx="433117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400" b="1" dirty="0"/>
              <a:t>Claves:</a:t>
            </a:r>
          </a:p>
          <a:p>
            <a:pPr>
              <a:buNone/>
            </a:pPr>
            <a:endParaRPr lang="es-A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/>
              <a:t>Participación en sistema interamericano: Cumbre Ministros de Trabajo de la OEA; Asamblea de la OEA;  Cumbre de las Américas de OEA.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/>
              <a:t>Declaración y Plan de Acción de Bogotá: “EL FUTURO DEL TRABAJO EN LAS AMÉRICAS: CIMENTANDO LA PAZ, LA JUSTICIA SOCIAL Y LA ACCIÓN CLIMÁTICA.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/>
              <a:t> Declaración COSATE – CSA; Incidencia en talleres y ámbitos del sistema interamericano.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/>
              <a:t>Impulso a enfoque preventivo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400" dirty="0"/>
              <a:t>Agenda emergente: </a:t>
            </a:r>
          </a:p>
          <a:p>
            <a:pPr lvl="2"/>
            <a:r>
              <a:rPr lang="es-AR" sz="1400" dirty="0"/>
              <a:t>- Riesgos psicosociales </a:t>
            </a:r>
          </a:p>
          <a:p>
            <a:pPr lvl="2"/>
            <a:r>
              <a:rPr lang="es-AR" sz="1400" dirty="0"/>
              <a:t>- Teletrabajo y plataformas </a:t>
            </a:r>
          </a:p>
          <a:p>
            <a:pPr lvl="2"/>
            <a:r>
              <a:rPr lang="es-AR" sz="1400" dirty="0"/>
              <a:t>- Cambio climático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2588938-AF0A-8B24-B4CB-35F2BB2A1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 t="21111" r="3749" b="8750"/>
          <a:stretch>
            <a:fillRect/>
          </a:stretch>
        </p:blipFill>
        <p:spPr>
          <a:xfrm>
            <a:off x="4705247" y="2426464"/>
            <a:ext cx="4438753" cy="221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699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94CE2-88AF-70D3-423B-ECFEF1EA4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89F0ABF-60CB-2ADE-D4B9-D445F63C2138}"/>
              </a:ext>
            </a:extLst>
          </p:cNvPr>
          <p:cNvSpPr txBox="1"/>
          <p:nvPr/>
        </p:nvSpPr>
        <p:spPr>
          <a:xfrm>
            <a:off x="342899" y="250009"/>
            <a:ext cx="80633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3200" b="1" dirty="0"/>
              <a:t>20</a:t>
            </a:r>
            <a:r>
              <a:rPr lang="es-AR" sz="3200" dirty="0"/>
              <a:t>ª </a:t>
            </a:r>
            <a:r>
              <a:rPr lang="es-AR" sz="3200" b="1" dirty="0"/>
              <a:t>Reunión Regional Americana de OIT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67CCD6-6B78-0299-7776-A0F2A07C74D3}"/>
              </a:ext>
            </a:extLst>
          </p:cNvPr>
          <p:cNvSpPr txBox="1"/>
          <p:nvPr/>
        </p:nvSpPr>
        <p:spPr>
          <a:xfrm>
            <a:off x="342899" y="919991"/>
            <a:ext cx="7959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Declaración de Punta Cana para la democracia, paz, trabajo decente y diálogo social: uniendo a las Américas para un futuro con desarrollo sostenible y justicia social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A32C71-EB49-BF5D-4C34-01BEFC22BA0B}"/>
              </a:ext>
            </a:extLst>
          </p:cNvPr>
          <p:cNvSpPr txBox="1"/>
          <p:nvPr/>
        </p:nvSpPr>
        <p:spPr>
          <a:xfrm>
            <a:off x="342899" y="1764609"/>
            <a:ext cx="8666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/>
                </a:solidFill>
              </a:rPr>
              <a:t>Prioridades para una agenda regional por el trabajo decente y la justicia social</a:t>
            </a:r>
            <a:endParaRPr lang="es-AR" sz="1400" dirty="0"/>
          </a:p>
        </p:txBody>
      </p:sp>
      <p:pic>
        <p:nvPicPr>
          <p:cNvPr id="2" name="Imagen 1" descr="🌎 La 20.ª Reunión Regional Americana de la OIT se celebrará en República  Dominicana 🇩🇴 del 1 al 3 de octubre. Gobiernos, empleadores y  trabajadores de toda la región se darán cita">
            <a:extLst>
              <a:ext uri="{FF2B5EF4-FFF2-40B4-BE49-F238E27FC236}">
                <a16:creationId xmlns:a16="http://schemas.microsoft.com/office/drawing/2014/main" id="{E6D1B27C-1A32-8B3A-F0A6-DE940AD8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82" y="2381791"/>
            <a:ext cx="1914525" cy="2390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E7D4FA7-7C1C-92F6-C7C3-56E8D45EA808}"/>
              </a:ext>
            </a:extLst>
          </p:cNvPr>
          <p:cNvSpPr txBox="1"/>
          <p:nvPr/>
        </p:nvSpPr>
        <p:spPr>
          <a:xfrm>
            <a:off x="2049607" y="2255423"/>
            <a:ext cx="6993082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s-AR" sz="1300" b="1" i="1" dirty="0"/>
              <a:t>“Avanzar en políticas públicas integrales para el respeto, la promoción y la realización del principio y derecho fundamental a un entorno de trabajo seguro y saludable, mediante un sistema de derechos, responsabilidades y deberes definidos y diferenciados. Consolidar una cultura preventiva a partir del diálogo social tripartito con la participación efectiva de gobiernos, empleadores y trabajadores”.</a:t>
            </a:r>
          </a:p>
          <a:p>
            <a:pPr algn="r">
              <a:buNone/>
            </a:pPr>
            <a:endParaRPr lang="es-AR" sz="1300" b="1" i="1" dirty="0"/>
          </a:p>
          <a:p>
            <a:pPr algn="r">
              <a:buNone/>
            </a:pPr>
            <a:r>
              <a:rPr lang="es-AR" sz="1300" b="1" i="1" dirty="0"/>
              <a:t>“Garantizar la protección de los principios y derechos fundamentales en el trabajo (…..) Para avanzar en este propósito, es fundamental alinear la legislación laboral y las prácticas nacionales con las normas internacionales del trabajo, fortalecer la administración y la inspección del trabajo y garantizar un acceso ágil y efectivo a la justicia, junto con mecanismos sólidos para prevenir y resolver conflictos laborales. Esto requiere potenciar las capacidades de las autoridades competentes para asegurar el cumplimiento de la ley y una inspección del trabajo moderna y eficaz”.</a:t>
            </a:r>
          </a:p>
        </p:txBody>
      </p:sp>
    </p:spTree>
    <p:extLst>
      <p:ext uri="{BB962C8B-B14F-4D97-AF65-F5344CB8AC3E}">
        <p14:creationId xmlns:p14="http://schemas.microsoft.com/office/powerpoint/2010/main" val="152098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0FD5D-B5B6-8A1F-1C3B-48A5E5A65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3AAA67-75DE-5520-E60A-8CAF01BDC258}"/>
              </a:ext>
            </a:extLst>
          </p:cNvPr>
          <p:cNvSpPr txBox="1"/>
          <p:nvPr/>
        </p:nvSpPr>
        <p:spPr>
          <a:xfrm>
            <a:off x="280555" y="250009"/>
            <a:ext cx="859328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600" b="1" dirty="0"/>
              <a:t>Estrategia Sindical en Salud Laboral para las Américas (ESSLA)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8BAB65-15AA-2FAE-5E7D-688B51D5402F}"/>
              </a:ext>
            </a:extLst>
          </p:cNvPr>
          <p:cNvSpPr txBox="1"/>
          <p:nvPr/>
        </p:nvSpPr>
        <p:spPr>
          <a:xfrm>
            <a:off x="374072" y="919991"/>
            <a:ext cx="7959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Un instrumento técnico – político para la acción sindical integral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F8EFE36-F48C-0FE7-77AA-860568F3AE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2" t="19800" r="35208" b="9610"/>
          <a:stretch>
            <a:fillRect/>
          </a:stretch>
        </p:blipFill>
        <p:spPr>
          <a:xfrm>
            <a:off x="374072" y="1565428"/>
            <a:ext cx="2369128" cy="30597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8280554-A636-7729-7696-E23F6EDC187B}"/>
              </a:ext>
            </a:extLst>
          </p:cNvPr>
          <p:cNvSpPr txBox="1"/>
          <p:nvPr/>
        </p:nvSpPr>
        <p:spPr>
          <a:xfrm>
            <a:off x="2743200" y="1565428"/>
            <a:ext cx="8666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/>
                </a:solidFill>
              </a:rPr>
              <a:t>Prioridades estratégicas:</a:t>
            </a:r>
            <a:endParaRPr lang="es-AR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7F9BD4-5DAA-015B-7CA5-D03E82613A6E}"/>
              </a:ext>
            </a:extLst>
          </p:cNvPr>
          <p:cNvSpPr txBox="1"/>
          <p:nvPr/>
        </p:nvSpPr>
        <p:spPr>
          <a:xfrm>
            <a:off x="2743200" y="2079659"/>
            <a:ext cx="613063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/>
              <a:t>Fortalecer La Acción Sindical Con Enfoque Interseccional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/>
              <a:t>Fortalecer El Diálogo Social Tripartito Y La Negociación Colectiva Para Una Cultura Preventiva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/>
              <a:t>Avanzar En La Universalización Del Derecho A La Salud Laboral.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/>
              <a:t>Reforzar La Capacidad Sindical Para Incidir En Políticas Públicas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/>
              <a:t>Y Anticipar Y Responder A Los Nuevos Y Emergentes Riesgos Para La Salud Laboral En El Mundo Del Trabajo.</a:t>
            </a:r>
          </a:p>
          <a:p>
            <a:endParaRPr lang="es-AR" sz="1600" dirty="0"/>
          </a:p>
        </p:txBody>
      </p:sp>
    </p:spTree>
    <p:extLst>
      <p:ext uri="{BB962C8B-B14F-4D97-AF65-F5344CB8AC3E}">
        <p14:creationId xmlns:p14="http://schemas.microsoft.com/office/powerpoint/2010/main" val="226545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45E0C-ACE5-1697-CB37-CFBB91A37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1195E4-4B9B-37E2-CDAC-CE6148DA6628}"/>
              </a:ext>
            </a:extLst>
          </p:cNvPr>
          <p:cNvSpPr txBox="1"/>
          <p:nvPr/>
        </p:nvSpPr>
        <p:spPr>
          <a:xfrm>
            <a:off x="280555" y="250009"/>
            <a:ext cx="859328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600" b="1" dirty="0"/>
              <a:t>ARGENTINA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2ACF2B5-C78F-55FB-65EF-617187F03F61}"/>
              </a:ext>
            </a:extLst>
          </p:cNvPr>
          <p:cNvSpPr txBox="1"/>
          <p:nvPr/>
        </p:nvSpPr>
        <p:spPr>
          <a:xfrm>
            <a:off x="280554" y="1466862"/>
            <a:ext cx="85932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dirty="0"/>
              <a:t>Las tasas de accidentabilidad, enfermedad profesional y subregistro de contingencias laborales revelan que el sistema, pese a sus avances, no ha logrado garantizar una cobertura universal efectiva, en especial para los trabajadores informales.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dirty="0"/>
              <a:t>Innovación del sindicalismo en la negociación colectiva con grado de desarrollo heterogéneo según ramas de actividad.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3BC06DB-01CB-6736-61CC-7C6F16023149}"/>
              </a:ext>
            </a:extLst>
          </p:cNvPr>
          <p:cNvSpPr txBox="1"/>
          <p:nvPr/>
        </p:nvSpPr>
        <p:spPr>
          <a:xfrm>
            <a:off x="374072" y="919991"/>
            <a:ext cx="7959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Entre la protección formal y la implementación efectiva</a:t>
            </a:r>
          </a:p>
        </p:txBody>
      </p:sp>
      <p:pic>
        <p:nvPicPr>
          <p:cNvPr id="4" name="Imagen 3" descr="Si pensabas que era celeste y blanca te equivocas: revelan ...">
            <a:extLst>
              <a:ext uri="{FF2B5EF4-FFF2-40B4-BE49-F238E27FC236}">
                <a16:creationId xmlns:a16="http://schemas.microsoft.com/office/drawing/2014/main" id="{F3A15489-CFDE-3B7A-DB83-794132C27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787" y="0"/>
            <a:ext cx="2462213" cy="138499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B689562-5C0B-7D92-F4A5-BECEBA5E554A}"/>
              </a:ext>
            </a:extLst>
          </p:cNvPr>
          <p:cNvSpPr txBox="1"/>
          <p:nvPr/>
        </p:nvSpPr>
        <p:spPr>
          <a:xfrm>
            <a:off x="374072" y="2410921"/>
            <a:ext cx="79594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1800" b="1" dirty="0">
                <a:solidFill>
                  <a:schemeClr val="accent1">
                    <a:lumMod val="75000"/>
                  </a:schemeClr>
                </a:solidFill>
              </a:rPr>
              <a:t>Reformas estructurales regresivas recientes y debilitamiento de prevención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06FF7F-B725-82E2-5FBC-CC3EAB008EF1}"/>
              </a:ext>
            </a:extLst>
          </p:cNvPr>
          <p:cNvSpPr txBox="1"/>
          <p:nvPr/>
        </p:nvSpPr>
        <p:spPr>
          <a:xfrm>
            <a:off x="374072" y="3694587"/>
            <a:ext cx="859328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AR" sz="1600" b="1" dirty="0">
                <a:solidFill>
                  <a:srgbClr val="00B050"/>
                </a:solidFill>
              </a:rPr>
              <a:t>ACCIÓN SINDICAL INTEGRAL DEL SINDICALISMO ARGENTINO:</a:t>
            </a:r>
          </a:p>
          <a:p>
            <a:pPr algn="just"/>
            <a:endParaRPr lang="es-AR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b="1" dirty="0"/>
              <a:t>Judicialización de reformas normativas regresivas, quejas y ampliaciones ante Comité de Libertad Sindical de OIT, movilizaciones, huelgas nacionales y llamados al diálogo social tripartito institucionalizado.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E17DA11-B958-F047-FBAA-12A27E5B6B08}"/>
              </a:ext>
            </a:extLst>
          </p:cNvPr>
          <p:cNvSpPr/>
          <p:nvPr/>
        </p:nvSpPr>
        <p:spPr>
          <a:xfrm>
            <a:off x="150607" y="3564083"/>
            <a:ext cx="8896574" cy="11845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621730-1628-DEE3-8A00-1223F1CA7B33}"/>
              </a:ext>
            </a:extLst>
          </p:cNvPr>
          <p:cNvSpPr txBox="1"/>
          <p:nvPr/>
        </p:nvSpPr>
        <p:spPr>
          <a:xfrm>
            <a:off x="275359" y="2756243"/>
            <a:ext cx="85932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sz="1400" dirty="0"/>
              <a:t>Debilitamiento inspección y administración del trabajo; banco de horas; derogación ley teletrabajo; ampliación de “ius variandi”; </a:t>
            </a:r>
          </a:p>
        </p:txBody>
      </p:sp>
    </p:spTree>
    <p:extLst>
      <p:ext uri="{BB962C8B-B14F-4D97-AF65-F5344CB8AC3E}">
        <p14:creationId xmlns:p14="http://schemas.microsoft.com/office/powerpoint/2010/main" val="46395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84CEF-5F4E-989D-6D81-233C4E633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AA029E8-C373-B4B2-6EA3-4E112C7A4441}"/>
              </a:ext>
            </a:extLst>
          </p:cNvPr>
          <p:cNvSpPr txBox="1"/>
          <p:nvPr/>
        </p:nvSpPr>
        <p:spPr>
          <a:xfrm>
            <a:off x="924791" y="2653675"/>
            <a:ext cx="7034645" cy="1755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s-AR" sz="24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 derecho a trabajar en condiciones seguras y saludables es un derecho humano fundamental. Defenderlo es la misión histórica irrenunciable del sindicalismo de las Américas.</a:t>
            </a:r>
            <a:endParaRPr lang="es-AR" sz="2400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2698D09-BA6E-4699-98B1-0008A5C41B32}"/>
              </a:ext>
            </a:extLst>
          </p:cNvPr>
          <p:cNvSpPr txBox="1"/>
          <p:nvPr/>
        </p:nvSpPr>
        <p:spPr>
          <a:xfrm>
            <a:off x="924790" y="411370"/>
            <a:ext cx="70346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24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brecha entre el texto de las normas y la realidad de los lugares de trabajo —en especial para los trabajadores más vulnerables— es todavía inaceptablemente amplia</a:t>
            </a:r>
            <a:endParaRPr lang="es-AR" sz="2000" b="1" i="1" dirty="0"/>
          </a:p>
        </p:txBody>
      </p:sp>
    </p:spTree>
    <p:extLst>
      <p:ext uri="{BB962C8B-B14F-4D97-AF65-F5344CB8AC3E}">
        <p14:creationId xmlns:p14="http://schemas.microsoft.com/office/powerpoint/2010/main" val="163145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DISEÑO PERSONALIZADO" val="4CutCUAy"/>
  <p:tag name="ARTICULATE_DESIGN_ID_1_DISEÑO PERSONALIZADO" val="hREFlND6"/>
  <p:tag name="ARTICULATE_DESIGN_ID_TEMA DE OFFICE" val="GSVwZl8e"/>
  <p:tag name="ARTICULATE_DESIGN_ID_2_DISEÑO PERSONALIZADO" val="qpYqEEsV"/>
  <p:tag name="ARTICULATE_DESIGN_ID_1_TEMA DE OFFICE" val="vkxiyTJH"/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ck y Narrow">
      <a:majorFont>
        <a:latin typeface="Arial Black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1945</TotalTime>
  <Words>697</Words>
  <Application>Microsoft Office PowerPoint</Application>
  <PresentationFormat>Presentación en pantalla (16:9)</PresentationFormat>
  <Paragraphs>50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Arial Narrow</vt:lpstr>
      <vt:lpstr>Calibri</vt:lpstr>
      <vt:lpstr>1_Tema de Office</vt:lpstr>
      <vt:lpstr>Diseño personalizado</vt:lpstr>
      <vt:lpstr>1_Diseño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Belén Suárez Hernández</dc:creator>
  <cp:lastModifiedBy>Nahuel Placanica</cp:lastModifiedBy>
  <cp:revision>84</cp:revision>
  <cp:lastPrinted>2026-05-27T19:24:46Z</cp:lastPrinted>
  <dcterms:created xsi:type="dcterms:W3CDTF">2021-01-28T13:16:50Z</dcterms:created>
  <dcterms:modified xsi:type="dcterms:W3CDTF">2026-05-27T19:35:39Z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88A1A9A5-0069-424B-8159-DAD5E519DD95</vt:lpwstr>
  </property>
  <property fmtid="{D5CDD505-2E9C-101B-9397-08002B2CF9AE}" pid="3" name="ArticulatePath">
    <vt:lpwstr>00_Plantilla_Módulos</vt:lpwstr>
  </property>
</Properties>
</file>