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8"/>
  </p:notesMasterIdLst>
  <p:handoutMasterIdLst>
    <p:handoutMasterId r:id="rId39"/>
  </p:handoutMasterIdLst>
  <p:sldIdLst>
    <p:sldId id="265" r:id="rId2"/>
    <p:sldId id="266" r:id="rId3"/>
    <p:sldId id="267" r:id="rId4"/>
    <p:sldId id="268" r:id="rId5"/>
    <p:sldId id="269" r:id="rId6"/>
    <p:sldId id="270" r:id="rId7"/>
    <p:sldId id="287" r:id="rId8"/>
    <p:sldId id="288" r:id="rId9"/>
    <p:sldId id="302" r:id="rId10"/>
    <p:sldId id="257" r:id="rId11"/>
    <p:sldId id="258" r:id="rId12"/>
    <p:sldId id="259" r:id="rId13"/>
    <p:sldId id="271" r:id="rId14"/>
    <p:sldId id="290" r:id="rId15"/>
    <p:sldId id="291" r:id="rId16"/>
    <p:sldId id="292" r:id="rId17"/>
    <p:sldId id="293" r:id="rId18"/>
    <p:sldId id="294" r:id="rId19"/>
    <p:sldId id="295" r:id="rId20"/>
    <p:sldId id="303" r:id="rId21"/>
    <p:sldId id="305" r:id="rId22"/>
    <p:sldId id="306" r:id="rId23"/>
    <p:sldId id="297" r:id="rId24"/>
    <p:sldId id="298" r:id="rId25"/>
    <p:sldId id="299" r:id="rId26"/>
    <p:sldId id="301" r:id="rId27"/>
    <p:sldId id="315" r:id="rId28"/>
    <p:sldId id="307" r:id="rId29"/>
    <p:sldId id="308" r:id="rId30"/>
    <p:sldId id="309" r:id="rId31"/>
    <p:sldId id="310" r:id="rId32"/>
    <p:sldId id="311" r:id="rId33"/>
    <p:sldId id="312" r:id="rId34"/>
    <p:sldId id="313" r:id="rId35"/>
    <p:sldId id="314" r:id="rId36"/>
    <p:sldId id="264" r:id="rId37"/>
  </p:sldIdLst>
  <p:sldSz cx="9144000" cy="5143500" type="screen16x9"/>
  <p:notesSz cx="6889750" cy="100218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193"/>
    <a:srgbClr val="4285F4"/>
    <a:srgbClr val="2751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D0831D-FC3B-4073-B538-04664C97550D}" v="4" dt="2025-06-05T20:51:15.2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5" d="100"/>
          <a:sy n="105" d="100"/>
        </p:scale>
        <p:origin x="730"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s-ES"/>
          </a:p>
        </p:txBody>
      </p:sp>
      <p:sp>
        <p:nvSpPr>
          <p:cNvPr id="3" name="Marcador de fecha 2"/>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7142E09C-B9A4-463B-B12B-C14EC5AD2851}" type="datetimeFigureOut">
              <a:rPr lang="es-ES" smtClean="0"/>
              <a:t>23/06/2025</a:t>
            </a:fld>
            <a:endParaRPr lang="es-ES"/>
          </a:p>
        </p:txBody>
      </p:sp>
      <p:sp>
        <p:nvSpPr>
          <p:cNvPr id="4" name="Marcador de pie de página 3"/>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es-ES"/>
          </a:p>
        </p:txBody>
      </p:sp>
      <p:sp>
        <p:nvSpPr>
          <p:cNvPr id="5" name="Marcador de número de diapositiva 4"/>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CD45F5C9-E8E3-4D73-BAE3-2EBF5CC3B162}" type="slidenum">
              <a:rPr lang="es-ES" smtClean="0"/>
              <a:t>‹Nº›</a:t>
            </a:fld>
            <a:endParaRPr lang="es-ES"/>
          </a:p>
        </p:txBody>
      </p:sp>
    </p:spTree>
    <p:extLst>
      <p:ext uri="{BB962C8B-B14F-4D97-AF65-F5344CB8AC3E}">
        <p14:creationId xmlns:p14="http://schemas.microsoft.com/office/powerpoint/2010/main" val="4254702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975" y="4760397"/>
            <a:ext cx="5511800" cy="4509850"/>
          </a:xfrm>
          <a:prstGeom prst="rect">
            <a:avLst/>
          </a:prstGeom>
          <a:noFill/>
          <a:ln>
            <a:noFill/>
          </a:ln>
        </p:spPr>
        <p:txBody>
          <a:bodyPr spcFirstLastPara="1" wrap="square" lIns="96618" tIns="96618" rIns="96618" bIns="96618"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11B755BA-B090-EFC0-20A9-5F63DD57DD26}"/>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6CB494C1-958D-9042-9B1B-02055692EC57}"/>
              </a:ext>
            </a:extLst>
          </p:cNvPr>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9A9C7C60-71E3-9989-2EE8-72B79BAE1B18}"/>
              </a:ext>
            </a:extLst>
          </p:cNvPr>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pPr marL="0" indent="0">
              <a:buNone/>
            </a:pPr>
            <a:endParaRPr/>
          </a:p>
        </p:txBody>
      </p:sp>
    </p:spTree>
    <p:extLst>
      <p:ext uri="{BB962C8B-B14F-4D97-AF65-F5344CB8AC3E}">
        <p14:creationId xmlns:p14="http://schemas.microsoft.com/office/powerpoint/2010/main" val="4226390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32ce85889f_0_17: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2ce85889f_0_17: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32ce85889f_0_30: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32ce85889f_0_30: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32ce85889f_0_39: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32ce85889f_0_39: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pPr marL="0" indent="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32ce85889f_0_47: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32ce85889f_0_47: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pPr marL="0" indent="0">
              <a:buNone/>
            </a:pPr>
            <a:endParaRPr/>
          </a:p>
        </p:txBody>
      </p:sp>
    </p:spTree>
    <p:extLst>
      <p:ext uri="{BB962C8B-B14F-4D97-AF65-F5344CB8AC3E}">
        <p14:creationId xmlns:p14="http://schemas.microsoft.com/office/powerpoint/2010/main" val="2332072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32ce85889f_0_47: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32ce85889f_0_47: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pPr marL="0" indent="0">
              <a:buNone/>
            </a:pPr>
            <a:endParaRPr/>
          </a:p>
        </p:txBody>
      </p:sp>
    </p:spTree>
    <p:extLst>
      <p:ext uri="{BB962C8B-B14F-4D97-AF65-F5344CB8AC3E}">
        <p14:creationId xmlns:p14="http://schemas.microsoft.com/office/powerpoint/2010/main" val="704306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5B847F10-8F30-1CB2-948E-BC83F4015E60}"/>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620AB2C1-91E1-9F64-D4DF-0117A6B7070C}"/>
              </a:ext>
            </a:extLst>
          </p:cNvPr>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093B2D33-A7C7-8603-3025-4FD1D4E8BFAE}"/>
              </a:ext>
            </a:extLst>
          </p:cNvPr>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pPr marL="0" indent="0">
              <a:buNone/>
            </a:pPr>
            <a:endParaRPr/>
          </a:p>
        </p:txBody>
      </p:sp>
    </p:spTree>
    <p:extLst>
      <p:ext uri="{BB962C8B-B14F-4D97-AF65-F5344CB8AC3E}">
        <p14:creationId xmlns:p14="http://schemas.microsoft.com/office/powerpoint/2010/main" val="4012911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Tree>
    <p:extLst>
      <p:ext uri="{BB962C8B-B14F-4D97-AF65-F5344CB8AC3E}">
        <p14:creationId xmlns:p14="http://schemas.microsoft.com/office/powerpoint/2010/main" val="1056376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ó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01833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Tree>
    <p:extLst>
      <p:ext uri="{BB962C8B-B14F-4D97-AF65-F5344CB8AC3E}">
        <p14:creationId xmlns:p14="http://schemas.microsoft.com/office/powerpoint/2010/main" val="474620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05979"/>
            <a:ext cx="8229600" cy="4388644"/>
          </a:xfrm>
          <a:prstGeom prst="rect">
            <a:avLst/>
          </a:prstGeom>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Tree>
    <p:extLst>
      <p:ext uri="{BB962C8B-B14F-4D97-AF65-F5344CB8AC3E}">
        <p14:creationId xmlns:p14="http://schemas.microsoft.com/office/powerpoint/2010/main" val="409252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ólo el título">
    <p:spTree>
      <p:nvGrpSpPr>
        <p:cNvPr id="1" name=""/>
        <p:cNvGrpSpPr/>
        <p:nvPr/>
      </p:nvGrpSpPr>
      <p:grpSpPr>
        <a:xfrm>
          <a:off x="0" y="0"/>
          <a:ext cx="0" cy="0"/>
          <a:chOff x="0" y="0"/>
          <a:chExt cx="0" cy="0"/>
        </a:xfrm>
      </p:grpSpPr>
      <p:sp>
        <p:nvSpPr>
          <p:cNvPr id="5" name="Título 6"/>
          <p:cNvSpPr>
            <a:spLocks noGrp="1"/>
          </p:cNvSpPr>
          <p:nvPr>
            <p:ph type="title"/>
          </p:nvPr>
        </p:nvSpPr>
        <p:spPr>
          <a:xfrm>
            <a:off x="628651" y="273845"/>
            <a:ext cx="7077167" cy="724775"/>
          </a:xfrm>
        </p:spPr>
        <p:txBody>
          <a:bodyPr>
            <a:normAutofit/>
          </a:bodyPr>
          <a:lstStyle>
            <a:lvl1pPr>
              <a:defRPr sz="2400"/>
            </a:lvl1pPr>
          </a:lstStyle>
          <a:p>
            <a:r>
              <a:rPr lang="es-ES" dirty="0"/>
              <a:t>Haga clic para modificar el estilo de título del patrón</a:t>
            </a:r>
          </a:p>
        </p:txBody>
      </p:sp>
    </p:spTree>
    <p:extLst>
      <p:ext uri="{BB962C8B-B14F-4D97-AF65-F5344CB8AC3E}">
        <p14:creationId xmlns:p14="http://schemas.microsoft.com/office/powerpoint/2010/main" val="3824027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contralaviolenciavial.org/uploads/A_RES_74_299_S.pdf" TargetMode="External"/><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1.png"/><Relationship Id="rId12" Type="http://schemas.openxmlformats.org/officeDocument/2006/relationships/hyperlink" Target="https://www.piarc.org/en/News-Agenda-PIARC/News/2021-03-02,The-PIARC-Road-Safety-Manual-is-now-available-in-Spanish-March-2021.htm" TargetMode="External"/><Relationship Id="rId2" Type="http://schemas.openxmlformats.org/officeDocument/2006/relationships/hyperlink" Target="https://www.un.org/sustainabledevelopment/es/objetivos-de-desarrollo-sostenible/" TargetMode="External"/><Relationship Id="rId16"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hyperlink" Target="https://www.ods.gov.co/es/objetivos/salud-y-bienestar" TargetMode="External"/><Relationship Id="rId11" Type="http://schemas.openxmlformats.org/officeDocument/2006/relationships/image" Target="../media/image13.jpeg"/><Relationship Id="rId5" Type="http://schemas.openxmlformats.org/officeDocument/2006/relationships/image" Target="../media/image10.png"/><Relationship Id="rId15" Type="http://schemas.openxmlformats.org/officeDocument/2006/relationships/image" Target="../media/image15.png"/><Relationship Id="rId10" Type="http://schemas.openxmlformats.org/officeDocument/2006/relationships/hyperlink" Target="https://www.roadsafetyfacility.org/publications/guide-road-safety-interventions-evidence-what-works-and-what-does-not-work" TargetMode="External"/><Relationship Id="rId4" Type="http://schemas.openxmlformats.org/officeDocument/2006/relationships/hyperlink" Target="https://www.ods.gov.co/es/objetivos/ciudades-y-comunidades-sostenibles" TargetMode="External"/><Relationship Id="rId9" Type="http://schemas.openxmlformats.org/officeDocument/2006/relationships/image" Target="../media/image12.png"/><Relationship Id="rId14" Type="http://schemas.openxmlformats.org/officeDocument/2006/relationships/hyperlink" Target="https://www.ods.gov.co/es/objetivos/industria-innovacion-e-infraestructura"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9.png"/><Relationship Id="rId1" Type="http://schemas.openxmlformats.org/officeDocument/2006/relationships/slideLayout" Target="../slideLayouts/slideLayout15.xml"/><Relationship Id="rId5" Type="http://schemas.openxmlformats.org/officeDocument/2006/relationships/image" Target="../media/image29.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9.png"/><Relationship Id="rId1" Type="http://schemas.openxmlformats.org/officeDocument/2006/relationships/slideLayout" Target="../slideLayouts/slideLayout15.xml"/><Relationship Id="rId6" Type="http://schemas.openxmlformats.org/officeDocument/2006/relationships/image" Target="../media/image33.jpeg"/><Relationship Id="rId5" Type="http://schemas.openxmlformats.org/officeDocument/2006/relationships/image" Target="../media/image28.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9.png"/><Relationship Id="rId1" Type="http://schemas.openxmlformats.org/officeDocument/2006/relationships/slideLayout" Target="../slideLayouts/slideLayout15.xml"/><Relationship Id="rId6" Type="http://schemas.openxmlformats.org/officeDocument/2006/relationships/image" Target="../media/image33.jpeg"/><Relationship Id="rId5" Type="http://schemas.openxmlformats.org/officeDocument/2006/relationships/image" Target="../media/image28.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6.png"/><Relationship Id="rId5" Type="http://schemas.microsoft.com/office/2007/relationships/hdphoto" Target="../media/hdphoto1.wdp"/><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D68E432B-24D0-F4F3-9F81-2F16EE68541D}"/>
            </a:ext>
          </a:extLst>
        </p:cNvPr>
        <p:cNvGrpSpPr/>
        <p:nvPr/>
      </p:nvGrpSpPr>
      <p:grpSpPr>
        <a:xfrm>
          <a:off x="0" y="0"/>
          <a:ext cx="0" cy="0"/>
          <a:chOff x="0" y="0"/>
          <a:chExt cx="0" cy="0"/>
        </a:xfrm>
      </p:grpSpPr>
      <p:pic>
        <p:nvPicPr>
          <p:cNvPr id="10" name="Imagen 9" descr="Interfaz de usuario gráfica&#10;&#10;El contenido generado por IA puede ser incorrecto.">
            <a:extLst>
              <a:ext uri="{FF2B5EF4-FFF2-40B4-BE49-F238E27FC236}">
                <a16:creationId xmlns:a16="http://schemas.microsoft.com/office/drawing/2014/main" id="{59867260-0A19-49DC-441B-68D5A21D34AC}"/>
              </a:ext>
            </a:extLst>
          </p:cNvPr>
          <p:cNvPicPr>
            <a:picLocks noChangeAspect="1"/>
          </p:cNvPicPr>
          <p:nvPr/>
        </p:nvPicPr>
        <p:blipFill>
          <a:blip r:embed="rId3"/>
          <a:stretch>
            <a:fillRect/>
          </a:stretch>
        </p:blipFill>
        <p:spPr>
          <a:xfrm>
            <a:off x="0" y="0"/>
            <a:ext cx="9144000" cy="5143500"/>
          </a:xfrm>
          <a:prstGeom prst="rect">
            <a:avLst/>
          </a:prstGeom>
        </p:spPr>
      </p:pic>
      <p:sp>
        <p:nvSpPr>
          <p:cNvPr id="55" name="Google Shape;55;p13">
            <a:extLst>
              <a:ext uri="{FF2B5EF4-FFF2-40B4-BE49-F238E27FC236}">
                <a16:creationId xmlns:a16="http://schemas.microsoft.com/office/drawing/2014/main" id="{A355D33A-4F26-162E-12E6-1CD418419503}"/>
              </a:ext>
            </a:extLst>
          </p:cNvPr>
          <p:cNvSpPr txBox="1"/>
          <p:nvPr/>
        </p:nvSpPr>
        <p:spPr>
          <a:xfrm>
            <a:off x="3784680" y="2466964"/>
            <a:ext cx="5143512" cy="488224"/>
          </a:xfrm>
          <a:prstGeom prst="rect">
            <a:avLst/>
          </a:prstGeom>
          <a:noFill/>
          <a:ln>
            <a:noFill/>
          </a:ln>
        </p:spPr>
        <p:txBody>
          <a:bodyPr spcFirstLastPara="1" wrap="square" lIns="68575" tIns="34275" rIns="68575" bIns="34275" anchor="t" anchorCtr="0">
            <a:noAutofit/>
          </a:bodyPr>
          <a:lstStyle/>
          <a:p>
            <a:pPr>
              <a:lnSpc>
                <a:spcPct val="90000"/>
              </a:lnSpc>
            </a:pPr>
            <a:r>
              <a:rPr lang="es-ES" sz="1600" dirty="0">
                <a:solidFill>
                  <a:srgbClr val="2E3193"/>
                </a:solidFill>
                <a:latin typeface="Verdana"/>
                <a:ea typeface="Verdana"/>
                <a:cs typeface="Verdana"/>
                <a:sym typeface="Verdana"/>
              </a:rPr>
              <a:t> El incremento de la siniestralidad del tránsito derivado del crecimiento del E-commerce: Diagnóstico de la Siniestralidad Vial Laboral en Iberoamérica </a:t>
            </a:r>
            <a:endParaRPr lang="es-419" sz="1600" dirty="0">
              <a:solidFill>
                <a:srgbClr val="2E3193"/>
              </a:solidFill>
            </a:endParaRPr>
          </a:p>
        </p:txBody>
      </p:sp>
      <p:sp>
        <p:nvSpPr>
          <p:cNvPr id="56" name="Google Shape;56;p13">
            <a:extLst>
              <a:ext uri="{FF2B5EF4-FFF2-40B4-BE49-F238E27FC236}">
                <a16:creationId xmlns:a16="http://schemas.microsoft.com/office/drawing/2014/main" id="{BCF2698B-6DE5-BB4A-17FF-6174FAB5EB13}"/>
              </a:ext>
            </a:extLst>
          </p:cNvPr>
          <p:cNvSpPr txBox="1"/>
          <p:nvPr/>
        </p:nvSpPr>
        <p:spPr>
          <a:xfrm>
            <a:off x="3921244" y="3789844"/>
            <a:ext cx="4819800" cy="259500"/>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None/>
            </a:pPr>
            <a:r>
              <a:rPr lang="es-419" dirty="0" smtClean="0">
                <a:solidFill>
                  <a:srgbClr val="2E3193"/>
                </a:solidFill>
                <a:latin typeface="Verdana"/>
                <a:ea typeface="Verdana"/>
                <a:cs typeface="Verdana"/>
                <a:sym typeface="Verdana"/>
              </a:rPr>
              <a:t>Jose Ignacio Lijarcio Cárcel</a:t>
            </a:r>
          </a:p>
          <a:p>
            <a:pPr marL="0" lvl="0" indent="0" rtl="0">
              <a:lnSpc>
                <a:spcPct val="90000"/>
              </a:lnSpc>
              <a:spcBef>
                <a:spcPts val="0"/>
              </a:spcBef>
              <a:spcAft>
                <a:spcPts val="0"/>
              </a:spcAft>
              <a:buNone/>
            </a:pPr>
            <a:r>
              <a:rPr lang="es-419" dirty="0" smtClean="0">
                <a:solidFill>
                  <a:srgbClr val="2E3193"/>
                </a:solidFill>
                <a:latin typeface="Verdana"/>
                <a:ea typeface="Verdana"/>
                <a:sym typeface="Verdana"/>
              </a:rPr>
              <a:t>Fundación Española para la Seguridad Vial</a:t>
            </a:r>
          </a:p>
          <a:p>
            <a:pPr marL="0" lvl="0" indent="0" rtl="0">
              <a:lnSpc>
                <a:spcPct val="90000"/>
              </a:lnSpc>
              <a:spcBef>
                <a:spcPts val="0"/>
              </a:spcBef>
              <a:spcAft>
                <a:spcPts val="0"/>
              </a:spcAft>
              <a:buNone/>
            </a:pPr>
            <a:r>
              <a:rPr lang="es-419" dirty="0" smtClean="0">
                <a:solidFill>
                  <a:srgbClr val="2E3193"/>
                </a:solidFill>
                <a:latin typeface="Verdana"/>
                <a:ea typeface="Verdana"/>
                <a:sym typeface="Verdana"/>
              </a:rPr>
              <a:t>España</a:t>
            </a:r>
            <a:endParaRPr dirty="0">
              <a:solidFill>
                <a:srgbClr val="2E3193"/>
              </a:solidFill>
            </a:endParaRPr>
          </a:p>
        </p:txBody>
      </p:sp>
      <p:sp>
        <p:nvSpPr>
          <p:cNvPr id="8" name="Google Shape;56;p13">
            <a:extLst>
              <a:ext uri="{FF2B5EF4-FFF2-40B4-BE49-F238E27FC236}">
                <a16:creationId xmlns:a16="http://schemas.microsoft.com/office/drawing/2014/main" id="{1A33E813-93FB-D425-5475-12A0FFDC8F0E}"/>
              </a:ext>
            </a:extLst>
          </p:cNvPr>
          <p:cNvSpPr txBox="1"/>
          <p:nvPr/>
        </p:nvSpPr>
        <p:spPr>
          <a:xfrm>
            <a:off x="3784680" y="1844902"/>
            <a:ext cx="5143512" cy="510840"/>
          </a:xfrm>
          <a:prstGeom prst="rect">
            <a:avLst/>
          </a:prstGeom>
          <a:noFill/>
          <a:ln>
            <a:noFill/>
          </a:ln>
        </p:spPr>
        <p:txBody>
          <a:bodyPr spcFirstLastPara="1" wrap="square" lIns="68575" tIns="34275" rIns="68575" bIns="34275" anchor="t" anchorCtr="0">
            <a:normAutofit fontScale="92500" lnSpcReduction="20000"/>
          </a:bodyPr>
          <a:lstStyle/>
          <a:p>
            <a:pPr lvl="0">
              <a:lnSpc>
                <a:spcPct val="90000"/>
              </a:lnSpc>
            </a:pPr>
            <a:r>
              <a:rPr lang="es-419" b="1" dirty="0">
                <a:solidFill>
                  <a:srgbClr val="2E3193"/>
                </a:solidFill>
                <a:latin typeface="Verdana"/>
                <a:ea typeface="Verdana"/>
                <a:sym typeface="Verdana"/>
              </a:rPr>
              <a:t>PANEL: </a:t>
            </a:r>
            <a:r>
              <a:rPr lang="es-ES" b="1" dirty="0" smtClean="0">
                <a:solidFill>
                  <a:srgbClr val="2E3193"/>
                </a:solidFill>
                <a:latin typeface="Verdana"/>
                <a:ea typeface="Verdana"/>
                <a:sym typeface="Verdana"/>
              </a:rPr>
              <a:t>Seguridad </a:t>
            </a:r>
            <a:r>
              <a:rPr lang="es-ES" b="1" dirty="0">
                <a:solidFill>
                  <a:srgbClr val="2E3193"/>
                </a:solidFill>
                <a:latin typeface="Verdana"/>
                <a:ea typeface="Verdana"/>
                <a:sym typeface="Verdana"/>
              </a:rPr>
              <a:t>y Salud en el Trabajo Postpandemia, desafíos y estrategias del desarrollo tecnológico</a:t>
            </a:r>
            <a:r>
              <a:rPr lang="es-ES" b="1" dirty="0" smtClean="0">
                <a:solidFill>
                  <a:srgbClr val="2E3193"/>
                </a:solidFill>
                <a:latin typeface="Verdana"/>
                <a:ea typeface="Verdana"/>
                <a:sym typeface="Verdana"/>
              </a:rPr>
              <a:t>”</a:t>
            </a:r>
            <a:endParaRPr b="1" dirty="0">
              <a:solidFill>
                <a:srgbClr val="2E3193"/>
              </a:solidFill>
            </a:endParaRPr>
          </a:p>
        </p:txBody>
      </p:sp>
    </p:spTree>
    <p:extLst>
      <p:ext uri="{BB962C8B-B14F-4D97-AF65-F5344CB8AC3E}">
        <p14:creationId xmlns:p14="http://schemas.microsoft.com/office/powerpoint/2010/main" val="40398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3"/>
          <p:cNvSpPr>
            <a:spLocks noChangeArrowheads="1"/>
          </p:cNvSpPr>
          <p:nvPr/>
        </p:nvSpPr>
        <p:spPr bwMode="auto">
          <a:xfrm>
            <a:off x="746577" y="1436517"/>
            <a:ext cx="4050393" cy="3353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90000"/>
              </a:lnSpc>
              <a:spcBef>
                <a:spcPts val="1200"/>
              </a:spcBef>
              <a:spcAft>
                <a:spcPts val="200"/>
              </a:spcAft>
              <a:buClr>
                <a:schemeClr val="accent1"/>
              </a:buClr>
              <a:buSzPct val="100000"/>
              <a:buFont typeface="Calibri" panose="020F0502020204030204" pitchFamily="34" charset="0"/>
              <a:buChar char=" "/>
              <a:defRPr sz="2400">
                <a:solidFill>
                  <a:srgbClr val="404040"/>
                </a:solidFill>
                <a:latin typeface="Calibri" panose="020F0502020204030204" pitchFamily="34" charset="0"/>
              </a:defRPr>
            </a:lvl1pPr>
            <a:lvl2pPr marL="382588" indent="-182563">
              <a:lnSpc>
                <a:spcPct val="90000"/>
              </a:lnSpc>
              <a:spcBef>
                <a:spcPts val="200"/>
              </a:spcBef>
              <a:spcAft>
                <a:spcPts val="400"/>
              </a:spcAft>
              <a:buClr>
                <a:schemeClr val="accent1"/>
              </a:buClr>
              <a:buFont typeface="Calibri" panose="020F0502020204030204" pitchFamily="34" charset="0"/>
              <a:buChar char="◦"/>
              <a:defRPr sz="2000" b="1">
                <a:solidFill>
                  <a:schemeClr val="accent2"/>
                </a:solidFill>
                <a:latin typeface="Calibri" panose="020F0502020204030204" pitchFamily="34" charset="0"/>
              </a:defRPr>
            </a:lvl2pPr>
            <a:lvl3pPr marL="566738" indent="-182563">
              <a:lnSpc>
                <a:spcPct val="90000"/>
              </a:lnSpc>
              <a:spcBef>
                <a:spcPts val="200"/>
              </a:spcBef>
              <a:spcAft>
                <a:spcPts val="400"/>
              </a:spcAft>
              <a:buClr>
                <a:schemeClr val="accent1"/>
              </a:buClr>
              <a:buFont typeface="Calibri" panose="020F0502020204030204" pitchFamily="34" charset="0"/>
              <a:buChar char="◦"/>
              <a:defRPr sz="1600">
                <a:solidFill>
                  <a:srgbClr val="404040"/>
                </a:solidFill>
                <a:latin typeface="Calibri" panose="020F0502020204030204" pitchFamily="34" charset="0"/>
              </a:defRPr>
            </a:lvl3pPr>
            <a:lvl4pPr marL="749300" indent="-182563">
              <a:lnSpc>
                <a:spcPct val="90000"/>
              </a:lnSpc>
              <a:spcBef>
                <a:spcPts val="200"/>
              </a:spcBef>
              <a:spcAft>
                <a:spcPts val="400"/>
              </a:spcAft>
              <a:buClr>
                <a:schemeClr val="accent1"/>
              </a:buClr>
              <a:buFont typeface="Calibri" panose="020F0502020204030204" pitchFamily="34" charset="0"/>
              <a:buChar char="◦"/>
              <a:defRPr sz="1600">
                <a:solidFill>
                  <a:srgbClr val="404040"/>
                </a:solidFill>
                <a:latin typeface="Calibri" panose="020F0502020204030204" pitchFamily="34" charset="0"/>
              </a:defRPr>
            </a:lvl4pPr>
            <a:lvl5pPr marL="931863" indent="-182563">
              <a:lnSpc>
                <a:spcPct val="90000"/>
              </a:lnSpc>
              <a:spcBef>
                <a:spcPts val="200"/>
              </a:spcBef>
              <a:spcAft>
                <a:spcPts val="400"/>
              </a:spcAft>
              <a:buClr>
                <a:schemeClr val="accent1"/>
              </a:buClr>
              <a:buFont typeface="Calibri" panose="020F0502020204030204" pitchFamily="34" charset="0"/>
              <a:buChar char="◦"/>
              <a:defRPr sz="1600">
                <a:solidFill>
                  <a:srgbClr val="404040"/>
                </a:solidFill>
                <a:latin typeface="Calibri" panose="020F0502020204030204" pitchFamily="34" charset="0"/>
              </a:defRPr>
            </a:lvl5pPr>
            <a:lvl6pPr marL="1389063" indent="-182563" eaLnBrk="0" fontAlgn="base" hangingPunct="0">
              <a:lnSpc>
                <a:spcPct val="90000"/>
              </a:lnSpc>
              <a:spcBef>
                <a:spcPts val="200"/>
              </a:spcBef>
              <a:spcAft>
                <a:spcPts val="400"/>
              </a:spcAft>
              <a:buClr>
                <a:schemeClr val="accent1"/>
              </a:buClr>
              <a:buFont typeface="Calibri" panose="020F0502020204030204" pitchFamily="34" charset="0"/>
              <a:buChar char="◦"/>
              <a:defRPr sz="1600">
                <a:solidFill>
                  <a:srgbClr val="404040"/>
                </a:solidFill>
                <a:latin typeface="Calibri" panose="020F0502020204030204" pitchFamily="34" charset="0"/>
              </a:defRPr>
            </a:lvl6pPr>
            <a:lvl7pPr marL="1846263" indent="-182563" eaLnBrk="0" fontAlgn="base" hangingPunct="0">
              <a:lnSpc>
                <a:spcPct val="90000"/>
              </a:lnSpc>
              <a:spcBef>
                <a:spcPts val="200"/>
              </a:spcBef>
              <a:spcAft>
                <a:spcPts val="400"/>
              </a:spcAft>
              <a:buClr>
                <a:schemeClr val="accent1"/>
              </a:buClr>
              <a:buFont typeface="Calibri" panose="020F0502020204030204" pitchFamily="34" charset="0"/>
              <a:buChar char="◦"/>
              <a:defRPr sz="1600">
                <a:solidFill>
                  <a:srgbClr val="404040"/>
                </a:solidFill>
                <a:latin typeface="Calibri" panose="020F0502020204030204" pitchFamily="34" charset="0"/>
              </a:defRPr>
            </a:lvl7pPr>
            <a:lvl8pPr marL="2303463" indent="-182563" eaLnBrk="0" fontAlgn="base" hangingPunct="0">
              <a:lnSpc>
                <a:spcPct val="90000"/>
              </a:lnSpc>
              <a:spcBef>
                <a:spcPts val="200"/>
              </a:spcBef>
              <a:spcAft>
                <a:spcPts val="400"/>
              </a:spcAft>
              <a:buClr>
                <a:schemeClr val="accent1"/>
              </a:buClr>
              <a:buFont typeface="Calibri" panose="020F0502020204030204" pitchFamily="34" charset="0"/>
              <a:buChar char="◦"/>
              <a:defRPr sz="1600">
                <a:solidFill>
                  <a:srgbClr val="404040"/>
                </a:solidFill>
                <a:latin typeface="Calibri" panose="020F0502020204030204" pitchFamily="34" charset="0"/>
              </a:defRPr>
            </a:lvl8pPr>
            <a:lvl9pPr marL="2760663" indent="-182563" eaLnBrk="0" fontAlgn="base" hangingPunct="0">
              <a:lnSpc>
                <a:spcPct val="90000"/>
              </a:lnSpc>
              <a:spcBef>
                <a:spcPts val="200"/>
              </a:spcBef>
              <a:spcAft>
                <a:spcPts val="400"/>
              </a:spcAft>
              <a:buClr>
                <a:schemeClr val="accent1"/>
              </a:buClr>
              <a:buFont typeface="Calibri" panose="020F0502020204030204" pitchFamily="34" charset="0"/>
              <a:buChar char="◦"/>
              <a:defRPr sz="1600">
                <a:solidFill>
                  <a:srgbClr val="404040"/>
                </a:solidFill>
                <a:latin typeface="Calibri" panose="020F0502020204030204" pitchFamily="34" charset="0"/>
              </a:defRPr>
            </a:lvl9pPr>
          </a:lstStyle>
          <a:p>
            <a:pPr algn="just" eaLnBrk="1" hangingPunct="1">
              <a:lnSpc>
                <a:spcPct val="100000"/>
              </a:lnSpc>
              <a:spcBef>
                <a:spcPct val="0"/>
              </a:spcBef>
              <a:spcAft>
                <a:spcPct val="0"/>
              </a:spcAft>
              <a:buClrTx/>
              <a:buSzTx/>
              <a:buFontTx/>
              <a:buNone/>
            </a:pPr>
            <a:r>
              <a:rPr lang="es-ES" altLang="es-ES" sz="1500" b="1" i="1" dirty="0">
                <a:solidFill>
                  <a:srgbClr val="002060"/>
                </a:solidFill>
                <a:latin typeface="Arial" panose="020B0604020202020204" pitchFamily="34" charset="0"/>
              </a:rPr>
              <a:t>“cada año </a:t>
            </a:r>
            <a:r>
              <a:rPr lang="es-ES" altLang="es-ES" sz="1500" b="1" i="1" dirty="0">
                <a:solidFill>
                  <a:srgbClr val="FF0000"/>
                </a:solidFill>
                <a:latin typeface="Arial" panose="020B0604020202020204" pitchFamily="34" charset="0"/>
              </a:rPr>
              <a:t>1,19 millones </a:t>
            </a:r>
            <a:r>
              <a:rPr lang="es-ES" altLang="es-ES" sz="1500" i="1" dirty="0">
                <a:solidFill>
                  <a:srgbClr val="002060"/>
                </a:solidFill>
                <a:latin typeface="Arial" panose="020B0604020202020204" pitchFamily="34" charset="0"/>
              </a:rPr>
              <a:t>de personas mueren en las carreteras del mundo, las lesiones por accidentes de tránsito son la 8ª causa de muerte para personas de cualquier edad, es la 1ª causa de muerte en niños de 5 a 14 años y </a:t>
            </a:r>
            <a:r>
              <a:rPr lang="es-ES" altLang="es-ES" sz="1500" b="1" i="1" dirty="0">
                <a:solidFill>
                  <a:srgbClr val="FF0000"/>
                </a:solidFill>
                <a:latin typeface="Arial" panose="020B0604020202020204" pitchFamily="34" charset="0"/>
              </a:rPr>
              <a:t>adultos de 15 a 29 años</a:t>
            </a:r>
            <a:r>
              <a:rPr lang="es-ES" altLang="es-ES" sz="1500" i="1" dirty="0">
                <a:solidFill>
                  <a:srgbClr val="002060"/>
                </a:solidFill>
                <a:latin typeface="Arial" panose="020B0604020202020204" pitchFamily="34" charset="0"/>
              </a:rPr>
              <a:t> y las </a:t>
            </a:r>
            <a:r>
              <a:rPr lang="es-ES" altLang="es-ES" sz="1500" b="1" i="1" dirty="0">
                <a:solidFill>
                  <a:srgbClr val="FF0000"/>
                </a:solidFill>
                <a:latin typeface="Arial" panose="020B0604020202020204" pitchFamily="34" charset="0"/>
              </a:rPr>
              <a:t>tasas de mortalidad son 3 veces mayores en países de ingresos bajos</a:t>
            </a:r>
            <a:r>
              <a:rPr lang="es-ES" altLang="es-ES" sz="1500" i="1" dirty="0">
                <a:solidFill>
                  <a:srgbClr val="002060"/>
                </a:solidFill>
                <a:latin typeface="Arial" panose="020B0604020202020204" pitchFamily="34" charset="0"/>
              </a:rPr>
              <a:t> que en países de ingresos altos”</a:t>
            </a:r>
          </a:p>
          <a:p>
            <a:pPr algn="just" eaLnBrk="1" hangingPunct="1">
              <a:lnSpc>
                <a:spcPct val="100000"/>
              </a:lnSpc>
              <a:spcBef>
                <a:spcPct val="0"/>
              </a:spcBef>
              <a:spcAft>
                <a:spcPct val="0"/>
              </a:spcAft>
              <a:buClrTx/>
              <a:buSzTx/>
              <a:buFontTx/>
              <a:buNone/>
            </a:pPr>
            <a:endParaRPr lang="es-ES" altLang="es-ES" sz="1500" i="1" dirty="0">
              <a:solidFill>
                <a:srgbClr val="002060"/>
              </a:solidFill>
              <a:latin typeface="Arial" panose="020B0604020202020204" pitchFamily="34" charset="0"/>
            </a:endParaRPr>
          </a:p>
          <a:p>
            <a:pPr algn="just" eaLnBrk="1" hangingPunct="1">
              <a:lnSpc>
                <a:spcPct val="100000"/>
              </a:lnSpc>
              <a:spcBef>
                <a:spcPct val="0"/>
              </a:spcBef>
              <a:spcAft>
                <a:spcPct val="0"/>
              </a:spcAft>
              <a:buClrTx/>
              <a:buSzTx/>
              <a:buFontTx/>
              <a:buNone/>
            </a:pPr>
            <a:r>
              <a:rPr lang="es-ES" altLang="es-ES" sz="1050" i="1" dirty="0">
                <a:solidFill>
                  <a:srgbClr val="002060"/>
                </a:solidFill>
                <a:latin typeface="Arial" panose="020B0604020202020204" pitchFamily="34" charset="0"/>
              </a:rPr>
              <a:t>(“Situación Mundial de la Seguridad Vial 2023 ” de la OMS)</a:t>
            </a:r>
          </a:p>
          <a:p>
            <a:pPr algn="just" eaLnBrk="1" hangingPunct="1">
              <a:lnSpc>
                <a:spcPct val="100000"/>
              </a:lnSpc>
              <a:spcBef>
                <a:spcPct val="0"/>
              </a:spcBef>
              <a:spcAft>
                <a:spcPct val="0"/>
              </a:spcAft>
              <a:buClrTx/>
              <a:buSzTx/>
              <a:buFontTx/>
              <a:buNone/>
            </a:pPr>
            <a:endParaRPr lang="es-ES" altLang="es-ES" sz="1500" dirty="0">
              <a:solidFill>
                <a:srgbClr val="002060"/>
              </a:solidFill>
              <a:latin typeface="Arial" panose="020B0604020202020204" pitchFamily="34" charset="0"/>
            </a:endParaRPr>
          </a:p>
        </p:txBody>
      </p:sp>
      <p:sp>
        <p:nvSpPr>
          <p:cNvPr id="2" name="Título 1"/>
          <p:cNvSpPr>
            <a:spLocks noGrp="1"/>
          </p:cNvSpPr>
          <p:nvPr>
            <p:ph type="title"/>
          </p:nvPr>
        </p:nvSpPr>
        <p:spPr/>
        <p:txBody>
          <a:bodyPr>
            <a:normAutofit fontScale="90000"/>
          </a:bodyPr>
          <a:lstStyle/>
          <a:p>
            <a:pPr>
              <a:defRPr/>
            </a:pPr>
            <a:r>
              <a:rPr lang="es-ES" sz="3000" dirty="0">
                <a:latin typeface="+mn-lt"/>
              </a:rPr>
              <a:t>La siniestralidad vial. Una pandemia mundial</a:t>
            </a:r>
            <a:endParaRPr lang="es-ES" sz="4500" dirty="0">
              <a:latin typeface="+mn-lt"/>
            </a:endParaRPr>
          </a:p>
        </p:txBody>
      </p:sp>
      <p:pic>
        <p:nvPicPr>
          <p:cNvPr id="26628"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25679" y="3534967"/>
            <a:ext cx="3336131" cy="106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4845" y="1802582"/>
            <a:ext cx="1168145" cy="164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46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2189" y="406400"/>
            <a:ext cx="6565674" cy="452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ipse 1"/>
          <p:cNvSpPr/>
          <p:nvPr/>
        </p:nvSpPr>
        <p:spPr>
          <a:xfrm>
            <a:off x="4655026" y="1199164"/>
            <a:ext cx="1453754" cy="3429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050" dirty="0"/>
          </a:p>
        </p:txBody>
      </p:sp>
      <p:sp>
        <p:nvSpPr>
          <p:cNvPr id="4" name="Elipse 3"/>
          <p:cNvSpPr/>
          <p:nvPr/>
        </p:nvSpPr>
        <p:spPr>
          <a:xfrm>
            <a:off x="1758690" y="4134167"/>
            <a:ext cx="1453753" cy="3429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050" dirty="0">
              <a:solidFill>
                <a:srgbClr val="FF0000"/>
              </a:solidFill>
            </a:endParaRPr>
          </a:p>
        </p:txBody>
      </p:sp>
    </p:spTree>
    <p:extLst>
      <p:ext uri="{BB962C8B-B14F-4D97-AF65-F5344CB8AC3E}">
        <p14:creationId xmlns:p14="http://schemas.microsoft.com/office/powerpoint/2010/main" val="219309230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idx="4294967295"/>
          </p:nvPr>
        </p:nvSpPr>
        <p:spPr>
          <a:xfrm>
            <a:off x="586979" y="1557338"/>
            <a:ext cx="2772965" cy="1287066"/>
          </a:xfrm>
        </p:spPr>
        <p:txBody>
          <a:bodyPr>
            <a:normAutofit/>
          </a:bodyPr>
          <a:lstStyle/>
          <a:p>
            <a:pPr>
              <a:defRPr/>
            </a:pPr>
            <a:r>
              <a:rPr lang="es-ES" dirty="0"/>
              <a:t>Muertos por tipos y regiones</a:t>
            </a:r>
          </a:p>
        </p:txBody>
      </p:sp>
      <p:sp>
        <p:nvSpPr>
          <p:cNvPr id="6" name="Rectángulo 5"/>
          <p:cNvSpPr/>
          <p:nvPr/>
        </p:nvSpPr>
        <p:spPr>
          <a:xfrm>
            <a:off x="444727" y="4237832"/>
            <a:ext cx="3429000" cy="187615"/>
          </a:xfrm>
          <a:prstGeom prst="rect">
            <a:avLst/>
          </a:prstGeom>
        </p:spPr>
        <p:txBody>
          <a:bodyPr>
            <a:spAutoFit/>
          </a:bodyPr>
          <a:lstStyle/>
          <a:p>
            <a:pPr>
              <a:defRPr/>
            </a:pPr>
            <a:r>
              <a:rPr lang="es-ES" sz="619" dirty="0"/>
              <a:t>Fuente: https://www.who.int/violence_injury_prevention/road_safety_status/report/en/</a:t>
            </a:r>
          </a:p>
        </p:txBody>
      </p:sp>
      <p:pic>
        <p:nvPicPr>
          <p:cNvPr id="28676"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42230" y="-25743"/>
            <a:ext cx="4575572" cy="520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90120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644570" y="2150850"/>
            <a:ext cx="4187729" cy="841800"/>
          </a:xfrm>
        </p:spPr>
        <p:txBody>
          <a:bodyPr>
            <a:normAutofit fontScale="90000"/>
          </a:bodyPr>
          <a:lstStyle/>
          <a:p>
            <a:r>
              <a:rPr lang="es-ES" dirty="0" smtClean="0"/>
              <a:t>La siniestralidad vial. Siniestralidad en América Latina</a:t>
            </a:r>
            <a:endParaRPr lang="es-ES" dirty="0"/>
          </a:p>
        </p:txBody>
      </p:sp>
      <p:pic>
        <p:nvPicPr>
          <p:cNvPr id="29699" name="Imagen 3"/>
          <p:cNvPicPr>
            <a:picLocks noChangeAspect="1"/>
          </p:cNvPicPr>
          <p:nvPr/>
        </p:nvPicPr>
        <p:blipFill>
          <a:blip r:embed="rId2">
            <a:extLst>
              <a:ext uri="{28A0092B-C50C-407E-A947-70E740481C1C}">
                <a14:useLocalDpi xmlns:a14="http://schemas.microsoft.com/office/drawing/2010/main" val="0"/>
              </a:ext>
            </a:extLst>
          </a:blip>
          <a:srcRect t="6271"/>
          <a:stretch>
            <a:fillRect/>
          </a:stretch>
        </p:blipFill>
        <p:spPr bwMode="auto">
          <a:xfrm>
            <a:off x="1248966" y="0"/>
            <a:ext cx="278487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17932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defRPr/>
            </a:pPr>
            <a:r>
              <a:rPr lang="es-ES" dirty="0"/>
              <a:t>Marco de referencia internacional</a:t>
            </a:r>
          </a:p>
        </p:txBody>
      </p:sp>
      <p:pic>
        <p:nvPicPr>
          <p:cNvPr id="30723" name="Picture 4" descr="Desarrollo Sostenible 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629" y="1326776"/>
            <a:ext cx="2981325" cy="354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Imagen 6">
            <a:hlinkClick r:id="rId4"/>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19612" y="1857841"/>
            <a:ext cx="98941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Imagen 7">
            <a:hlinkClick r:id="rId6"/>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9829" y="1857841"/>
            <a:ext cx="97274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Imagen 13">
            <a:hlinkClick r:id="rId8"/>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827532" y="1254004"/>
            <a:ext cx="3394811" cy="174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4" descr="Image">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08409" y="3179394"/>
            <a:ext cx="2590800" cy="107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Imagen 15">
            <a:hlinkClick r:id="rId12"/>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280915" y="3269243"/>
            <a:ext cx="1551385" cy="1098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1" name="Imagen 4">
            <a:hlinkClick r:id="rId14"/>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616867" y="1848186"/>
            <a:ext cx="988447" cy="98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 descr="Count down to the Morocco Ministerial: All you need to know to prepare -  iRA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16"/>
          <a:stretch>
            <a:fillRect/>
          </a:stretch>
        </p:blipFill>
        <p:spPr>
          <a:xfrm>
            <a:off x="580629" y="3018617"/>
            <a:ext cx="2857500" cy="1600200"/>
          </a:xfrm>
          <a:prstGeom prst="rect">
            <a:avLst/>
          </a:prstGeom>
        </p:spPr>
      </p:pic>
    </p:spTree>
    <p:extLst>
      <p:ext uri="{BB962C8B-B14F-4D97-AF65-F5344CB8AC3E}">
        <p14:creationId xmlns:p14="http://schemas.microsoft.com/office/powerpoint/2010/main" val="858802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2654" y="1329929"/>
            <a:ext cx="5364956"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3 Título"/>
          <p:cNvSpPr>
            <a:spLocks noGrp="1"/>
          </p:cNvSpPr>
          <p:nvPr>
            <p:ph type="title"/>
          </p:nvPr>
        </p:nvSpPr>
        <p:spPr>
          <a:xfrm>
            <a:off x="628650" y="273844"/>
            <a:ext cx="7077075" cy="725091"/>
          </a:xfrm>
        </p:spPr>
        <p:txBody>
          <a:bodyPr/>
          <a:lstStyle/>
          <a:p>
            <a:pPr>
              <a:defRPr/>
            </a:pPr>
            <a:r>
              <a:rPr lang="es-ES" dirty="0">
                <a:solidFill>
                  <a:schemeClr val="tx1"/>
                </a:solidFill>
              </a:rPr>
              <a:t>Accidente y creencia</a:t>
            </a:r>
          </a:p>
        </p:txBody>
      </p:sp>
    </p:spTree>
    <p:extLst>
      <p:ext uri="{BB962C8B-B14F-4D97-AF65-F5344CB8AC3E}">
        <p14:creationId xmlns:p14="http://schemas.microsoft.com/office/powerpoint/2010/main" val="2844298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104" y="985838"/>
            <a:ext cx="5207794" cy="3213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4 Rectángulo"/>
          <p:cNvSpPr>
            <a:spLocks noChangeArrowheads="1"/>
          </p:cNvSpPr>
          <p:nvPr/>
        </p:nvSpPr>
        <p:spPr bwMode="auto">
          <a:xfrm>
            <a:off x="2347913" y="4326731"/>
            <a:ext cx="459224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338"/>
              </a:spcAft>
              <a:buClr>
                <a:srgbClr val="FACC04"/>
              </a:buClr>
            </a:pPr>
            <a:r>
              <a:rPr lang="es-ES" altLang="es-ES" sz="1050">
                <a:solidFill>
                  <a:srgbClr val="CC6600"/>
                </a:solidFill>
              </a:rPr>
              <a:t>Es el resultado final de un </a:t>
            </a:r>
            <a:r>
              <a:rPr lang="es-ES" altLang="es-ES" sz="1050" u="sng">
                <a:solidFill>
                  <a:srgbClr val="CC6600"/>
                </a:solidFill>
              </a:rPr>
              <a:t>proceso</a:t>
            </a:r>
            <a:r>
              <a:rPr lang="es-ES" altLang="es-ES" sz="1050">
                <a:solidFill>
                  <a:srgbClr val="CC6600"/>
                </a:solidFill>
              </a:rPr>
              <a:t> en el que se encadenan diversos eventos, condiciones y</a:t>
            </a:r>
            <a:r>
              <a:rPr lang="es-ES_tradnl" altLang="es-ES" sz="1050">
                <a:solidFill>
                  <a:srgbClr val="CC6600"/>
                </a:solidFill>
              </a:rPr>
              <a:t> </a:t>
            </a:r>
            <a:r>
              <a:rPr lang="es-ES" altLang="es-ES" sz="1050">
                <a:solidFill>
                  <a:srgbClr val="CC6600"/>
                </a:solidFill>
              </a:rPr>
              <a:t>conductas </a:t>
            </a:r>
          </a:p>
        </p:txBody>
      </p:sp>
      <p:sp>
        <p:nvSpPr>
          <p:cNvPr id="7" name="3 Título"/>
          <p:cNvSpPr>
            <a:spLocks noGrp="1"/>
          </p:cNvSpPr>
          <p:nvPr>
            <p:ph type="title"/>
          </p:nvPr>
        </p:nvSpPr>
        <p:spPr>
          <a:xfrm>
            <a:off x="628650" y="273844"/>
            <a:ext cx="7077075" cy="725091"/>
          </a:xfrm>
        </p:spPr>
        <p:txBody>
          <a:bodyPr/>
          <a:lstStyle/>
          <a:p>
            <a:pPr>
              <a:defRPr/>
            </a:pPr>
            <a:r>
              <a:rPr lang="es-ES" dirty="0">
                <a:solidFill>
                  <a:schemeClr val="tx1"/>
                </a:solidFill>
              </a:rPr>
              <a:t>Accidente y creencia</a:t>
            </a:r>
          </a:p>
        </p:txBody>
      </p:sp>
    </p:spTree>
    <p:extLst>
      <p:ext uri="{BB962C8B-B14F-4D97-AF65-F5344CB8AC3E}">
        <p14:creationId xmlns:p14="http://schemas.microsoft.com/office/powerpoint/2010/main" val="755993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93;p18"/>
          <p:cNvPicPr preferRelativeResize="0"/>
          <p:nvPr/>
        </p:nvPicPr>
        <p:blipFill>
          <a:blip r:embed="rId2">
            <a:alphaModFix/>
          </a:blip>
          <a:stretch>
            <a:fillRect/>
          </a:stretch>
        </p:blipFill>
        <p:spPr>
          <a:xfrm>
            <a:off x="0" y="-284"/>
            <a:ext cx="9144001" cy="5143784"/>
          </a:xfrm>
          <a:prstGeom prst="rect">
            <a:avLst/>
          </a:prstGeom>
          <a:noFill/>
          <a:ln>
            <a:noFill/>
          </a:ln>
        </p:spPr>
      </p:pic>
      <p:pic>
        <p:nvPicPr>
          <p:cNvPr id="12" name="Imagen 11"/>
          <p:cNvPicPr>
            <a:picLocks noChangeAspect="1"/>
          </p:cNvPicPr>
          <p:nvPr/>
        </p:nvPicPr>
        <p:blipFill>
          <a:blip r:embed="rId3"/>
          <a:stretch>
            <a:fillRect/>
          </a:stretch>
        </p:blipFill>
        <p:spPr>
          <a:xfrm>
            <a:off x="0" y="-284"/>
            <a:ext cx="7369025" cy="4877084"/>
          </a:xfrm>
          <a:prstGeom prst="rect">
            <a:avLst/>
          </a:prstGeom>
        </p:spPr>
      </p:pic>
      <p:sp>
        <p:nvSpPr>
          <p:cNvPr id="13" name="Rectangle 11">
            <a:extLst>
              <a:ext uri="{FF2B5EF4-FFF2-40B4-BE49-F238E27FC236}">
                <a16:creationId xmlns:a16="http://schemas.microsoft.com/office/drawing/2014/main" id="{F299F842-3E02-FD5F-FA24-5E5F66D8ACFA}"/>
              </a:ext>
            </a:extLst>
          </p:cNvPr>
          <p:cNvSpPr>
            <a:spLocks noChangeArrowheads="1"/>
          </p:cNvSpPr>
          <p:nvPr/>
        </p:nvSpPr>
        <p:spPr bwMode="auto">
          <a:xfrm>
            <a:off x="2213428" y="2571608"/>
            <a:ext cx="6878863" cy="1307279"/>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r>
              <a:rPr lang="es-ES" sz="2800" dirty="0">
                <a:solidFill>
                  <a:schemeClr val="bg1"/>
                </a:solidFill>
              </a:rPr>
              <a:t>Pospandemia, siniestralidad y e-commerce</a:t>
            </a:r>
            <a:endParaRPr lang="es-ES" altLang="es-ES" sz="2800" dirty="0">
              <a:solidFill>
                <a:schemeClr val="bg1"/>
              </a:solidFill>
            </a:endParaRPr>
          </a:p>
        </p:txBody>
      </p:sp>
    </p:spTree>
    <p:extLst>
      <p:ext uri="{BB962C8B-B14F-4D97-AF65-F5344CB8AC3E}">
        <p14:creationId xmlns:p14="http://schemas.microsoft.com/office/powerpoint/2010/main" val="307817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250" y="0"/>
            <a:ext cx="9143496" cy="5143500"/>
          </a:xfrm>
          <a:prstGeom prst="rect">
            <a:avLst/>
          </a:prstGeom>
          <a:noFill/>
          <a:ln>
            <a:noFill/>
          </a:ln>
        </p:spPr>
      </p:pic>
      <p:sp>
        <p:nvSpPr>
          <p:cNvPr id="64" name="Google Shape;64;p14"/>
          <p:cNvSpPr txBox="1"/>
          <p:nvPr/>
        </p:nvSpPr>
        <p:spPr>
          <a:xfrm>
            <a:off x="2800847" y="1960713"/>
            <a:ext cx="5466300" cy="2688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s-ES" sz="1500" dirty="0" smtClean="0">
                <a:solidFill>
                  <a:srgbClr val="2E3192"/>
                </a:solidFill>
                <a:latin typeface="Verdana"/>
                <a:ea typeface="Verdana"/>
                <a:cs typeface="Verdana"/>
                <a:sym typeface="Verdana"/>
              </a:rPr>
              <a:t> </a:t>
            </a:r>
            <a:endParaRPr sz="1500" dirty="0">
              <a:solidFill>
                <a:srgbClr val="2E3192"/>
              </a:solidFill>
              <a:latin typeface="Verdana"/>
              <a:ea typeface="Verdana"/>
              <a:cs typeface="Verdana"/>
              <a:sym typeface="Verdana"/>
            </a:endParaRPr>
          </a:p>
        </p:txBody>
      </p:sp>
      <p:sp>
        <p:nvSpPr>
          <p:cNvPr id="65" name="Google Shape;65;p14"/>
          <p:cNvSpPr txBox="1"/>
          <p:nvPr/>
        </p:nvSpPr>
        <p:spPr>
          <a:xfrm>
            <a:off x="683078" y="527156"/>
            <a:ext cx="7886700" cy="388200"/>
          </a:xfrm>
          <a:prstGeom prst="rect">
            <a:avLst/>
          </a:prstGeom>
          <a:noFill/>
          <a:ln>
            <a:noFill/>
          </a:ln>
        </p:spPr>
        <p:txBody>
          <a:bodyPr spcFirstLastPara="1" wrap="square" lIns="68575" tIns="34275" rIns="68575" bIns="34275" anchor="t" anchorCtr="0">
            <a:normAutofit fontScale="92500"/>
          </a:bodyPr>
          <a:lstStyle/>
          <a:p>
            <a:pPr lvl="0">
              <a:lnSpc>
                <a:spcPct val="90000"/>
              </a:lnSpc>
              <a:buSzPts val="2100"/>
            </a:pPr>
            <a:r>
              <a:rPr lang="es-ES" sz="2400" dirty="0"/>
              <a:t>Evolución del consumo y compras online en Latinoamérica</a:t>
            </a:r>
            <a:endParaRPr sz="1100" dirty="0">
              <a:solidFill>
                <a:srgbClr val="2E3192"/>
              </a:solidFill>
            </a:endParaRPr>
          </a:p>
        </p:txBody>
      </p:sp>
      <p:sp>
        <p:nvSpPr>
          <p:cNvPr id="5" name="Rectángulo 4"/>
          <p:cNvSpPr/>
          <p:nvPr/>
        </p:nvSpPr>
        <p:spPr>
          <a:xfrm>
            <a:off x="5123543" y="1365822"/>
            <a:ext cx="3389086" cy="3539430"/>
          </a:xfrm>
          <a:prstGeom prst="rect">
            <a:avLst/>
          </a:prstGeom>
        </p:spPr>
        <p:txBody>
          <a:bodyPr wrap="square">
            <a:spAutoFit/>
          </a:bodyPr>
          <a:lstStyle/>
          <a:p>
            <a:pPr lvl="0" eaLnBrk="0" fontAlgn="base" hangingPunct="0">
              <a:spcBef>
                <a:spcPct val="0"/>
              </a:spcBef>
              <a:spcAft>
                <a:spcPct val="0"/>
              </a:spcAft>
              <a:buClrTx/>
              <a:buFontTx/>
              <a:buChar char="•"/>
            </a:pPr>
            <a:r>
              <a:rPr lang="es-ES" altLang="es-ES" dirty="0">
                <a:solidFill>
                  <a:schemeClr val="tx1"/>
                </a:solidFill>
                <a:latin typeface="Arial" panose="020B0604020202020204" pitchFamily="34" charset="0"/>
              </a:rPr>
              <a:t>En abril de 2020, América Latina experimentó un aumento del </a:t>
            </a:r>
            <a:r>
              <a:rPr lang="es-ES" altLang="es-ES" b="1" dirty="0">
                <a:solidFill>
                  <a:schemeClr val="tx1"/>
                </a:solidFill>
                <a:latin typeface="Arial" panose="020B0604020202020204" pitchFamily="34" charset="0"/>
              </a:rPr>
              <a:t>+230 %</a:t>
            </a:r>
            <a:r>
              <a:rPr lang="es-ES" altLang="es-ES" dirty="0">
                <a:solidFill>
                  <a:schemeClr val="tx1"/>
                </a:solidFill>
                <a:latin typeface="Arial" panose="020B0604020202020204" pitchFamily="34" charset="0"/>
              </a:rPr>
              <a:t> en ingresos por e‑commerce; en países concretos: Perú +900 %, Brasil +59 %, México +112 % </a:t>
            </a:r>
            <a:endParaRPr lang="es-ES" altLang="es-ES" dirty="0" smtClean="0">
              <a:solidFill>
                <a:schemeClr val="tx1"/>
              </a:solidFill>
              <a:latin typeface="Arial" panose="020B0604020202020204" pitchFamily="34" charset="0"/>
            </a:endParaRPr>
          </a:p>
          <a:p>
            <a:pPr lvl="0" eaLnBrk="0" fontAlgn="base" hangingPunct="0">
              <a:spcBef>
                <a:spcPct val="0"/>
              </a:spcBef>
              <a:spcAft>
                <a:spcPct val="0"/>
              </a:spcAft>
              <a:buClrTx/>
              <a:buFontTx/>
              <a:buChar char="•"/>
            </a:pPr>
            <a:endParaRPr lang="es-ES" altLang="es-ES" dirty="0">
              <a:solidFill>
                <a:schemeClr val="tx1"/>
              </a:solidFill>
              <a:latin typeface="Arial" panose="020B0604020202020204" pitchFamily="34" charset="0"/>
            </a:endParaRPr>
          </a:p>
          <a:p>
            <a:pPr lvl="0" eaLnBrk="0" fontAlgn="base" hangingPunct="0">
              <a:spcBef>
                <a:spcPct val="0"/>
              </a:spcBef>
              <a:spcAft>
                <a:spcPct val="0"/>
              </a:spcAft>
              <a:buClrTx/>
              <a:buFontTx/>
              <a:buChar char="•"/>
            </a:pPr>
            <a:r>
              <a:rPr lang="es-ES" altLang="es-ES" dirty="0" smtClean="0">
                <a:solidFill>
                  <a:schemeClr val="tx1"/>
                </a:solidFill>
                <a:latin typeface="Arial" panose="020B0604020202020204" pitchFamily="34" charset="0"/>
              </a:rPr>
              <a:t>El e-commerce </a:t>
            </a:r>
            <a:r>
              <a:rPr lang="es-ES" altLang="es-ES" dirty="0">
                <a:solidFill>
                  <a:schemeClr val="tx1"/>
                </a:solidFill>
                <a:latin typeface="Arial" panose="020B0604020202020204" pitchFamily="34" charset="0"/>
              </a:rPr>
              <a:t>se disparó un </a:t>
            </a:r>
            <a:r>
              <a:rPr lang="es-ES" altLang="es-ES" b="1" dirty="0">
                <a:solidFill>
                  <a:schemeClr val="tx1"/>
                </a:solidFill>
                <a:latin typeface="Arial" panose="020B0604020202020204" pitchFamily="34" charset="0"/>
              </a:rPr>
              <a:t>387 %</a:t>
            </a:r>
            <a:r>
              <a:rPr lang="es-ES" altLang="es-ES" dirty="0">
                <a:solidFill>
                  <a:schemeClr val="tx1"/>
                </a:solidFill>
                <a:latin typeface="Arial" panose="020B0604020202020204" pitchFamily="34" charset="0"/>
              </a:rPr>
              <a:t> la cuarta semana de confinamiento, consolidando a la región como la segunda de mayor crecimiento mundial, solo detrás de Asia </a:t>
            </a:r>
            <a:endParaRPr lang="es-ES" altLang="es-ES" dirty="0" smtClean="0">
              <a:solidFill>
                <a:schemeClr val="tx1"/>
              </a:solidFill>
              <a:latin typeface="Arial" panose="020B0604020202020204" pitchFamily="34" charset="0"/>
            </a:endParaRPr>
          </a:p>
          <a:p>
            <a:pPr lvl="0" eaLnBrk="0" fontAlgn="base" hangingPunct="0">
              <a:spcBef>
                <a:spcPct val="0"/>
              </a:spcBef>
              <a:spcAft>
                <a:spcPct val="0"/>
              </a:spcAft>
              <a:buClrTx/>
              <a:buFontTx/>
              <a:buChar char="•"/>
            </a:pPr>
            <a:endParaRPr lang="es-ES" altLang="es-ES" dirty="0">
              <a:solidFill>
                <a:schemeClr val="tx1"/>
              </a:solidFill>
              <a:latin typeface="Arial" panose="020B0604020202020204" pitchFamily="34" charset="0"/>
            </a:endParaRPr>
          </a:p>
          <a:p>
            <a:pPr lvl="0" eaLnBrk="0" fontAlgn="base" hangingPunct="0">
              <a:spcBef>
                <a:spcPct val="0"/>
              </a:spcBef>
              <a:spcAft>
                <a:spcPct val="0"/>
              </a:spcAft>
              <a:buClrTx/>
              <a:buFontTx/>
              <a:buChar char="•"/>
            </a:pPr>
            <a:r>
              <a:rPr lang="es-ES" altLang="es-ES" b="1" dirty="0" smtClean="0">
                <a:solidFill>
                  <a:schemeClr val="tx1"/>
                </a:solidFill>
                <a:latin typeface="Arial" panose="020B0604020202020204" pitchFamily="34" charset="0"/>
              </a:rPr>
              <a:t>Plataforma </a:t>
            </a:r>
            <a:r>
              <a:rPr lang="es-ES" altLang="es-ES" b="1" dirty="0">
                <a:solidFill>
                  <a:schemeClr val="tx1"/>
                </a:solidFill>
                <a:latin typeface="Arial" panose="020B0604020202020204" pitchFamily="34" charset="0"/>
              </a:rPr>
              <a:t>EBANX estimó que 52 millones de latinos compraron online </a:t>
            </a:r>
            <a:r>
              <a:rPr lang="es-ES" altLang="es-ES" dirty="0">
                <a:solidFill>
                  <a:schemeClr val="tx1"/>
                </a:solidFill>
                <a:latin typeface="Arial" panose="020B0604020202020204" pitchFamily="34" charset="0"/>
              </a:rPr>
              <a:t>por primera vez, aumentando el número de consumidores hasta un +30 %</a:t>
            </a:r>
          </a:p>
        </p:txBody>
      </p:sp>
      <p:pic>
        <p:nvPicPr>
          <p:cNvPr id="3" name="Imagen 2"/>
          <p:cNvPicPr>
            <a:picLocks noChangeAspect="1"/>
          </p:cNvPicPr>
          <p:nvPr/>
        </p:nvPicPr>
        <p:blipFill>
          <a:blip r:embed="rId4"/>
          <a:stretch>
            <a:fillRect/>
          </a:stretch>
        </p:blipFill>
        <p:spPr>
          <a:xfrm>
            <a:off x="524572" y="1634336"/>
            <a:ext cx="4338686" cy="24296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5"/>
          <p:cNvPicPr preferRelativeResize="0"/>
          <p:nvPr/>
        </p:nvPicPr>
        <p:blipFill>
          <a:blip r:embed="rId3">
            <a:alphaModFix/>
          </a:blip>
          <a:stretch>
            <a:fillRect/>
          </a:stretch>
        </p:blipFill>
        <p:spPr>
          <a:xfrm>
            <a:off x="0" y="-284"/>
            <a:ext cx="9144001" cy="5143784"/>
          </a:xfrm>
          <a:prstGeom prst="rect">
            <a:avLst/>
          </a:prstGeom>
          <a:noFill/>
          <a:ln>
            <a:noFill/>
          </a:ln>
        </p:spPr>
      </p:pic>
      <p:sp>
        <p:nvSpPr>
          <p:cNvPr id="73" name="Google Shape;73;p15"/>
          <p:cNvSpPr txBox="1"/>
          <p:nvPr/>
        </p:nvSpPr>
        <p:spPr>
          <a:xfrm>
            <a:off x="495759" y="591298"/>
            <a:ext cx="7886700" cy="388200"/>
          </a:xfrm>
          <a:prstGeom prst="rect">
            <a:avLst/>
          </a:prstGeom>
          <a:noFill/>
          <a:ln>
            <a:noFill/>
          </a:ln>
        </p:spPr>
        <p:txBody>
          <a:bodyPr spcFirstLastPara="1" wrap="square" lIns="68575" tIns="34275" rIns="68575" bIns="34275" anchor="t" anchorCtr="0">
            <a:normAutofit lnSpcReduction="10000"/>
          </a:bodyPr>
          <a:lstStyle/>
          <a:p>
            <a:pPr lvl="0">
              <a:lnSpc>
                <a:spcPct val="90000"/>
              </a:lnSpc>
              <a:buSzPts val="2100"/>
            </a:pPr>
            <a:r>
              <a:rPr lang="es-ES" sz="2400" dirty="0"/>
              <a:t>Postpandemia: consolidación, no retroceso</a:t>
            </a:r>
            <a:endParaRPr sz="1100" dirty="0">
              <a:solidFill>
                <a:srgbClr val="2E3192"/>
              </a:solidFill>
            </a:endParaRPr>
          </a:p>
        </p:txBody>
      </p:sp>
      <p:sp>
        <p:nvSpPr>
          <p:cNvPr id="3" name="Google Shape;71;p15">
            <a:extLst>
              <a:ext uri="{FF2B5EF4-FFF2-40B4-BE49-F238E27FC236}">
                <a16:creationId xmlns:a16="http://schemas.microsoft.com/office/drawing/2014/main" id="{E4C1C72D-CC0C-718E-21D7-CDCC242A7195}"/>
              </a:ext>
            </a:extLst>
          </p:cNvPr>
          <p:cNvSpPr txBox="1"/>
          <p:nvPr/>
        </p:nvSpPr>
        <p:spPr>
          <a:xfrm>
            <a:off x="1052142" y="2571750"/>
            <a:ext cx="1731760" cy="2069400"/>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rgbClr val="0C4581"/>
              </a:buClr>
              <a:buSzPts val="1500"/>
              <a:buFont typeface="Arial"/>
              <a:buNone/>
            </a:pPr>
            <a:r>
              <a:rPr lang="es-419" sz="1500" b="0" i="0" u="none" strike="noStrike" cap="none" dirty="0">
                <a:solidFill>
                  <a:schemeClr val="bg1"/>
                </a:solidFill>
                <a:latin typeface="Verdana"/>
                <a:ea typeface="Verdana"/>
                <a:cs typeface="Verdana"/>
                <a:sym typeface="Verdana"/>
              </a:rPr>
              <a:t>Espacio para imagen de apoyo </a:t>
            </a:r>
            <a:endParaRPr sz="1100" dirty="0">
              <a:solidFill>
                <a:schemeClr val="bg1"/>
              </a:solidFill>
            </a:endParaRPr>
          </a:p>
        </p:txBody>
      </p:sp>
      <p:sp>
        <p:nvSpPr>
          <p:cNvPr id="4" name="Rectangle 1"/>
          <p:cNvSpPr>
            <a:spLocks noChangeArrowheads="1"/>
          </p:cNvSpPr>
          <p:nvPr/>
        </p:nvSpPr>
        <p:spPr bwMode="auto">
          <a:xfrm rot="10800000" flipV="1">
            <a:off x="3576382" y="1294856"/>
            <a:ext cx="5313618" cy="3093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es-ES" altLang="es-ES" sz="1500" dirty="0">
                <a:solidFill>
                  <a:srgbClr val="2E3192"/>
                </a:solidFill>
                <a:latin typeface="Verdana"/>
                <a:ea typeface="Verdana"/>
                <a:cs typeface="Verdana"/>
              </a:rPr>
              <a:t>En encuestas de 2022, el gasto online representaba en promedio el 60 % del total para Brasil y el 57 % para Colombia </a:t>
            </a:r>
            <a:endParaRPr lang="es-ES" altLang="es-ES" sz="1500" dirty="0" smtClean="0">
              <a:solidFill>
                <a:srgbClr val="2E3192"/>
              </a:solidFill>
              <a:latin typeface="Verdana"/>
              <a:ea typeface="Verdana"/>
              <a:cs typeface="Verdana"/>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s-ES" altLang="es-ES" sz="1500" dirty="0" smtClean="0">
              <a:solidFill>
                <a:srgbClr val="2E3192"/>
              </a:solidFill>
              <a:latin typeface="Verdana"/>
              <a:ea typeface="Verdana"/>
              <a:cs typeface="Verdana"/>
            </a:endParaRPr>
          </a:p>
          <a:p>
            <a:pPr marL="0" marR="0" lvl="0" indent="0" algn="l" defTabSz="914400" rtl="0" eaLnBrk="0" fontAlgn="base" latinLnBrk="0" hangingPunct="0">
              <a:lnSpc>
                <a:spcPct val="100000"/>
              </a:lnSpc>
              <a:spcBef>
                <a:spcPct val="0"/>
              </a:spcBef>
              <a:spcAft>
                <a:spcPct val="0"/>
              </a:spcAft>
              <a:buClrTx/>
              <a:buSzTx/>
              <a:buFontTx/>
              <a:buChar char="•"/>
              <a:tabLst/>
            </a:pPr>
            <a:r>
              <a:rPr lang="es-ES" altLang="es-ES" sz="1500" dirty="0" smtClean="0">
                <a:solidFill>
                  <a:srgbClr val="2E3192"/>
                </a:solidFill>
                <a:latin typeface="Verdana"/>
                <a:ea typeface="Verdana"/>
                <a:cs typeface="Verdana"/>
              </a:rPr>
              <a:t>Según </a:t>
            </a:r>
            <a:r>
              <a:rPr lang="es-ES" altLang="es-ES" sz="1500" dirty="0" err="1">
                <a:solidFill>
                  <a:srgbClr val="2E3192"/>
                </a:solidFill>
                <a:latin typeface="Verdana"/>
                <a:ea typeface="Verdana"/>
                <a:cs typeface="Verdana"/>
              </a:rPr>
              <a:t>Statista</a:t>
            </a:r>
            <a:r>
              <a:rPr lang="es-ES" altLang="es-ES" sz="1500" dirty="0">
                <a:solidFill>
                  <a:srgbClr val="2E3192"/>
                </a:solidFill>
                <a:latin typeface="Verdana"/>
                <a:ea typeface="Verdana"/>
                <a:cs typeface="Verdana"/>
              </a:rPr>
              <a:t> (2024), 290 millones de latinos conforman ahora el mercado; las ventas alcanzan casi USD 180 000 M, con un crecimiento de +23 % respecto a 2022 </a:t>
            </a:r>
            <a:endParaRPr lang="es-ES" altLang="es-ES" sz="1500" dirty="0" smtClean="0">
              <a:solidFill>
                <a:srgbClr val="2E3192"/>
              </a:solidFill>
              <a:latin typeface="Verdana"/>
              <a:ea typeface="Verdana"/>
              <a:cs typeface="Verdana"/>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s-ES" altLang="es-ES" sz="1500" dirty="0">
              <a:solidFill>
                <a:srgbClr val="2E3192"/>
              </a:solidFill>
              <a:latin typeface="Verdana"/>
              <a:ea typeface="Verdana"/>
              <a:cs typeface="Verdana"/>
            </a:endParaRPr>
          </a:p>
          <a:p>
            <a:pPr marL="0" marR="0" lvl="0" indent="0" algn="l" defTabSz="914400" rtl="0" eaLnBrk="0" fontAlgn="base" latinLnBrk="0" hangingPunct="0">
              <a:lnSpc>
                <a:spcPct val="100000"/>
              </a:lnSpc>
              <a:spcBef>
                <a:spcPct val="0"/>
              </a:spcBef>
              <a:spcAft>
                <a:spcPct val="0"/>
              </a:spcAft>
              <a:buClrTx/>
              <a:buSzTx/>
              <a:buFontTx/>
              <a:buChar char="•"/>
              <a:tabLst/>
            </a:pPr>
            <a:r>
              <a:rPr lang="es-ES" altLang="es-ES" sz="1500" dirty="0" smtClean="0">
                <a:solidFill>
                  <a:srgbClr val="2E3192"/>
                </a:solidFill>
                <a:latin typeface="Verdana"/>
                <a:ea typeface="Verdana"/>
                <a:cs typeface="Verdana"/>
              </a:rPr>
              <a:t>El </a:t>
            </a:r>
            <a:r>
              <a:rPr lang="es-ES" altLang="es-ES" sz="1500" dirty="0">
                <a:solidFill>
                  <a:srgbClr val="2E3192"/>
                </a:solidFill>
                <a:latin typeface="Verdana"/>
                <a:ea typeface="Verdana"/>
                <a:cs typeface="Verdana"/>
              </a:rPr>
              <a:t>FMI </a:t>
            </a:r>
            <a:r>
              <a:rPr lang="es-ES" altLang="es-ES" sz="1500" dirty="0" smtClean="0">
                <a:solidFill>
                  <a:srgbClr val="2E3192"/>
                </a:solidFill>
                <a:latin typeface="Verdana"/>
                <a:ea typeface="Verdana"/>
                <a:cs typeface="Verdana"/>
              </a:rPr>
              <a:t>que </a:t>
            </a:r>
            <a:r>
              <a:rPr lang="es-ES" altLang="es-ES" sz="1500" dirty="0">
                <a:solidFill>
                  <a:srgbClr val="2E3192"/>
                </a:solidFill>
                <a:latin typeface="Verdana"/>
                <a:ea typeface="Verdana"/>
                <a:cs typeface="Verdana"/>
              </a:rPr>
              <a:t>el comercio electrónico alcanzó un </a:t>
            </a:r>
            <a:r>
              <a:rPr lang="es-ES" altLang="es-ES" sz="1500" dirty="0" err="1">
                <a:solidFill>
                  <a:srgbClr val="2E3192"/>
                </a:solidFill>
                <a:latin typeface="Verdana"/>
                <a:ea typeface="Verdana"/>
                <a:cs typeface="Verdana"/>
              </a:rPr>
              <a:t>peak</a:t>
            </a:r>
            <a:r>
              <a:rPr lang="es-ES" altLang="es-ES" sz="1500" dirty="0">
                <a:solidFill>
                  <a:srgbClr val="2E3192"/>
                </a:solidFill>
                <a:latin typeface="Verdana"/>
                <a:ea typeface="Verdana"/>
                <a:cs typeface="Verdana"/>
              </a:rPr>
              <a:t> del 14.9 % sobre el gasto total en 2020, bajando luego a 12.2 % en 2021, aunque aún por encima de la tendencia </a:t>
            </a:r>
            <a:r>
              <a:rPr lang="es-ES" altLang="es-ES" sz="1500" dirty="0" smtClean="0">
                <a:solidFill>
                  <a:srgbClr val="2E3192"/>
                </a:solidFill>
                <a:latin typeface="Verdana"/>
                <a:ea typeface="Verdana"/>
                <a:cs typeface="Verdana"/>
              </a:rPr>
              <a:t>previa y volvió a aumentar en 2022</a:t>
            </a:r>
            <a:endParaRPr lang="es-ES" altLang="es-ES" sz="1500" dirty="0">
              <a:solidFill>
                <a:srgbClr val="2E3192"/>
              </a:solidFill>
              <a:latin typeface="Verdana"/>
              <a:ea typeface="Verdana"/>
              <a:cs typeface="Verdana"/>
            </a:endParaRPr>
          </a:p>
        </p:txBody>
      </p:sp>
      <p:pic>
        <p:nvPicPr>
          <p:cNvPr id="5" name="Imagen 4"/>
          <p:cNvPicPr>
            <a:picLocks noChangeAspect="1"/>
          </p:cNvPicPr>
          <p:nvPr/>
        </p:nvPicPr>
        <p:blipFill>
          <a:blip r:embed="rId4"/>
          <a:stretch>
            <a:fillRect/>
          </a:stretch>
        </p:blipFill>
        <p:spPr>
          <a:xfrm>
            <a:off x="495759" y="2069400"/>
            <a:ext cx="2673864" cy="162967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0" y="-137"/>
            <a:ext cx="9144001" cy="5143784"/>
          </a:xfrm>
          <a:prstGeom prst="rect">
            <a:avLst/>
          </a:prstGeom>
          <a:noFill/>
          <a:ln>
            <a:noFill/>
          </a:ln>
        </p:spPr>
      </p:pic>
      <p:sp>
        <p:nvSpPr>
          <p:cNvPr id="81" name="Google Shape;81;p16"/>
          <p:cNvSpPr txBox="1"/>
          <p:nvPr/>
        </p:nvSpPr>
        <p:spPr>
          <a:xfrm>
            <a:off x="628657" y="983770"/>
            <a:ext cx="7886700" cy="3882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100"/>
              <a:buFont typeface="Arial"/>
              <a:buNone/>
            </a:pPr>
            <a:r>
              <a:rPr lang="es-419" sz="2100" b="1" i="0" u="none" strike="noStrike" cap="none" dirty="0" smtClean="0">
                <a:solidFill>
                  <a:schemeClr val="lt1"/>
                </a:solidFill>
                <a:latin typeface="Verdana"/>
                <a:ea typeface="Verdana"/>
                <a:cs typeface="Verdana"/>
                <a:sym typeface="Verdana"/>
              </a:rPr>
              <a:t>DATOS</a:t>
            </a:r>
            <a:endParaRPr sz="1100" dirty="0">
              <a:solidFill>
                <a:schemeClr val="lt1"/>
              </a:solidFill>
            </a:endParaRPr>
          </a:p>
        </p:txBody>
      </p:sp>
      <p:sp>
        <p:nvSpPr>
          <p:cNvPr id="3" name="Google Shape;71;p15">
            <a:extLst>
              <a:ext uri="{FF2B5EF4-FFF2-40B4-BE49-F238E27FC236}">
                <a16:creationId xmlns:a16="http://schemas.microsoft.com/office/drawing/2014/main" id="{382DA5AD-3DC7-65F7-0495-2EC49743EDAE}"/>
              </a:ext>
            </a:extLst>
          </p:cNvPr>
          <p:cNvSpPr txBox="1"/>
          <p:nvPr/>
        </p:nvSpPr>
        <p:spPr>
          <a:xfrm>
            <a:off x="6457203" y="2044985"/>
            <a:ext cx="1731760" cy="2069400"/>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rgbClr val="0C4581"/>
              </a:buClr>
              <a:buSzPts val="1500"/>
              <a:buFont typeface="Arial"/>
              <a:buNone/>
            </a:pPr>
            <a:r>
              <a:rPr lang="es-419" sz="1500" b="0" i="0" u="none" strike="noStrike" cap="none" dirty="0">
                <a:solidFill>
                  <a:srgbClr val="2E3193"/>
                </a:solidFill>
                <a:latin typeface="Verdana"/>
                <a:ea typeface="Verdana"/>
                <a:cs typeface="Verdana"/>
                <a:sym typeface="Verdana"/>
              </a:rPr>
              <a:t>Espacio para imagen de apoyo </a:t>
            </a:r>
            <a:endParaRPr sz="1100" dirty="0">
              <a:solidFill>
                <a:srgbClr val="2E3193"/>
              </a:solidFill>
            </a:endParaRPr>
          </a:p>
        </p:txBody>
      </p:sp>
      <p:pic>
        <p:nvPicPr>
          <p:cNvPr id="4" name="Imagen 3"/>
          <p:cNvPicPr>
            <a:picLocks noChangeAspect="1"/>
          </p:cNvPicPr>
          <p:nvPr/>
        </p:nvPicPr>
        <p:blipFill>
          <a:blip r:embed="rId4"/>
          <a:stretch>
            <a:fillRect/>
          </a:stretch>
        </p:blipFill>
        <p:spPr>
          <a:xfrm>
            <a:off x="713836" y="1604827"/>
            <a:ext cx="7716327" cy="193384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6E382-C97F-9C00-A856-7C1378492B68}"/>
            </a:ext>
          </a:extLst>
        </p:cNvPr>
        <p:cNvGrpSpPr/>
        <p:nvPr/>
      </p:nvGrpSpPr>
      <p:grpSpPr>
        <a:xfrm>
          <a:off x="0" y="0"/>
          <a:ext cx="0" cy="0"/>
          <a:chOff x="0" y="0"/>
          <a:chExt cx="0" cy="0"/>
        </a:xfrm>
      </p:grpSpPr>
      <p:sp>
        <p:nvSpPr>
          <p:cNvPr id="3075" name="Text Box 4">
            <a:extLst>
              <a:ext uri="{FF2B5EF4-FFF2-40B4-BE49-F238E27FC236}">
                <a16:creationId xmlns:a16="http://schemas.microsoft.com/office/drawing/2014/main" id="{9DD55822-D8B9-B830-167C-9B938EE02D1E}"/>
              </a:ext>
            </a:extLst>
          </p:cNvPr>
          <p:cNvSpPr txBox="1">
            <a:spLocks noChangeArrowheads="1"/>
          </p:cNvSpPr>
          <p:nvPr/>
        </p:nvSpPr>
        <p:spPr bwMode="auto">
          <a:xfrm>
            <a:off x="857250" y="0"/>
            <a:ext cx="414679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1800" dirty="0">
                <a:solidFill>
                  <a:schemeClr val="bg1"/>
                </a:solidFill>
                <a:latin typeface="Calibri" pitchFamily="34" charset="0"/>
                <a:cs typeface="Tahoma" pitchFamily="34" charset="0"/>
              </a:rPr>
              <a:t>Marco de referencia</a:t>
            </a:r>
          </a:p>
        </p:txBody>
      </p:sp>
      <p:sp>
        <p:nvSpPr>
          <p:cNvPr id="7" name="Text Box 7">
            <a:extLst>
              <a:ext uri="{FF2B5EF4-FFF2-40B4-BE49-F238E27FC236}">
                <a16:creationId xmlns:a16="http://schemas.microsoft.com/office/drawing/2014/main" id="{E6BEA49B-BD43-D83D-25B4-31296ACE1A35}"/>
              </a:ext>
            </a:extLst>
          </p:cNvPr>
          <p:cNvSpPr txBox="1">
            <a:spLocks noChangeArrowheads="1"/>
          </p:cNvSpPr>
          <p:nvPr/>
        </p:nvSpPr>
        <p:spPr bwMode="auto">
          <a:xfrm>
            <a:off x="3307080" y="448150"/>
            <a:ext cx="5263647" cy="438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marL="214313" indent="-214313" algn="just" eaLnBrk="1" hangingPunct="1">
              <a:spcAft>
                <a:spcPts val="900"/>
              </a:spcAft>
              <a:buFont typeface="Arial" panose="020B0604020202020204" pitchFamily="34" charset="0"/>
              <a:buChar char="•"/>
            </a:pPr>
            <a:r>
              <a:rPr lang="es-ES" sz="1500" b="0" dirty="0">
                <a:solidFill>
                  <a:srgbClr val="336699"/>
                </a:solidFill>
                <a:latin typeface="Calibri" panose="020F0502020204030204" pitchFamily="34" charset="0"/>
              </a:rPr>
              <a:t>Según la </a:t>
            </a:r>
            <a:r>
              <a:rPr lang="es-ES" sz="1500" dirty="0">
                <a:solidFill>
                  <a:srgbClr val="2E3193"/>
                </a:solidFill>
                <a:latin typeface="Calibri" panose="020F0502020204030204" pitchFamily="34" charset="0"/>
              </a:rPr>
              <a:t>Organización Internacional de Trabajo cada 15 segundos una persona trabajadora</a:t>
            </a:r>
            <a:r>
              <a:rPr lang="es-ES" sz="1500" dirty="0">
                <a:solidFill>
                  <a:srgbClr val="4285F4"/>
                </a:solidFill>
                <a:latin typeface="Calibri" panose="020F0502020204030204" pitchFamily="34" charset="0"/>
              </a:rPr>
              <a:t> </a:t>
            </a:r>
            <a:r>
              <a:rPr lang="es-ES" sz="1500" b="0" dirty="0">
                <a:solidFill>
                  <a:srgbClr val="336699"/>
                </a:solidFill>
                <a:latin typeface="Calibri" panose="020F0502020204030204" pitchFamily="34" charset="0"/>
              </a:rPr>
              <a:t>muere a causa de siniestros o enfermedades relacionadas con el trabajo. </a:t>
            </a:r>
          </a:p>
          <a:p>
            <a:pPr marL="214313" indent="-214313" algn="just" eaLnBrk="1" hangingPunct="1">
              <a:spcAft>
                <a:spcPts val="900"/>
              </a:spcAft>
              <a:buFont typeface="Arial" panose="020B0604020202020204" pitchFamily="34" charset="0"/>
              <a:buChar char="•"/>
            </a:pPr>
            <a:r>
              <a:rPr lang="es-ES" alt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A nivel mundial, </a:t>
            </a:r>
            <a:r>
              <a:rPr lang="es-ES" altLang="es-ES" sz="1500" dirty="0">
                <a:solidFill>
                  <a:srgbClr val="336699"/>
                </a:solidFill>
                <a:latin typeface="Calibri" panose="020F0502020204030204" pitchFamily="34" charset="0"/>
                <a:ea typeface="Calibri" panose="020F0502020204030204" pitchFamily="34" charset="0"/>
                <a:cs typeface="Calibri" panose="020F0502020204030204" pitchFamily="34" charset="0"/>
              </a:rPr>
              <a:t>los siniestros de tránsito </a:t>
            </a:r>
            <a:r>
              <a:rPr lang="es-ES" alt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representan aproximadamente el </a:t>
            </a:r>
            <a:r>
              <a:rPr lang="es-ES" altLang="es-ES" sz="1500" dirty="0">
                <a:solidFill>
                  <a:srgbClr val="336699"/>
                </a:solidFill>
                <a:latin typeface="Calibri" panose="020F0502020204030204" pitchFamily="34" charset="0"/>
                <a:ea typeface="Calibri" panose="020F0502020204030204" pitchFamily="34" charset="0"/>
                <a:cs typeface="Calibri" panose="020F0502020204030204" pitchFamily="34" charset="0"/>
              </a:rPr>
              <a:t>25% de todas las muertes laborales</a:t>
            </a:r>
            <a:r>
              <a:rPr lang="es-ES" alt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 y en Iberoamérica esta cifra es mayor debido a la alta siniestralidad vial.</a:t>
            </a:r>
          </a:p>
          <a:p>
            <a:pPr marL="214313" indent="-214313" algn="just" eaLnBrk="1" hangingPunct="1">
              <a:spcAft>
                <a:spcPts val="900"/>
              </a:spcAft>
              <a:buFont typeface="Arial" panose="020B0604020202020204" pitchFamily="34" charset="0"/>
              <a:buChar char="•"/>
            </a:pPr>
            <a:r>
              <a:rPr lang="es-ES" sz="1500" b="0" dirty="0">
                <a:solidFill>
                  <a:srgbClr val="336699"/>
                </a:solidFill>
                <a:latin typeface="Calibri" panose="020F0502020204030204" pitchFamily="34" charset="0"/>
              </a:rPr>
              <a:t>Los siniestros de tránsito laborales además de suponer un perjuicio para la salud de quienes trabajan y los sufren, también </a:t>
            </a:r>
            <a:r>
              <a:rPr lang="es-ES" sz="1500" dirty="0">
                <a:solidFill>
                  <a:srgbClr val="336699"/>
                </a:solidFill>
                <a:latin typeface="Calibri" panose="020F0502020204030204" pitchFamily="34" charset="0"/>
              </a:rPr>
              <a:t>implican unos costes para las empresas</a:t>
            </a:r>
            <a:r>
              <a:rPr lang="es-ES" sz="1500" b="0" dirty="0">
                <a:solidFill>
                  <a:srgbClr val="336699"/>
                </a:solidFill>
                <a:latin typeface="Calibri" panose="020F0502020204030204" pitchFamily="34" charset="0"/>
              </a:rPr>
              <a:t>, que puede interferir en el desarrollo de su negocio.</a:t>
            </a:r>
            <a:endPar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endParaRPr>
          </a:p>
          <a:p>
            <a:pPr marL="214313" indent="-214313" algn="just" eaLnBrk="1" hangingPunct="1">
              <a:spcAft>
                <a:spcPts val="225"/>
              </a:spcAft>
              <a:buFont typeface="Arial" panose="020B0604020202020204" pitchFamily="34" charset="0"/>
              <a:buChar char="•"/>
            </a:pPr>
            <a:r>
              <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La OIT ha desarrollado </a:t>
            </a:r>
            <a:r>
              <a:rPr lang="es-ES" sz="1500" dirty="0">
                <a:solidFill>
                  <a:srgbClr val="336699"/>
                </a:solidFill>
                <a:latin typeface="Calibri" panose="020F0502020204030204" pitchFamily="34" charset="0"/>
                <a:ea typeface="Calibri" panose="020F0502020204030204" pitchFamily="34" charset="0"/>
                <a:cs typeface="Calibri" panose="020F0502020204030204" pitchFamily="34" charset="0"/>
              </a:rPr>
              <a:t>directrices</a:t>
            </a:r>
            <a:r>
              <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 para mejorar la </a:t>
            </a:r>
            <a:r>
              <a:rPr lang="es-ES" sz="1500" dirty="0">
                <a:solidFill>
                  <a:srgbClr val="336699"/>
                </a:solidFill>
                <a:latin typeface="Calibri" panose="020F0502020204030204" pitchFamily="34" charset="0"/>
                <a:ea typeface="Calibri" panose="020F0502020204030204" pitchFamily="34" charset="0"/>
                <a:cs typeface="Calibri" panose="020F0502020204030204" pitchFamily="34" charset="0"/>
              </a:rPr>
              <a:t>seguridad vial laboral</a:t>
            </a:r>
            <a:r>
              <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a:t>
            </a:r>
          </a:p>
          <a:p>
            <a:pPr marL="814388" lvl="1" indent="-257175" algn="just" eaLnBrk="1" hangingPunct="1">
              <a:buFont typeface="Arial" panose="020B0604020202020204" pitchFamily="34" charset="0"/>
              <a:buChar char="•"/>
            </a:pPr>
            <a:r>
              <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promoción de políticas de transporte seguro </a:t>
            </a:r>
          </a:p>
          <a:p>
            <a:pPr marL="814388" lvl="1" indent="-257175" algn="just" eaLnBrk="1" hangingPunct="1">
              <a:buFont typeface="Arial" panose="020B0604020202020204" pitchFamily="34" charset="0"/>
              <a:buChar char="•"/>
            </a:pPr>
            <a:r>
              <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implementación de programas de formación y sensibilización para las personas trabajadoras</a:t>
            </a:r>
          </a:p>
          <a:p>
            <a:pPr marL="814388" lvl="1" indent="-257175" algn="just" eaLnBrk="1" hangingPunct="1">
              <a:spcAft>
                <a:spcPts val="900"/>
              </a:spcAft>
              <a:buFont typeface="Arial" panose="020B0604020202020204" pitchFamily="34" charset="0"/>
              <a:buChar char="•"/>
            </a:pPr>
            <a:r>
              <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rPr>
              <a:t>mejora de la infraestructura vial y vehicular</a:t>
            </a:r>
          </a:p>
        </p:txBody>
      </p:sp>
      <p:pic>
        <p:nvPicPr>
          <p:cNvPr id="2" name="Imagen 1"/>
          <p:cNvPicPr>
            <a:picLocks noChangeAspect="1"/>
          </p:cNvPicPr>
          <p:nvPr/>
        </p:nvPicPr>
        <p:blipFill>
          <a:blip r:embed="rId2"/>
          <a:stretch>
            <a:fillRect/>
          </a:stretch>
        </p:blipFill>
        <p:spPr>
          <a:xfrm>
            <a:off x="-55245" y="0"/>
            <a:ext cx="3154680" cy="3154680"/>
          </a:xfrm>
          <a:prstGeom prst="rect">
            <a:avLst/>
          </a:prstGeom>
        </p:spPr>
      </p:pic>
    </p:spTree>
    <p:extLst>
      <p:ext uri="{BB962C8B-B14F-4D97-AF65-F5344CB8AC3E}">
        <p14:creationId xmlns:p14="http://schemas.microsoft.com/office/powerpoint/2010/main" val="2971094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AE16F-3EEC-1E35-F2FA-01927972DCD9}"/>
            </a:ext>
          </a:extLst>
        </p:cNvPr>
        <p:cNvGrpSpPr/>
        <p:nvPr/>
      </p:nvGrpSpPr>
      <p:grpSpPr>
        <a:xfrm>
          <a:off x="0" y="0"/>
          <a:ext cx="0" cy="0"/>
          <a:chOff x="0" y="0"/>
          <a:chExt cx="0" cy="0"/>
        </a:xfrm>
      </p:grpSpPr>
      <p:pic>
        <p:nvPicPr>
          <p:cNvPr id="8" name="Google Shape;93;p18"/>
          <p:cNvPicPr preferRelativeResize="0"/>
          <p:nvPr/>
        </p:nvPicPr>
        <p:blipFill>
          <a:blip r:embed="rId2">
            <a:alphaModFix/>
          </a:blip>
          <a:stretch>
            <a:fillRect/>
          </a:stretch>
        </p:blipFill>
        <p:spPr>
          <a:xfrm>
            <a:off x="0" y="-284"/>
            <a:ext cx="9144001" cy="5143784"/>
          </a:xfrm>
          <a:prstGeom prst="rect">
            <a:avLst/>
          </a:prstGeom>
          <a:noFill/>
          <a:ln>
            <a:noFill/>
          </a:ln>
        </p:spPr>
      </p:pic>
      <p:sp>
        <p:nvSpPr>
          <p:cNvPr id="17" name="Rectangle 11">
            <a:extLst>
              <a:ext uri="{FF2B5EF4-FFF2-40B4-BE49-F238E27FC236}">
                <a16:creationId xmlns:a16="http://schemas.microsoft.com/office/drawing/2014/main" id="{F299F842-3E02-FD5F-FA24-5E5F66D8ACFA}"/>
              </a:ext>
            </a:extLst>
          </p:cNvPr>
          <p:cNvSpPr>
            <a:spLocks noChangeArrowheads="1"/>
          </p:cNvSpPr>
          <p:nvPr/>
        </p:nvSpPr>
        <p:spPr bwMode="auto">
          <a:xfrm>
            <a:off x="1328057" y="2863268"/>
            <a:ext cx="7815944" cy="1307279"/>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r>
              <a:rPr lang="es-ES" altLang="es-ES" sz="2800" dirty="0" smtClean="0">
                <a:solidFill>
                  <a:schemeClr val="bg1"/>
                </a:solidFill>
              </a:rPr>
              <a:t>Planteamiento de estudio</a:t>
            </a:r>
          </a:p>
          <a:p>
            <a:pPr eaLnBrk="1" hangingPunct="1"/>
            <a:r>
              <a:rPr lang="es-ES" altLang="es-ES" sz="2800" dirty="0" smtClean="0">
                <a:solidFill>
                  <a:schemeClr val="bg1"/>
                </a:solidFill>
              </a:rPr>
              <a:t>Objetivos </a:t>
            </a:r>
            <a:r>
              <a:rPr lang="es-ES" altLang="es-ES" sz="2800" dirty="0">
                <a:solidFill>
                  <a:schemeClr val="bg1"/>
                </a:solidFill>
              </a:rPr>
              <a:t>y metodología</a:t>
            </a:r>
          </a:p>
        </p:txBody>
      </p:sp>
      <p:pic>
        <p:nvPicPr>
          <p:cNvPr id="2" name="Imagen 1">
            <a:extLst>
              <a:ext uri="{FF2B5EF4-FFF2-40B4-BE49-F238E27FC236}">
                <a16:creationId xmlns:a16="http://schemas.microsoft.com/office/drawing/2014/main" id="{0FE44676-77C2-B2A6-B71E-C93F0C983DC2}"/>
              </a:ext>
            </a:extLst>
          </p:cNvPr>
          <p:cNvPicPr>
            <a:picLocks noChangeAspect="1"/>
          </p:cNvPicPr>
          <p:nvPr/>
        </p:nvPicPr>
        <p:blipFill>
          <a:blip r:embed="rId3" cstate="print">
            <a:extLst>
              <a:ext uri="{28A0092B-C50C-407E-A947-70E740481C1C}">
                <a14:useLocalDpi xmlns:a14="http://schemas.microsoft.com/office/drawing/2010/main" val="0"/>
              </a:ext>
            </a:extLst>
          </a:blip>
          <a:srcRect r="14860"/>
          <a:stretch>
            <a:fillRect/>
          </a:stretch>
        </p:blipFill>
        <p:spPr>
          <a:xfrm>
            <a:off x="0" y="0"/>
            <a:ext cx="3133814" cy="2452914"/>
          </a:xfrm>
          <a:prstGeom prst="rect">
            <a:avLst/>
          </a:prstGeom>
        </p:spPr>
      </p:pic>
      <p:pic>
        <p:nvPicPr>
          <p:cNvPr id="4" name="Imagen 3">
            <a:extLst>
              <a:ext uri="{FF2B5EF4-FFF2-40B4-BE49-F238E27FC236}">
                <a16:creationId xmlns:a16="http://schemas.microsoft.com/office/drawing/2014/main" id="{E4D5B21C-AFA1-2072-B1B0-E29E7C638799}"/>
              </a:ext>
            </a:extLst>
          </p:cNvPr>
          <p:cNvPicPr>
            <a:picLocks noChangeAspect="1"/>
          </p:cNvPicPr>
          <p:nvPr/>
        </p:nvPicPr>
        <p:blipFill>
          <a:blip r:embed="rId4" cstate="print">
            <a:extLst>
              <a:ext uri="{28A0092B-C50C-407E-A947-70E740481C1C}">
                <a14:useLocalDpi xmlns:a14="http://schemas.microsoft.com/office/drawing/2010/main" val="0"/>
              </a:ext>
            </a:extLst>
          </a:blip>
          <a:srcRect l="12437" r="6138"/>
          <a:stretch>
            <a:fillRect/>
          </a:stretch>
        </p:blipFill>
        <p:spPr>
          <a:xfrm>
            <a:off x="2765642" y="0"/>
            <a:ext cx="2742145" cy="2244275"/>
          </a:xfrm>
          <a:prstGeom prst="rect">
            <a:avLst/>
          </a:prstGeom>
        </p:spPr>
      </p:pic>
      <p:pic>
        <p:nvPicPr>
          <p:cNvPr id="5" name="Imagen 4"/>
          <p:cNvPicPr>
            <a:picLocks noChangeAspect="1"/>
          </p:cNvPicPr>
          <p:nvPr/>
        </p:nvPicPr>
        <p:blipFill>
          <a:blip r:embed="rId5"/>
          <a:stretch>
            <a:fillRect/>
          </a:stretch>
        </p:blipFill>
        <p:spPr>
          <a:xfrm>
            <a:off x="5139614" y="0"/>
            <a:ext cx="4004388" cy="2242457"/>
          </a:xfrm>
          <a:prstGeom prst="rect">
            <a:avLst/>
          </a:prstGeom>
        </p:spPr>
      </p:pic>
    </p:spTree>
    <p:extLst>
      <p:ext uri="{BB962C8B-B14F-4D97-AF65-F5344CB8AC3E}">
        <p14:creationId xmlns:p14="http://schemas.microsoft.com/office/powerpoint/2010/main" val="1762927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20D8F-06CD-612F-C17C-ACFAB2F5FBD1}"/>
            </a:ext>
          </a:extLst>
        </p:cNvPr>
        <p:cNvGrpSpPr/>
        <p:nvPr/>
      </p:nvGrpSpPr>
      <p:grpSpPr>
        <a:xfrm>
          <a:off x="0" y="0"/>
          <a:ext cx="0" cy="0"/>
          <a:chOff x="0" y="0"/>
          <a:chExt cx="0" cy="0"/>
        </a:xfrm>
      </p:grpSpPr>
      <p:sp>
        <p:nvSpPr>
          <p:cNvPr id="3075" name="Text Box 4">
            <a:extLst>
              <a:ext uri="{FF2B5EF4-FFF2-40B4-BE49-F238E27FC236}">
                <a16:creationId xmlns:a16="http://schemas.microsoft.com/office/drawing/2014/main" id="{44E424AF-0415-F1C5-DA8A-75D612DDF334}"/>
              </a:ext>
            </a:extLst>
          </p:cNvPr>
          <p:cNvSpPr txBox="1">
            <a:spLocks noChangeArrowheads="1"/>
          </p:cNvSpPr>
          <p:nvPr/>
        </p:nvSpPr>
        <p:spPr bwMode="auto">
          <a:xfrm>
            <a:off x="857250" y="0"/>
            <a:ext cx="414679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1800" dirty="0">
                <a:solidFill>
                  <a:schemeClr val="bg1"/>
                </a:solidFill>
                <a:latin typeface="Calibri" pitchFamily="34" charset="0"/>
                <a:cs typeface="Tahoma" pitchFamily="34" charset="0"/>
              </a:rPr>
              <a:t>Objetivos y Metodología</a:t>
            </a:r>
          </a:p>
        </p:txBody>
      </p:sp>
      <p:sp>
        <p:nvSpPr>
          <p:cNvPr id="7" name="Text Box 7">
            <a:extLst>
              <a:ext uri="{FF2B5EF4-FFF2-40B4-BE49-F238E27FC236}">
                <a16:creationId xmlns:a16="http://schemas.microsoft.com/office/drawing/2014/main" id="{6DA151E2-B432-8C41-370D-553A183413BF}"/>
              </a:ext>
            </a:extLst>
          </p:cNvPr>
          <p:cNvSpPr txBox="1">
            <a:spLocks noChangeArrowheads="1"/>
          </p:cNvSpPr>
          <p:nvPr/>
        </p:nvSpPr>
        <p:spPr bwMode="auto">
          <a:xfrm>
            <a:off x="5004575" y="660676"/>
            <a:ext cx="3934918" cy="186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Aft>
                <a:spcPts val="900"/>
              </a:spcAft>
            </a:pPr>
            <a:r>
              <a:rPr lang="es-ES" sz="1800" dirty="0">
                <a:solidFill>
                  <a:srgbClr val="336699"/>
                </a:solidFill>
                <a:latin typeface="Calibri" panose="020F0502020204030204" pitchFamily="34" charset="0"/>
              </a:rPr>
              <a:t>Objetivo Principal:</a:t>
            </a:r>
          </a:p>
          <a:p>
            <a:pPr marL="267891" lvl="1" indent="0" eaLnBrk="1" hangingPunct="1">
              <a:spcAft>
                <a:spcPts val="3150"/>
              </a:spcAft>
            </a:pPr>
            <a:r>
              <a:rPr lang="es-ES" sz="1500" dirty="0">
                <a:solidFill>
                  <a:srgbClr val="336699"/>
                </a:solidFill>
                <a:latin typeface="Calibri" panose="020F0502020204030204" pitchFamily="34" charset="0"/>
              </a:rPr>
              <a:t>Conocer el estado actual de la seguridad vial laboral en Iberoamérica</a:t>
            </a:r>
            <a:r>
              <a:rPr lang="es-ES" sz="1500" b="0" dirty="0">
                <a:solidFill>
                  <a:srgbClr val="336699"/>
                </a:solidFill>
                <a:latin typeface="Calibri" panose="020F0502020204030204" pitchFamily="34" charset="0"/>
              </a:rPr>
              <a:t> a través de un </a:t>
            </a:r>
            <a:r>
              <a:rPr lang="es-ES" sz="1500" dirty="0">
                <a:solidFill>
                  <a:srgbClr val="336699"/>
                </a:solidFill>
                <a:latin typeface="Calibri" panose="020F0502020204030204" pitchFamily="34" charset="0"/>
              </a:rPr>
              <a:t>análisis epidemiológico de los datos procedentes </a:t>
            </a:r>
            <a:r>
              <a:rPr lang="es-ES" sz="1500" b="0" dirty="0">
                <a:solidFill>
                  <a:srgbClr val="336699"/>
                </a:solidFill>
                <a:latin typeface="Calibri" panose="020F0502020204030204" pitchFamily="34" charset="0"/>
              </a:rPr>
              <a:t>de siniestros de tránsito laborales ocurridos entre los años </a:t>
            </a:r>
            <a:r>
              <a:rPr lang="es-ES" sz="1500" dirty="0">
                <a:solidFill>
                  <a:srgbClr val="336699"/>
                </a:solidFill>
                <a:latin typeface="Calibri" panose="020F0502020204030204" pitchFamily="34" charset="0"/>
              </a:rPr>
              <a:t>2019 y 2023</a:t>
            </a:r>
            <a:r>
              <a:rPr lang="es-ES" sz="1500" b="0" dirty="0">
                <a:solidFill>
                  <a:srgbClr val="336699"/>
                </a:solidFill>
                <a:latin typeface="Calibri" panose="020F0502020204030204" pitchFamily="34" charset="0"/>
              </a:rPr>
              <a:t>. </a:t>
            </a:r>
          </a:p>
        </p:txBody>
      </p:sp>
      <p:pic>
        <p:nvPicPr>
          <p:cNvPr id="4" name="Imagen 3"/>
          <p:cNvPicPr>
            <a:picLocks noChangeAspect="1"/>
          </p:cNvPicPr>
          <p:nvPr/>
        </p:nvPicPr>
        <p:blipFill>
          <a:blip r:embed="rId2"/>
          <a:stretch>
            <a:fillRect/>
          </a:stretch>
        </p:blipFill>
        <p:spPr>
          <a:xfrm>
            <a:off x="1" y="0"/>
            <a:ext cx="4601980" cy="2107653"/>
          </a:xfrm>
          <a:prstGeom prst="rect">
            <a:avLst/>
          </a:prstGeom>
        </p:spPr>
      </p:pic>
      <p:sp>
        <p:nvSpPr>
          <p:cNvPr id="8" name="Text Box 7">
            <a:extLst>
              <a:ext uri="{FF2B5EF4-FFF2-40B4-BE49-F238E27FC236}">
                <a16:creationId xmlns:a16="http://schemas.microsoft.com/office/drawing/2014/main" id="{6DA151E2-B432-8C41-370D-553A183413BF}"/>
              </a:ext>
            </a:extLst>
          </p:cNvPr>
          <p:cNvSpPr txBox="1">
            <a:spLocks noChangeArrowheads="1"/>
          </p:cNvSpPr>
          <p:nvPr/>
        </p:nvSpPr>
        <p:spPr bwMode="auto">
          <a:xfrm>
            <a:off x="608153" y="2821764"/>
            <a:ext cx="7928746"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just" eaLnBrk="1" hangingPunct="1">
              <a:spcAft>
                <a:spcPts val="900"/>
              </a:spcAft>
            </a:pPr>
            <a:r>
              <a:rPr lang="es-ES" altLang="es-ES" sz="1500" dirty="0" smtClean="0">
                <a:solidFill>
                  <a:srgbClr val="336699"/>
                </a:solidFill>
                <a:latin typeface="Calibri" panose="020F0502020204030204" pitchFamily="34" charset="0"/>
                <a:ea typeface="Calibri" panose="020F0502020204030204" pitchFamily="34" charset="0"/>
                <a:cs typeface="Calibri" panose="020F0502020204030204" pitchFamily="34" charset="0"/>
              </a:rPr>
              <a:t>Objetivos </a:t>
            </a:r>
            <a:r>
              <a:rPr lang="es-ES" altLang="es-ES" sz="1500" dirty="0">
                <a:solidFill>
                  <a:srgbClr val="336699"/>
                </a:solidFill>
                <a:latin typeface="Calibri" panose="020F0502020204030204" pitchFamily="34" charset="0"/>
                <a:ea typeface="Calibri" panose="020F0502020204030204" pitchFamily="34" charset="0"/>
                <a:cs typeface="Calibri" panose="020F0502020204030204" pitchFamily="34" charset="0"/>
              </a:rPr>
              <a:t>Específicos:</a:t>
            </a:r>
            <a:endParaRPr lang="es-ES" alt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endParaRPr>
          </a:p>
          <a:p>
            <a:pPr marL="814388" lvl="1" indent="-257175" algn="just">
              <a:spcAft>
                <a:spcPts val="450"/>
              </a:spcAft>
              <a:buFont typeface="Arial" panose="020B0604020202020204" pitchFamily="34" charset="0"/>
              <a:buChar char="•"/>
            </a:pPr>
            <a:r>
              <a:rPr lang="es-ES" sz="1500" dirty="0">
                <a:solidFill>
                  <a:srgbClr val="336699"/>
                </a:solidFill>
                <a:latin typeface="Calibri" panose="020F0502020204030204" pitchFamily="34" charset="0"/>
              </a:rPr>
              <a:t>Contextualizar la siniestralidad vial laboral </a:t>
            </a:r>
            <a:r>
              <a:rPr lang="es-ES" sz="1500" b="0" dirty="0">
                <a:solidFill>
                  <a:srgbClr val="336699"/>
                </a:solidFill>
                <a:latin typeface="Calibri" panose="020F0502020204030204" pitchFamily="34" charset="0"/>
              </a:rPr>
              <a:t>a través del análisis de los accidentes de tránsito, los accidentes laborales y los accidentes laborales de tránsito.</a:t>
            </a:r>
          </a:p>
          <a:p>
            <a:pPr marL="814388" lvl="1" indent="-257175" algn="just">
              <a:spcAft>
                <a:spcPts val="450"/>
              </a:spcAft>
              <a:buFont typeface="Arial" panose="020B0604020202020204" pitchFamily="34" charset="0"/>
              <a:buChar char="•"/>
            </a:pPr>
            <a:r>
              <a:rPr lang="es-ES" sz="1500" dirty="0">
                <a:solidFill>
                  <a:srgbClr val="336699"/>
                </a:solidFill>
                <a:latin typeface="Calibri" panose="020F0502020204030204" pitchFamily="34" charset="0"/>
              </a:rPr>
              <a:t>Aportar información para el desarrollo de estrategias </a:t>
            </a:r>
            <a:r>
              <a:rPr lang="es-ES" sz="1500" b="0" dirty="0">
                <a:solidFill>
                  <a:srgbClr val="336699"/>
                </a:solidFill>
                <a:latin typeface="Calibri" panose="020F0502020204030204" pitchFamily="34" charset="0"/>
              </a:rPr>
              <a:t>y políticas que mejoren la seguridad vial laboral.</a:t>
            </a:r>
          </a:p>
          <a:p>
            <a:pPr marL="814388" lvl="1" indent="-257175" algn="just">
              <a:spcAft>
                <a:spcPts val="450"/>
              </a:spcAft>
              <a:buFont typeface="Arial" panose="020B0604020202020204" pitchFamily="34" charset="0"/>
              <a:buChar char="•"/>
            </a:pPr>
            <a:r>
              <a:rPr lang="es-ES" sz="1500" dirty="0">
                <a:solidFill>
                  <a:srgbClr val="336699"/>
                </a:solidFill>
                <a:latin typeface="Calibri" panose="020F0502020204030204" pitchFamily="34" charset="0"/>
              </a:rPr>
              <a:t>Contribuir a la prevención de los accidentes</a:t>
            </a:r>
            <a:r>
              <a:rPr lang="es-ES" sz="1500" b="0" dirty="0">
                <a:solidFill>
                  <a:srgbClr val="336699"/>
                </a:solidFill>
                <a:latin typeface="Calibri" panose="020F0502020204030204" pitchFamily="34" charset="0"/>
              </a:rPr>
              <a:t> de tránsito en el ámbito laboral.</a:t>
            </a:r>
          </a:p>
          <a:p>
            <a:pPr marL="814388" lvl="1" indent="-257175">
              <a:spcAft>
                <a:spcPts val="450"/>
              </a:spcAft>
              <a:buFont typeface="Arial" panose="020B0604020202020204" pitchFamily="34" charset="0"/>
              <a:buChar char="•"/>
            </a:pPr>
            <a:r>
              <a:rPr lang="es-ES" sz="1500" dirty="0">
                <a:solidFill>
                  <a:srgbClr val="336699"/>
                </a:solidFill>
                <a:latin typeface="Calibri" panose="020F0502020204030204" pitchFamily="34" charset="0"/>
              </a:rPr>
              <a:t>Promover una movilidad segura </a:t>
            </a:r>
            <a:r>
              <a:rPr lang="es-ES" sz="1500" b="0" dirty="0">
                <a:solidFill>
                  <a:srgbClr val="336699"/>
                </a:solidFill>
                <a:latin typeface="Calibri" panose="020F0502020204030204" pitchFamily="34" charset="0"/>
              </a:rPr>
              <a:t>para las personas trabajadoras.</a:t>
            </a:r>
            <a:endParaRPr lang="es-ES" sz="1500" b="0" dirty="0">
              <a:solidFill>
                <a:srgbClr val="336699"/>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6708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BFD27-9250-E90C-ADFE-C8F33FAEADAA}"/>
            </a:ext>
          </a:extLst>
        </p:cNvPr>
        <p:cNvGrpSpPr/>
        <p:nvPr/>
      </p:nvGrpSpPr>
      <p:grpSpPr>
        <a:xfrm>
          <a:off x="0" y="0"/>
          <a:ext cx="0" cy="0"/>
          <a:chOff x="0" y="0"/>
          <a:chExt cx="0" cy="0"/>
        </a:xfrm>
      </p:grpSpPr>
      <p:sp>
        <p:nvSpPr>
          <p:cNvPr id="3075" name="Text Box 4">
            <a:extLst>
              <a:ext uri="{FF2B5EF4-FFF2-40B4-BE49-F238E27FC236}">
                <a16:creationId xmlns:a16="http://schemas.microsoft.com/office/drawing/2014/main" id="{DBE13878-F308-FCE7-FC72-AFC875D68016}"/>
              </a:ext>
            </a:extLst>
          </p:cNvPr>
          <p:cNvSpPr txBox="1">
            <a:spLocks noChangeArrowheads="1"/>
          </p:cNvSpPr>
          <p:nvPr/>
        </p:nvSpPr>
        <p:spPr bwMode="auto">
          <a:xfrm>
            <a:off x="857250" y="0"/>
            <a:ext cx="414679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1800" dirty="0">
                <a:solidFill>
                  <a:schemeClr val="bg1"/>
                </a:solidFill>
                <a:latin typeface="Calibri" pitchFamily="34" charset="0"/>
                <a:cs typeface="Tahoma" pitchFamily="34" charset="0"/>
              </a:rPr>
              <a:t>Objetivos y Metodología</a:t>
            </a:r>
          </a:p>
        </p:txBody>
      </p:sp>
      <p:sp>
        <p:nvSpPr>
          <p:cNvPr id="7" name="Text Box 7">
            <a:extLst>
              <a:ext uri="{FF2B5EF4-FFF2-40B4-BE49-F238E27FC236}">
                <a16:creationId xmlns:a16="http://schemas.microsoft.com/office/drawing/2014/main" id="{EACD9394-164F-1C07-AE78-A4EB1FCF205F}"/>
              </a:ext>
            </a:extLst>
          </p:cNvPr>
          <p:cNvSpPr txBox="1">
            <a:spLocks noChangeArrowheads="1"/>
          </p:cNvSpPr>
          <p:nvPr/>
        </p:nvSpPr>
        <p:spPr bwMode="auto">
          <a:xfrm>
            <a:off x="329784" y="1678449"/>
            <a:ext cx="8431967" cy="3465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just" eaLnBrk="1" hangingPunct="1">
              <a:spcAft>
                <a:spcPts val="900"/>
              </a:spcAft>
            </a:pPr>
            <a:r>
              <a:rPr lang="es-ES" sz="1500" dirty="0">
                <a:solidFill>
                  <a:srgbClr val="336699"/>
                </a:solidFill>
                <a:latin typeface="Calibri" panose="020F0502020204030204" pitchFamily="34" charset="0"/>
              </a:rPr>
              <a:t>Metodología:</a:t>
            </a:r>
            <a:endParaRPr lang="es-ES" sz="1500" b="0" dirty="0">
              <a:solidFill>
                <a:srgbClr val="336699"/>
              </a:solidFill>
              <a:latin typeface="Calibri" panose="020F0502020204030204" pitchFamily="34" charset="0"/>
            </a:endParaRPr>
          </a:p>
          <a:p>
            <a:pPr marL="257175" indent="-257175" algn="just">
              <a:spcAft>
                <a:spcPts val="450"/>
              </a:spcAft>
              <a:buFont typeface="Arial" panose="020B0604020202020204" pitchFamily="34" charset="0"/>
              <a:buChar char="•"/>
            </a:pPr>
            <a:r>
              <a:rPr lang="es-ES" sz="1500" b="0" dirty="0">
                <a:solidFill>
                  <a:srgbClr val="336699"/>
                </a:solidFill>
                <a:latin typeface="Calibri" panose="020F0502020204030204" pitchFamily="34" charset="0"/>
              </a:rPr>
              <a:t>Información de </a:t>
            </a:r>
            <a:r>
              <a:rPr lang="es-ES" sz="1500" dirty="0">
                <a:solidFill>
                  <a:srgbClr val="336699"/>
                </a:solidFill>
                <a:latin typeface="Calibri" panose="020F0502020204030204" pitchFamily="34" charset="0"/>
              </a:rPr>
              <a:t>Siniestralidad Vial</a:t>
            </a:r>
            <a:r>
              <a:rPr lang="es-ES" sz="1500" b="0" dirty="0">
                <a:solidFill>
                  <a:srgbClr val="336699"/>
                </a:solidFill>
                <a:latin typeface="Calibri" panose="020F0502020204030204" pitchFamily="34" charset="0"/>
              </a:rPr>
              <a:t>: </a:t>
            </a:r>
          </a:p>
          <a:p>
            <a:pPr marL="814388" lvl="1" indent="-257175" algn="just">
              <a:spcAft>
                <a:spcPts val="450"/>
              </a:spcAft>
              <a:buFont typeface="Arial" panose="020B0604020202020204" pitchFamily="34" charset="0"/>
              <a:buChar char="•"/>
            </a:pPr>
            <a:r>
              <a:rPr lang="es-ES" sz="1500" i="1" dirty="0">
                <a:solidFill>
                  <a:srgbClr val="336699"/>
                </a:solidFill>
                <a:latin typeface="Calibri" panose="020F0502020204030204" pitchFamily="34" charset="0"/>
              </a:rPr>
              <a:t>¿Qué información? </a:t>
            </a:r>
            <a:r>
              <a:rPr lang="es-ES" sz="1500" b="0" dirty="0">
                <a:solidFill>
                  <a:srgbClr val="336699"/>
                </a:solidFill>
                <a:latin typeface="Calibri" panose="020F0502020204030204" pitchFamily="34" charset="0"/>
              </a:rPr>
              <a:t>Accidentes de tránsito, víctimas (personas heridas y fallecidas) y caracterización (tipo de siniestro, tipo de vehículo, edad y sexo de la víctima, etc.)</a:t>
            </a:r>
          </a:p>
          <a:p>
            <a:pPr marL="814388" lvl="1" indent="-257175" algn="just">
              <a:spcAft>
                <a:spcPts val="450"/>
              </a:spcAft>
              <a:buFont typeface="Arial" panose="020B0604020202020204" pitchFamily="34" charset="0"/>
              <a:buChar char="•"/>
            </a:pPr>
            <a:r>
              <a:rPr lang="es-ES" sz="1500" i="1" dirty="0">
                <a:solidFill>
                  <a:srgbClr val="336699"/>
                </a:solidFill>
                <a:latin typeface="Calibri" panose="020F0502020204030204" pitchFamily="34" charset="0"/>
              </a:rPr>
              <a:t>¿Cómo? </a:t>
            </a:r>
            <a:r>
              <a:rPr lang="es-ES" sz="1500" b="0" dirty="0">
                <a:solidFill>
                  <a:srgbClr val="336699"/>
                </a:solidFill>
                <a:latin typeface="Calibri" panose="020F0502020204030204" pitchFamily="34" charset="0"/>
              </a:rPr>
              <a:t>Consulta de fuentes secundarias de información (anuarios, informes estadísticos, etc.) </a:t>
            </a:r>
          </a:p>
          <a:p>
            <a:pPr marL="257175" indent="-257175" algn="just">
              <a:buFont typeface="Arial" panose="020B0604020202020204" pitchFamily="34" charset="0"/>
              <a:buChar char="•"/>
            </a:pPr>
            <a:endParaRPr lang="es-ES" sz="1500" b="0" dirty="0">
              <a:solidFill>
                <a:srgbClr val="336699"/>
              </a:solidFill>
              <a:latin typeface="Calibri" panose="020F0502020204030204" pitchFamily="34" charset="0"/>
            </a:endParaRPr>
          </a:p>
          <a:p>
            <a:pPr marL="257175" indent="-257175" algn="just">
              <a:spcAft>
                <a:spcPts val="450"/>
              </a:spcAft>
              <a:buFont typeface="Arial" panose="020B0604020202020204" pitchFamily="34" charset="0"/>
              <a:buChar char="•"/>
            </a:pPr>
            <a:r>
              <a:rPr lang="es-ES" sz="1500" b="0" dirty="0">
                <a:solidFill>
                  <a:srgbClr val="336699"/>
                </a:solidFill>
                <a:latin typeface="Calibri" panose="020F0502020204030204" pitchFamily="34" charset="0"/>
              </a:rPr>
              <a:t>Información de </a:t>
            </a:r>
            <a:r>
              <a:rPr lang="es-ES" sz="1500" dirty="0">
                <a:solidFill>
                  <a:srgbClr val="336699"/>
                </a:solidFill>
                <a:latin typeface="Calibri" panose="020F0502020204030204" pitchFamily="34" charset="0"/>
              </a:rPr>
              <a:t>Siniestralidad Laboral </a:t>
            </a:r>
            <a:r>
              <a:rPr lang="es-ES" sz="1500" b="0" dirty="0">
                <a:solidFill>
                  <a:srgbClr val="336699"/>
                </a:solidFill>
                <a:latin typeface="Calibri" panose="020F0502020204030204" pitchFamily="34" charset="0"/>
              </a:rPr>
              <a:t>y </a:t>
            </a:r>
            <a:r>
              <a:rPr lang="es-ES" sz="1500" dirty="0">
                <a:solidFill>
                  <a:srgbClr val="336699"/>
                </a:solidFill>
                <a:latin typeface="Calibri" panose="020F0502020204030204" pitchFamily="34" charset="0"/>
              </a:rPr>
              <a:t>Siniestralidad Laboral Vial</a:t>
            </a:r>
            <a:r>
              <a:rPr lang="es-ES" sz="1500" b="0" dirty="0">
                <a:solidFill>
                  <a:srgbClr val="336699"/>
                </a:solidFill>
                <a:latin typeface="Calibri" panose="020F0502020204030204" pitchFamily="34" charset="0"/>
              </a:rPr>
              <a:t>: </a:t>
            </a:r>
          </a:p>
          <a:p>
            <a:pPr marL="814388" lvl="1" indent="-257175" algn="just">
              <a:buFont typeface="Arial" panose="020B0604020202020204" pitchFamily="34" charset="0"/>
              <a:buChar char="•"/>
            </a:pPr>
            <a:r>
              <a:rPr lang="es-ES" sz="1500" i="1" dirty="0">
                <a:solidFill>
                  <a:srgbClr val="336699"/>
                </a:solidFill>
                <a:latin typeface="Calibri" panose="020F0502020204030204" pitchFamily="34" charset="0"/>
              </a:rPr>
              <a:t>¿Qué información? </a:t>
            </a:r>
            <a:r>
              <a:rPr lang="es-ES" sz="1500" b="0" dirty="0">
                <a:solidFill>
                  <a:srgbClr val="336699"/>
                </a:solidFill>
                <a:latin typeface="Calibri" panose="020F0502020204030204" pitchFamily="34" charset="0"/>
              </a:rPr>
              <a:t>Número de Accidentes Laborales de Tránsito (ALT), y su peso sobre la accidentalidad laboral, perfil de la víctima, distinción entre accidente en jornada y accidente in itinere, tipología de vehículo, etc.</a:t>
            </a:r>
          </a:p>
          <a:p>
            <a:pPr marL="814388" lvl="1" indent="-257175" algn="just">
              <a:buFont typeface="Arial" panose="020B0604020202020204" pitchFamily="34" charset="0"/>
              <a:buChar char="•"/>
            </a:pPr>
            <a:r>
              <a:rPr lang="es-ES" sz="1500" b="0" dirty="0">
                <a:solidFill>
                  <a:srgbClr val="336699"/>
                </a:solidFill>
                <a:latin typeface="Calibri" panose="020F0502020204030204" pitchFamily="34" charset="0"/>
              </a:rPr>
              <a:t> </a:t>
            </a:r>
            <a:r>
              <a:rPr lang="es-ES" sz="1500" i="1" dirty="0">
                <a:solidFill>
                  <a:srgbClr val="336699"/>
                </a:solidFill>
                <a:latin typeface="Calibri" panose="020F0502020204030204" pitchFamily="34" charset="0"/>
              </a:rPr>
              <a:t>¿Cómo? </a:t>
            </a:r>
            <a:r>
              <a:rPr lang="es-ES" sz="1500" b="0" dirty="0">
                <a:solidFill>
                  <a:srgbClr val="336699"/>
                </a:solidFill>
                <a:latin typeface="Calibri" panose="020F0502020204030204" pitchFamily="34" charset="0"/>
              </a:rPr>
              <a:t>Envío de fichas de recogida de información a los Ministerios de Trabajo y/o organismos con competencia en materia laboral. </a:t>
            </a:r>
          </a:p>
          <a:p>
            <a:pPr marL="814388" lvl="1" indent="-257175" algn="just">
              <a:buFont typeface="Arial" panose="020B0604020202020204" pitchFamily="34" charset="0"/>
              <a:buChar char="•"/>
            </a:pPr>
            <a:endParaRPr lang="es-ES" sz="1500" b="0" dirty="0">
              <a:solidFill>
                <a:srgbClr val="336699"/>
              </a:solidFill>
              <a:latin typeface="Calibri" panose="020F0502020204030204" pitchFamily="34" charset="0"/>
            </a:endParaRPr>
          </a:p>
        </p:txBody>
      </p:sp>
      <p:pic>
        <p:nvPicPr>
          <p:cNvPr id="2" name="Imagen 1"/>
          <p:cNvPicPr>
            <a:picLocks noChangeAspect="1"/>
          </p:cNvPicPr>
          <p:nvPr/>
        </p:nvPicPr>
        <p:blipFill>
          <a:blip r:embed="rId2"/>
          <a:stretch>
            <a:fillRect/>
          </a:stretch>
        </p:blipFill>
        <p:spPr>
          <a:xfrm>
            <a:off x="0" y="16668"/>
            <a:ext cx="4899455" cy="1624755"/>
          </a:xfrm>
          <a:prstGeom prst="rect">
            <a:avLst/>
          </a:prstGeom>
        </p:spPr>
      </p:pic>
    </p:spTree>
    <p:extLst>
      <p:ext uri="{BB962C8B-B14F-4D97-AF65-F5344CB8AC3E}">
        <p14:creationId xmlns:p14="http://schemas.microsoft.com/office/powerpoint/2010/main" val="2844175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955D7-2D2E-27D7-E1BC-8D3C354801CC}"/>
            </a:ext>
          </a:extLst>
        </p:cNvPr>
        <p:cNvGrpSpPr/>
        <p:nvPr/>
      </p:nvGrpSpPr>
      <p:grpSpPr>
        <a:xfrm>
          <a:off x="0" y="0"/>
          <a:ext cx="0" cy="0"/>
          <a:chOff x="0" y="0"/>
          <a:chExt cx="0" cy="0"/>
        </a:xfrm>
      </p:grpSpPr>
      <p:sp>
        <p:nvSpPr>
          <p:cNvPr id="3075" name="Text Box 4">
            <a:extLst>
              <a:ext uri="{FF2B5EF4-FFF2-40B4-BE49-F238E27FC236}">
                <a16:creationId xmlns:a16="http://schemas.microsoft.com/office/drawing/2014/main" id="{F8B85B3C-9C35-4A7D-95F2-05592B603E91}"/>
              </a:ext>
            </a:extLst>
          </p:cNvPr>
          <p:cNvSpPr txBox="1">
            <a:spLocks noChangeArrowheads="1"/>
          </p:cNvSpPr>
          <p:nvPr/>
        </p:nvSpPr>
        <p:spPr bwMode="auto">
          <a:xfrm>
            <a:off x="857250" y="0"/>
            <a:ext cx="414679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1800" dirty="0">
                <a:solidFill>
                  <a:schemeClr val="bg1"/>
                </a:solidFill>
                <a:latin typeface="Calibri" pitchFamily="34" charset="0"/>
                <a:cs typeface="Tahoma" pitchFamily="34" charset="0"/>
              </a:rPr>
              <a:t>Objetivos y Metodología</a:t>
            </a:r>
          </a:p>
        </p:txBody>
      </p:sp>
      <p:graphicFrame>
        <p:nvGraphicFramePr>
          <p:cNvPr id="2" name="Tabla 1">
            <a:extLst>
              <a:ext uri="{FF2B5EF4-FFF2-40B4-BE49-F238E27FC236}">
                <a16:creationId xmlns:a16="http://schemas.microsoft.com/office/drawing/2014/main" id="{D970D7B1-C237-3635-FAE6-6505A1192888}"/>
              </a:ext>
            </a:extLst>
          </p:cNvPr>
          <p:cNvGraphicFramePr>
            <a:graphicFrameLocks noGrp="1"/>
          </p:cNvGraphicFramePr>
          <p:nvPr>
            <p:extLst>
              <p:ext uri="{D42A27DB-BD31-4B8C-83A1-F6EECF244321}">
                <p14:modId xmlns:p14="http://schemas.microsoft.com/office/powerpoint/2010/main" val="2840185334"/>
              </p:ext>
            </p:extLst>
          </p:nvPr>
        </p:nvGraphicFramePr>
        <p:xfrm>
          <a:off x="1056701" y="802386"/>
          <a:ext cx="6610544" cy="4175760"/>
        </p:xfrm>
        <a:graphic>
          <a:graphicData uri="http://schemas.openxmlformats.org/drawingml/2006/table">
            <a:tbl>
              <a:tblPr firstRow="1" firstCol="1"/>
              <a:tblGrid>
                <a:gridCol w="2025509">
                  <a:extLst>
                    <a:ext uri="{9D8B030D-6E8A-4147-A177-3AD203B41FA5}">
                      <a16:colId xmlns:a16="http://schemas.microsoft.com/office/drawing/2014/main" val="3699309773"/>
                    </a:ext>
                  </a:extLst>
                </a:gridCol>
                <a:gridCol w="1528345">
                  <a:extLst>
                    <a:ext uri="{9D8B030D-6E8A-4147-A177-3AD203B41FA5}">
                      <a16:colId xmlns:a16="http://schemas.microsoft.com/office/drawing/2014/main" val="585787988"/>
                    </a:ext>
                  </a:extLst>
                </a:gridCol>
                <a:gridCol w="1528345">
                  <a:extLst>
                    <a:ext uri="{9D8B030D-6E8A-4147-A177-3AD203B41FA5}">
                      <a16:colId xmlns:a16="http://schemas.microsoft.com/office/drawing/2014/main" val="2922428282"/>
                    </a:ext>
                  </a:extLst>
                </a:gridCol>
                <a:gridCol w="1528345">
                  <a:extLst>
                    <a:ext uri="{9D8B030D-6E8A-4147-A177-3AD203B41FA5}">
                      <a16:colId xmlns:a16="http://schemas.microsoft.com/office/drawing/2014/main" val="4206007440"/>
                    </a:ext>
                  </a:extLst>
                </a:gridCol>
              </a:tblGrid>
              <a:tr h="182442">
                <a:tc>
                  <a:txBody>
                    <a:bodyPr/>
                    <a:lstStyle/>
                    <a:p>
                      <a:pPr algn="ctr">
                        <a:spcAft>
                          <a:spcPts val="0"/>
                        </a:spcAft>
                        <a:buNone/>
                      </a:pPr>
                      <a:r>
                        <a:rPr lang="es-E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Países  </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6699"/>
                    </a:solidFill>
                  </a:tcPr>
                </a:tc>
                <a:tc>
                  <a:txBody>
                    <a:bodyPr/>
                    <a:lstStyle/>
                    <a:p>
                      <a:pPr algn="ctr">
                        <a:spcAft>
                          <a:spcPts val="0"/>
                        </a:spcAft>
                        <a:buNone/>
                      </a:pPr>
                      <a:r>
                        <a:rPr lang="es-E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Siniestralidad Vial</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6699"/>
                    </a:solidFill>
                  </a:tcPr>
                </a:tc>
                <a:tc>
                  <a:txBody>
                    <a:bodyPr/>
                    <a:lstStyle/>
                    <a:p>
                      <a:pPr algn="ctr">
                        <a:spcAft>
                          <a:spcPts val="0"/>
                        </a:spcAft>
                        <a:buNone/>
                      </a:pPr>
                      <a:r>
                        <a:rPr lang="es-E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Siniestralidad Laboral</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6699"/>
                    </a:solidFill>
                  </a:tcPr>
                </a:tc>
                <a:tc>
                  <a:txBody>
                    <a:bodyPr/>
                    <a:lstStyle/>
                    <a:p>
                      <a:pPr algn="ctr">
                        <a:spcAft>
                          <a:spcPts val="0"/>
                        </a:spcAft>
                        <a:buNone/>
                      </a:pPr>
                      <a:r>
                        <a:rPr lang="es-E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Siniestralidad Laboral Vial</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6699"/>
                    </a:solidFill>
                  </a:tcPr>
                </a:tc>
                <a:extLst>
                  <a:ext uri="{0D108BD9-81ED-4DB2-BD59-A6C34878D82A}">
                    <a16:rowId xmlns:a16="http://schemas.microsoft.com/office/drawing/2014/main" val="2057642358"/>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Argentina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(sólo siniestros mortales)</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8611441"/>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Bolivia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(sólo siniestros 2023)</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(sólo siniestros 2023)</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210490"/>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Brasil</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9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(sólo víctimas 2022)</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3883269"/>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Colombia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4592073"/>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Costa Rica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716162"/>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Cuba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9330622"/>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Chile</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(sólo 2023)</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277461"/>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Ecuador</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5918355"/>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El Salvador</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6418119"/>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España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(accidentes en jornada)</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(accidentes en jornada)</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530389"/>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Guatemala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7725651"/>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Honduras</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04477738"/>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México</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1770183"/>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Nicaragua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5415653"/>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Panamá</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9475162"/>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Paraguay</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(solo víctimas)</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8442426"/>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Perú</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662069"/>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Portugal</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74137"/>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República Dominicana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 </a:t>
                      </a:r>
                      <a:r>
                        <a:rPr lang="es-ES" sz="8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(solo víctimas)</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4648489"/>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Uruguay</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Sí</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5381156"/>
                  </a:ext>
                </a:extLst>
              </a:tr>
              <a:tr h="182880">
                <a:tc>
                  <a:txBody>
                    <a:bodyPr/>
                    <a:lstStyle/>
                    <a:p>
                      <a:pPr algn="just">
                        <a:spcAft>
                          <a:spcPts val="0"/>
                        </a:spcAft>
                        <a:buNone/>
                      </a:pPr>
                      <a:r>
                        <a:rPr lang="es-ES" sz="1200" b="1"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Venezuela</a:t>
                      </a:r>
                    </a:p>
                  </a:txBody>
                  <a:tcPr marL="39267" marR="39267"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buNone/>
                      </a:pPr>
                      <a:r>
                        <a:rPr lang="es-ES" sz="1200" dirty="0">
                          <a:solidFill>
                            <a:srgbClr val="336699"/>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9267" marR="39267"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8968935"/>
                  </a:ext>
                </a:extLst>
              </a:tr>
            </a:tbl>
          </a:graphicData>
        </a:graphic>
      </p:graphicFrame>
      <p:sp>
        <p:nvSpPr>
          <p:cNvPr id="6" name="CuadroTexto 5">
            <a:extLst>
              <a:ext uri="{FF2B5EF4-FFF2-40B4-BE49-F238E27FC236}">
                <a16:creationId xmlns:a16="http://schemas.microsoft.com/office/drawing/2014/main" id="{6A186007-AB3C-E4DB-1BC4-6010E9ABDEF5}"/>
              </a:ext>
            </a:extLst>
          </p:cNvPr>
          <p:cNvSpPr txBox="1"/>
          <p:nvPr/>
        </p:nvSpPr>
        <p:spPr>
          <a:xfrm>
            <a:off x="1056700" y="219291"/>
            <a:ext cx="6258499" cy="461665"/>
          </a:xfrm>
          <a:prstGeom prst="rect">
            <a:avLst/>
          </a:prstGeom>
          <a:noFill/>
        </p:spPr>
        <p:txBody>
          <a:bodyPr wrap="square">
            <a:spAutoFit/>
          </a:bodyPr>
          <a:lstStyle/>
          <a:p>
            <a:r>
              <a:rPr lang="es-ES" sz="2400" b="1" dirty="0">
                <a:solidFill>
                  <a:srgbClr val="336699"/>
                </a:solidFill>
                <a:latin typeface="Calibri" panose="020F0502020204030204" pitchFamily="34" charset="0"/>
                <a:ea typeface="Calibri" panose="020F0502020204030204" pitchFamily="34" charset="0"/>
                <a:cs typeface="Times New Roman" panose="02020603050405020304" pitchFamily="18" charset="0"/>
              </a:rPr>
              <a:t>Cuadro resumen información obtenida</a:t>
            </a:r>
            <a:endParaRPr lang="es-ES" sz="2400" b="1" dirty="0">
              <a:solidFill>
                <a:srgbClr val="336699"/>
              </a:solidFill>
            </a:endParaRPr>
          </a:p>
        </p:txBody>
      </p:sp>
    </p:spTree>
    <p:extLst>
      <p:ext uri="{BB962C8B-B14F-4D97-AF65-F5344CB8AC3E}">
        <p14:creationId xmlns:p14="http://schemas.microsoft.com/office/powerpoint/2010/main" val="2306737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A055C-7379-5CFC-12FC-646BAD03441F}"/>
            </a:ext>
          </a:extLst>
        </p:cNvPr>
        <p:cNvGrpSpPr/>
        <p:nvPr/>
      </p:nvGrpSpPr>
      <p:grpSpPr>
        <a:xfrm>
          <a:off x="0" y="0"/>
          <a:ext cx="0" cy="0"/>
          <a:chOff x="0" y="0"/>
          <a:chExt cx="0" cy="0"/>
        </a:xfrm>
      </p:grpSpPr>
      <p:pic>
        <p:nvPicPr>
          <p:cNvPr id="8" name="Google Shape;93;p18"/>
          <p:cNvPicPr preferRelativeResize="0"/>
          <p:nvPr/>
        </p:nvPicPr>
        <p:blipFill>
          <a:blip r:embed="rId2">
            <a:alphaModFix/>
          </a:blip>
          <a:stretch>
            <a:fillRect/>
          </a:stretch>
        </p:blipFill>
        <p:spPr>
          <a:xfrm>
            <a:off x="0" y="-284"/>
            <a:ext cx="9144001" cy="5143784"/>
          </a:xfrm>
          <a:prstGeom prst="rect">
            <a:avLst/>
          </a:prstGeom>
          <a:noFill/>
          <a:ln>
            <a:noFill/>
          </a:ln>
        </p:spPr>
      </p:pic>
      <p:sp>
        <p:nvSpPr>
          <p:cNvPr id="17" name="Rectangle 11">
            <a:extLst>
              <a:ext uri="{FF2B5EF4-FFF2-40B4-BE49-F238E27FC236}">
                <a16:creationId xmlns:a16="http://schemas.microsoft.com/office/drawing/2014/main" id="{6A2B377C-CBF2-FB73-EC48-5A32975023DB}"/>
              </a:ext>
            </a:extLst>
          </p:cNvPr>
          <p:cNvSpPr>
            <a:spLocks noChangeArrowheads="1"/>
          </p:cNvSpPr>
          <p:nvPr/>
        </p:nvSpPr>
        <p:spPr bwMode="auto">
          <a:xfrm>
            <a:off x="1748971" y="2791039"/>
            <a:ext cx="6537778" cy="1307279"/>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lvl="0" eaLnBrk="1" hangingPunct="1"/>
            <a:r>
              <a:rPr lang="es-ES" b="0">
                <a:solidFill>
                  <a:srgbClr val="FFFFFF"/>
                </a:solidFill>
                <a:latin typeface="Calibri" pitchFamily="34" charset="0"/>
                <a:cs typeface="Calibri" pitchFamily="34" charset="0"/>
              </a:rPr>
              <a:t>Principales resultados</a:t>
            </a:r>
            <a:endParaRPr lang="es-ES" sz="1200" b="0" dirty="0">
              <a:solidFill>
                <a:srgbClr val="FFFFFF"/>
              </a:solidFill>
              <a:latin typeface="Calibri" pitchFamily="34" charset="0"/>
              <a:cs typeface="Calibri" pitchFamily="34" charset="0"/>
            </a:endParaRPr>
          </a:p>
        </p:txBody>
      </p:sp>
      <p:pic>
        <p:nvPicPr>
          <p:cNvPr id="2" name="Imagen 1">
            <a:extLst>
              <a:ext uri="{FF2B5EF4-FFF2-40B4-BE49-F238E27FC236}">
                <a16:creationId xmlns:a16="http://schemas.microsoft.com/office/drawing/2014/main" id="{029339B7-10DE-C1D5-2E80-D16899405231}"/>
              </a:ext>
            </a:extLst>
          </p:cNvPr>
          <p:cNvPicPr>
            <a:picLocks noChangeAspect="1"/>
          </p:cNvPicPr>
          <p:nvPr/>
        </p:nvPicPr>
        <p:blipFill>
          <a:blip r:embed="rId3" cstate="print">
            <a:extLst>
              <a:ext uri="{28A0092B-C50C-407E-A947-70E740481C1C}">
                <a14:useLocalDpi xmlns:a14="http://schemas.microsoft.com/office/drawing/2010/main" val="0"/>
              </a:ext>
            </a:extLst>
          </a:blip>
          <a:srcRect r="14860"/>
          <a:stretch>
            <a:fillRect/>
          </a:stretch>
        </p:blipFill>
        <p:spPr>
          <a:xfrm>
            <a:off x="857251" y="459486"/>
            <a:ext cx="1885949" cy="1476179"/>
          </a:xfrm>
          <a:prstGeom prst="rect">
            <a:avLst/>
          </a:prstGeom>
        </p:spPr>
      </p:pic>
      <p:pic>
        <p:nvPicPr>
          <p:cNvPr id="3" name="Imagen 2">
            <a:extLst>
              <a:ext uri="{FF2B5EF4-FFF2-40B4-BE49-F238E27FC236}">
                <a16:creationId xmlns:a16="http://schemas.microsoft.com/office/drawing/2014/main" id="{003AD794-01BA-0A0D-DB89-2C738BD8267B}"/>
              </a:ext>
            </a:extLst>
          </p:cNvPr>
          <p:cNvPicPr>
            <a:picLocks noChangeAspect="1"/>
          </p:cNvPicPr>
          <p:nvPr/>
        </p:nvPicPr>
        <p:blipFill>
          <a:blip r:embed="rId4" cstate="print">
            <a:extLst>
              <a:ext uri="{28A0092B-C50C-407E-A947-70E740481C1C}">
                <a14:useLocalDpi xmlns:a14="http://schemas.microsoft.com/office/drawing/2010/main" val="0"/>
              </a:ext>
            </a:extLst>
          </a:blip>
          <a:srcRect l="3715" r="14861"/>
          <a:stretch>
            <a:fillRect/>
          </a:stretch>
        </p:blipFill>
        <p:spPr>
          <a:xfrm>
            <a:off x="2743200" y="459486"/>
            <a:ext cx="1803655" cy="1476179"/>
          </a:xfrm>
          <a:prstGeom prst="rect">
            <a:avLst/>
          </a:prstGeom>
        </p:spPr>
      </p:pic>
      <p:pic>
        <p:nvPicPr>
          <p:cNvPr id="4" name="Imagen 3">
            <a:extLst>
              <a:ext uri="{FF2B5EF4-FFF2-40B4-BE49-F238E27FC236}">
                <a16:creationId xmlns:a16="http://schemas.microsoft.com/office/drawing/2014/main" id="{CF9FFAC2-1C7E-9EFD-964E-A5B27000555C}"/>
              </a:ext>
            </a:extLst>
          </p:cNvPr>
          <p:cNvPicPr>
            <a:picLocks noChangeAspect="1"/>
          </p:cNvPicPr>
          <p:nvPr/>
        </p:nvPicPr>
        <p:blipFill>
          <a:blip r:embed="rId5" cstate="print">
            <a:extLst>
              <a:ext uri="{28A0092B-C50C-407E-A947-70E740481C1C}">
                <a14:useLocalDpi xmlns:a14="http://schemas.microsoft.com/office/drawing/2010/main" val="0"/>
              </a:ext>
            </a:extLst>
          </a:blip>
          <a:srcRect l="12437" r="6138"/>
          <a:stretch>
            <a:fillRect/>
          </a:stretch>
        </p:blipFill>
        <p:spPr>
          <a:xfrm>
            <a:off x="4546854" y="459486"/>
            <a:ext cx="1803655" cy="1476179"/>
          </a:xfrm>
          <a:prstGeom prst="rect">
            <a:avLst/>
          </a:prstGeom>
        </p:spPr>
      </p:pic>
      <p:pic>
        <p:nvPicPr>
          <p:cNvPr id="10" name="Imagen 9">
            <a:extLst>
              <a:ext uri="{FF2B5EF4-FFF2-40B4-BE49-F238E27FC236}">
                <a16:creationId xmlns:a16="http://schemas.microsoft.com/office/drawing/2014/main" id="{3B986B26-A54F-5577-0E20-5F2B80D80786}"/>
              </a:ext>
            </a:extLst>
          </p:cNvPr>
          <p:cNvPicPr>
            <a:picLocks noChangeAspect="1"/>
          </p:cNvPicPr>
          <p:nvPr/>
        </p:nvPicPr>
        <p:blipFill>
          <a:blip r:embed="rId6" cstate="print">
            <a:extLst>
              <a:ext uri="{28A0092B-C50C-407E-A947-70E740481C1C}">
                <a14:useLocalDpi xmlns:a14="http://schemas.microsoft.com/office/drawing/2010/main" val="0"/>
              </a:ext>
            </a:extLst>
          </a:blip>
          <a:srcRect r="13101"/>
          <a:stretch>
            <a:fillRect/>
          </a:stretch>
        </p:blipFill>
        <p:spPr>
          <a:xfrm>
            <a:off x="6350508" y="450816"/>
            <a:ext cx="1936242" cy="1484849"/>
          </a:xfrm>
          <a:prstGeom prst="rect">
            <a:avLst/>
          </a:prstGeom>
        </p:spPr>
      </p:pic>
    </p:spTree>
    <p:extLst>
      <p:ext uri="{BB962C8B-B14F-4D97-AF65-F5344CB8AC3E}">
        <p14:creationId xmlns:p14="http://schemas.microsoft.com/office/powerpoint/2010/main" val="1046308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9254-FDC1-0082-081B-BA8E88868117}"/>
            </a:ext>
          </a:extLst>
        </p:cNvPr>
        <p:cNvGrpSpPr/>
        <p:nvPr/>
      </p:nvGrpSpPr>
      <p:grpSpPr>
        <a:xfrm>
          <a:off x="0" y="0"/>
          <a:ext cx="0" cy="0"/>
          <a:chOff x="0" y="0"/>
          <a:chExt cx="0" cy="0"/>
        </a:xfrm>
      </p:grpSpPr>
      <p:sp>
        <p:nvSpPr>
          <p:cNvPr id="3075" name="Text Box 4">
            <a:extLst>
              <a:ext uri="{FF2B5EF4-FFF2-40B4-BE49-F238E27FC236}">
                <a16:creationId xmlns:a16="http://schemas.microsoft.com/office/drawing/2014/main" id="{8294B5EA-3AA3-C4CC-2024-277E52731C19}"/>
              </a:ext>
            </a:extLst>
          </p:cNvPr>
          <p:cNvSpPr txBox="1">
            <a:spLocks noChangeArrowheads="1"/>
          </p:cNvSpPr>
          <p:nvPr/>
        </p:nvSpPr>
        <p:spPr bwMode="auto">
          <a:xfrm>
            <a:off x="857250" y="0"/>
            <a:ext cx="414679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1800" dirty="0">
                <a:solidFill>
                  <a:schemeClr val="bg1"/>
                </a:solidFill>
                <a:latin typeface="Calibri" pitchFamily="34" charset="0"/>
                <a:cs typeface="Tahoma" pitchFamily="34" charset="0"/>
              </a:rPr>
              <a:t>Principales resultados</a:t>
            </a:r>
          </a:p>
        </p:txBody>
      </p:sp>
      <p:sp>
        <p:nvSpPr>
          <p:cNvPr id="7" name="Text Box 7">
            <a:extLst>
              <a:ext uri="{FF2B5EF4-FFF2-40B4-BE49-F238E27FC236}">
                <a16:creationId xmlns:a16="http://schemas.microsoft.com/office/drawing/2014/main" id="{3DC09181-7ACA-69B5-6DF1-DB36BB83D391}"/>
              </a:ext>
            </a:extLst>
          </p:cNvPr>
          <p:cNvSpPr txBox="1">
            <a:spLocks noChangeArrowheads="1"/>
          </p:cNvSpPr>
          <p:nvPr/>
        </p:nvSpPr>
        <p:spPr bwMode="auto">
          <a:xfrm>
            <a:off x="522514" y="1443831"/>
            <a:ext cx="7917543"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marL="214313" indent="-214313" algn="just" eaLnBrk="1" hangingPunct="1">
              <a:spcAft>
                <a:spcPts val="1350"/>
              </a:spcAft>
              <a:buFont typeface="Arial" panose="020B0604020202020204" pitchFamily="34" charset="0"/>
              <a:buChar char="•"/>
            </a:pPr>
            <a:r>
              <a:rPr lang="es-ES" sz="1500" dirty="0">
                <a:solidFill>
                  <a:srgbClr val="336699"/>
                </a:solidFill>
                <a:latin typeface="Calibri" panose="020F0502020204030204" pitchFamily="34" charset="0"/>
              </a:rPr>
              <a:t>Elevadas tasas de mortalidad por siniestros de tránsito</a:t>
            </a:r>
            <a:r>
              <a:rPr lang="es-ES" sz="1500" b="0" dirty="0">
                <a:solidFill>
                  <a:srgbClr val="336699"/>
                </a:solidFill>
                <a:latin typeface="Calibri" panose="020F0502020204030204" pitchFamily="34" charset="0"/>
              </a:rPr>
              <a:t> en general. La ratio de fallecimientos en siniestros de tránsito por millón de habitantes, oscila entre los </a:t>
            </a:r>
            <a:r>
              <a:rPr lang="es-ES" sz="1500" dirty="0">
                <a:solidFill>
                  <a:srgbClr val="336699"/>
                </a:solidFill>
                <a:latin typeface="Calibri" panose="020F0502020204030204" pitchFamily="34" charset="0"/>
              </a:rPr>
              <a:t>90 y los 130</a:t>
            </a:r>
            <a:r>
              <a:rPr lang="es-ES" sz="1500" b="0" dirty="0">
                <a:solidFill>
                  <a:srgbClr val="336699"/>
                </a:solidFill>
                <a:latin typeface="Calibri" panose="020F0502020204030204" pitchFamily="34" charset="0"/>
              </a:rPr>
              <a:t> (exceptuando los casos extremos). </a:t>
            </a:r>
            <a:r>
              <a:rPr lang="es-ES" sz="1200" b="0" dirty="0">
                <a:solidFill>
                  <a:srgbClr val="336699"/>
                </a:solidFill>
                <a:latin typeface="Calibri" panose="020F0502020204030204" pitchFamily="34" charset="0"/>
              </a:rPr>
              <a:t>En Europa la ratio más elevada (Bulgaria o Rumanía) se sitúa en algo más de 80 fallecimientos por millón de habitantes.</a:t>
            </a:r>
          </a:p>
          <a:p>
            <a:pPr marL="214313" indent="-214313" algn="just" eaLnBrk="1" hangingPunct="1">
              <a:spcAft>
                <a:spcPts val="1350"/>
              </a:spcAft>
              <a:buFont typeface="Arial" panose="020B0604020202020204" pitchFamily="34" charset="0"/>
              <a:buChar char="•"/>
            </a:pPr>
            <a:r>
              <a:rPr lang="es-ES" sz="1500" b="0" dirty="0">
                <a:solidFill>
                  <a:srgbClr val="336699"/>
                </a:solidFill>
                <a:latin typeface="Calibri" panose="020F0502020204030204" pitchFamily="34" charset="0"/>
              </a:rPr>
              <a:t>En el ámbito laboral, </a:t>
            </a:r>
            <a:r>
              <a:rPr lang="es-ES" sz="1500" dirty="0">
                <a:solidFill>
                  <a:srgbClr val="336699"/>
                </a:solidFill>
                <a:latin typeface="Calibri" panose="020F0502020204030204" pitchFamily="34" charset="0"/>
              </a:rPr>
              <a:t>los accidentes laborales de tránsito (ALT) </a:t>
            </a:r>
            <a:r>
              <a:rPr lang="es-ES" sz="1500" b="0" dirty="0">
                <a:solidFill>
                  <a:srgbClr val="336699"/>
                </a:solidFill>
                <a:latin typeface="Calibri" panose="020F0502020204030204" pitchFamily="34" charset="0"/>
              </a:rPr>
              <a:t>suponen entre el </a:t>
            </a:r>
            <a:r>
              <a:rPr lang="es-ES" sz="1500" dirty="0">
                <a:solidFill>
                  <a:srgbClr val="336699"/>
                </a:solidFill>
                <a:latin typeface="Calibri" panose="020F0502020204030204" pitchFamily="34" charset="0"/>
              </a:rPr>
              <a:t>10 y el 15% </a:t>
            </a:r>
            <a:r>
              <a:rPr lang="es-ES" sz="1500" b="0" dirty="0">
                <a:solidFill>
                  <a:srgbClr val="336699"/>
                </a:solidFill>
                <a:latin typeface="Calibri" panose="020F0502020204030204" pitchFamily="34" charset="0"/>
              </a:rPr>
              <a:t>del total de siniestros laborales</a:t>
            </a:r>
            <a:r>
              <a:rPr lang="es-ES" sz="1500" b="0" dirty="0" smtClean="0">
                <a:solidFill>
                  <a:srgbClr val="336699"/>
                </a:solidFill>
                <a:latin typeface="Calibri" panose="020F0502020204030204" pitchFamily="34" charset="0"/>
              </a:rPr>
              <a:t>. </a:t>
            </a:r>
            <a:r>
              <a:rPr lang="es-ES" sz="1100" b="0" dirty="0" smtClean="0">
                <a:solidFill>
                  <a:srgbClr val="336699"/>
                </a:solidFill>
                <a:latin typeface="Calibri" panose="020F0502020204030204" pitchFamily="34" charset="0"/>
              </a:rPr>
              <a:t>Según OIT, suponían casi el 25%</a:t>
            </a:r>
            <a:endParaRPr lang="es-ES" sz="1500" b="0" dirty="0" smtClean="0">
              <a:solidFill>
                <a:srgbClr val="336699"/>
              </a:solidFill>
              <a:latin typeface="Calibri" panose="020F0502020204030204" pitchFamily="34" charset="0"/>
            </a:endParaRPr>
          </a:p>
          <a:p>
            <a:pPr marL="214313" indent="-214313" algn="just" eaLnBrk="1" hangingPunct="1">
              <a:spcAft>
                <a:spcPts val="1350"/>
              </a:spcAft>
              <a:buFont typeface="Arial" panose="020B0604020202020204" pitchFamily="34" charset="0"/>
              <a:buChar char="•"/>
            </a:pPr>
            <a:r>
              <a:rPr lang="es-ES" sz="1500" dirty="0" smtClean="0">
                <a:solidFill>
                  <a:srgbClr val="336699"/>
                </a:solidFill>
                <a:latin typeface="Calibri" panose="020F0502020204030204" pitchFamily="34" charset="0"/>
              </a:rPr>
              <a:t>Resultado </a:t>
            </a:r>
            <a:r>
              <a:rPr lang="es-ES" sz="1500" dirty="0">
                <a:solidFill>
                  <a:srgbClr val="336699"/>
                </a:solidFill>
                <a:latin typeface="Calibri" panose="020F0502020204030204" pitchFamily="34" charset="0"/>
              </a:rPr>
              <a:t>preocupante </a:t>
            </a:r>
            <a:r>
              <a:rPr lang="es-ES" sz="1500" b="0" dirty="0">
                <a:solidFill>
                  <a:srgbClr val="336699"/>
                </a:solidFill>
                <a:latin typeface="Calibri" panose="020F0502020204030204" pitchFamily="34" charset="0"/>
              </a:rPr>
              <a:t>cuando se focaliza el análisis en los </a:t>
            </a:r>
            <a:r>
              <a:rPr lang="es-ES" sz="1500" dirty="0">
                <a:solidFill>
                  <a:srgbClr val="336699"/>
                </a:solidFill>
                <a:latin typeface="Calibri" panose="020F0502020204030204" pitchFamily="34" charset="0"/>
              </a:rPr>
              <a:t>accidentes mortales</a:t>
            </a:r>
            <a:r>
              <a:rPr lang="es-ES" sz="1500" b="0" dirty="0">
                <a:solidFill>
                  <a:srgbClr val="336699"/>
                </a:solidFill>
                <a:latin typeface="Calibri" panose="020F0502020204030204" pitchFamily="34" charset="0"/>
              </a:rPr>
              <a:t>. En la mayor parte de países que aportan información al respecto, los </a:t>
            </a:r>
            <a:r>
              <a:rPr lang="es-ES" sz="1500" dirty="0">
                <a:solidFill>
                  <a:srgbClr val="336699"/>
                </a:solidFill>
                <a:latin typeface="Calibri" panose="020F0502020204030204" pitchFamily="34" charset="0"/>
              </a:rPr>
              <a:t>accidentes laborales de tránsito con resultado mortal (ALT mortales) </a:t>
            </a:r>
            <a:r>
              <a:rPr lang="es-ES" sz="1500" b="0" dirty="0">
                <a:solidFill>
                  <a:srgbClr val="336699"/>
                </a:solidFill>
                <a:latin typeface="Calibri" panose="020F0502020204030204" pitchFamily="34" charset="0"/>
              </a:rPr>
              <a:t>suponen</a:t>
            </a:r>
            <a:r>
              <a:rPr lang="es-ES" sz="1500" dirty="0">
                <a:solidFill>
                  <a:srgbClr val="336699"/>
                </a:solidFill>
                <a:latin typeface="Calibri" panose="020F0502020204030204" pitchFamily="34" charset="0"/>
              </a:rPr>
              <a:t> más del 50% de los siniestros laborales mortales</a:t>
            </a:r>
            <a:r>
              <a:rPr lang="es-ES" sz="1500" b="0" dirty="0">
                <a:solidFill>
                  <a:srgbClr val="336699"/>
                </a:solidFill>
                <a:latin typeface="Calibri" panose="020F0502020204030204" pitchFamily="34" charset="0"/>
              </a:rPr>
              <a:t>.</a:t>
            </a:r>
          </a:p>
          <a:p>
            <a:pPr marL="214313" indent="-214313" algn="just" eaLnBrk="1" hangingPunct="1">
              <a:spcAft>
                <a:spcPts val="1350"/>
              </a:spcAft>
              <a:buFont typeface="Arial" panose="020B0604020202020204" pitchFamily="34" charset="0"/>
              <a:buChar char="•"/>
            </a:pPr>
            <a:r>
              <a:rPr lang="es-ES" sz="1500" b="0" dirty="0">
                <a:solidFill>
                  <a:srgbClr val="336699"/>
                </a:solidFill>
                <a:latin typeface="Calibri" panose="020F0502020204030204" pitchFamily="34" charset="0"/>
              </a:rPr>
              <a:t>En consecuencia, el componente de </a:t>
            </a:r>
            <a:r>
              <a:rPr lang="es-ES" sz="1500" dirty="0">
                <a:solidFill>
                  <a:srgbClr val="336699"/>
                </a:solidFill>
                <a:latin typeface="Calibri" panose="020F0502020204030204" pitchFamily="34" charset="0"/>
              </a:rPr>
              <a:t>tránsito</a:t>
            </a:r>
            <a:r>
              <a:rPr lang="es-ES" sz="1500" b="0" dirty="0">
                <a:solidFill>
                  <a:srgbClr val="336699"/>
                </a:solidFill>
                <a:latin typeface="Calibri" panose="020F0502020204030204" pitchFamily="34" charset="0"/>
              </a:rPr>
              <a:t> tiene un </a:t>
            </a:r>
            <a:r>
              <a:rPr lang="es-ES" sz="1500" dirty="0">
                <a:solidFill>
                  <a:srgbClr val="336699"/>
                </a:solidFill>
                <a:latin typeface="Calibri" panose="020F0502020204030204" pitchFamily="34" charset="0"/>
              </a:rPr>
              <a:t>peso fundamental </a:t>
            </a:r>
            <a:r>
              <a:rPr lang="es-ES" sz="1500" b="0" dirty="0">
                <a:solidFill>
                  <a:srgbClr val="336699"/>
                </a:solidFill>
                <a:latin typeface="Calibri" panose="020F0502020204030204" pitchFamily="34" charset="0"/>
              </a:rPr>
              <a:t>en la </a:t>
            </a:r>
            <a:r>
              <a:rPr lang="es-ES" sz="1500" dirty="0">
                <a:solidFill>
                  <a:srgbClr val="336699"/>
                </a:solidFill>
                <a:latin typeface="Calibri" panose="020F0502020204030204" pitchFamily="34" charset="0"/>
              </a:rPr>
              <a:t>mortalidad laboral</a:t>
            </a:r>
            <a:r>
              <a:rPr lang="es-ES" sz="1500" b="0" dirty="0">
                <a:solidFill>
                  <a:srgbClr val="336699"/>
                </a:solidFill>
                <a:latin typeface="Calibri" panose="020F0502020204030204" pitchFamily="34" charset="0"/>
              </a:rPr>
              <a:t>, con una </a:t>
            </a:r>
            <a:r>
              <a:rPr lang="es-ES" sz="1500" dirty="0">
                <a:solidFill>
                  <a:srgbClr val="336699"/>
                </a:solidFill>
                <a:latin typeface="Calibri" panose="020F0502020204030204" pitchFamily="34" charset="0"/>
              </a:rPr>
              <a:t>incidencia mayor </a:t>
            </a:r>
            <a:r>
              <a:rPr lang="es-ES" sz="1500" b="0" dirty="0">
                <a:solidFill>
                  <a:srgbClr val="336699"/>
                </a:solidFill>
                <a:latin typeface="Calibri" panose="020F0502020204030204" pitchFamily="34" charset="0"/>
              </a:rPr>
              <a:t>que </a:t>
            </a:r>
            <a:r>
              <a:rPr lang="es-ES" sz="1500" dirty="0">
                <a:solidFill>
                  <a:srgbClr val="336699"/>
                </a:solidFill>
                <a:latin typeface="Calibri" panose="020F0502020204030204" pitchFamily="34" charset="0"/>
              </a:rPr>
              <a:t>otro tipo de riesgos laborales</a:t>
            </a:r>
            <a:r>
              <a:rPr lang="es-ES" sz="1500" b="0" dirty="0">
                <a:solidFill>
                  <a:srgbClr val="336699"/>
                </a:solidFill>
                <a:latin typeface="Calibri" panose="020F0502020204030204" pitchFamily="34" charset="0"/>
              </a:rPr>
              <a:t>.</a:t>
            </a:r>
          </a:p>
        </p:txBody>
      </p:sp>
      <p:sp>
        <p:nvSpPr>
          <p:cNvPr id="5" name="Rectangle 11">
            <a:extLst>
              <a:ext uri="{FF2B5EF4-FFF2-40B4-BE49-F238E27FC236}">
                <a16:creationId xmlns:a16="http://schemas.microsoft.com/office/drawing/2014/main" id="{6A2B377C-CBF2-FB73-EC48-5A32975023DB}"/>
              </a:ext>
            </a:extLst>
          </p:cNvPr>
          <p:cNvSpPr>
            <a:spLocks noChangeArrowheads="1"/>
          </p:cNvSpPr>
          <p:nvPr/>
        </p:nvSpPr>
        <p:spPr bwMode="auto">
          <a:xfrm>
            <a:off x="0" y="0"/>
            <a:ext cx="6537778" cy="1307279"/>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lvl="0" eaLnBrk="1" hangingPunct="1"/>
            <a:r>
              <a:rPr lang="es-ES" b="0">
                <a:solidFill>
                  <a:srgbClr val="FFFFFF"/>
                </a:solidFill>
                <a:latin typeface="Calibri" pitchFamily="34" charset="0"/>
                <a:cs typeface="Calibri" pitchFamily="34" charset="0"/>
              </a:rPr>
              <a:t>Principales resultados</a:t>
            </a:r>
            <a:endParaRPr lang="es-ES" sz="1200" b="0" dirty="0">
              <a:solidFill>
                <a:srgbClr val="FFFFFF"/>
              </a:solidFill>
              <a:latin typeface="Calibri" pitchFamily="34" charset="0"/>
              <a:cs typeface="Calibri" pitchFamily="34" charset="0"/>
            </a:endParaRPr>
          </a:p>
        </p:txBody>
      </p:sp>
    </p:spTree>
    <p:extLst>
      <p:ext uri="{BB962C8B-B14F-4D97-AF65-F5344CB8AC3E}">
        <p14:creationId xmlns:p14="http://schemas.microsoft.com/office/powerpoint/2010/main" val="2213467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9254-FDC1-0082-081B-BA8E88868117}"/>
            </a:ext>
          </a:extLst>
        </p:cNvPr>
        <p:cNvGrpSpPr/>
        <p:nvPr/>
      </p:nvGrpSpPr>
      <p:grpSpPr>
        <a:xfrm>
          <a:off x="0" y="0"/>
          <a:ext cx="0" cy="0"/>
          <a:chOff x="0" y="0"/>
          <a:chExt cx="0" cy="0"/>
        </a:xfrm>
      </p:grpSpPr>
      <p:sp>
        <p:nvSpPr>
          <p:cNvPr id="3075" name="Text Box 4">
            <a:extLst>
              <a:ext uri="{FF2B5EF4-FFF2-40B4-BE49-F238E27FC236}">
                <a16:creationId xmlns:a16="http://schemas.microsoft.com/office/drawing/2014/main" id="{8294B5EA-3AA3-C4CC-2024-277E52731C19}"/>
              </a:ext>
            </a:extLst>
          </p:cNvPr>
          <p:cNvSpPr txBox="1">
            <a:spLocks noChangeArrowheads="1"/>
          </p:cNvSpPr>
          <p:nvPr/>
        </p:nvSpPr>
        <p:spPr bwMode="auto">
          <a:xfrm>
            <a:off x="857250" y="0"/>
            <a:ext cx="414679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1800" dirty="0">
                <a:solidFill>
                  <a:schemeClr val="bg1"/>
                </a:solidFill>
                <a:latin typeface="Calibri" pitchFamily="34" charset="0"/>
                <a:cs typeface="Tahoma" pitchFamily="34" charset="0"/>
              </a:rPr>
              <a:t>Principales resultados</a:t>
            </a:r>
          </a:p>
        </p:txBody>
      </p:sp>
      <p:sp>
        <p:nvSpPr>
          <p:cNvPr id="5" name="Rectangle 11">
            <a:extLst>
              <a:ext uri="{FF2B5EF4-FFF2-40B4-BE49-F238E27FC236}">
                <a16:creationId xmlns:a16="http://schemas.microsoft.com/office/drawing/2014/main" id="{6A2B377C-CBF2-FB73-EC48-5A32975023DB}"/>
              </a:ext>
            </a:extLst>
          </p:cNvPr>
          <p:cNvSpPr>
            <a:spLocks noChangeArrowheads="1"/>
          </p:cNvSpPr>
          <p:nvPr/>
        </p:nvSpPr>
        <p:spPr bwMode="auto">
          <a:xfrm>
            <a:off x="0" y="0"/>
            <a:ext cx="6537778" cy="1307279"/>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lvl="0" eaLnBrk="1" hangingPunct="1"/>
            <a:r>
              <a:rPr lang="es-ES" b="0">
                <a:solidFill>
                  <a:srgbClr val="FFFFFF"/>
                </a:solidFill>
                <a:latin typeface="Calibri" pitchFamily="34" charset="0"/>
                <a:cs typeface="Calibri" pitchFamily="34" charset="0"/>
              </a:rPr>
              <a:t>Principales resultados</a:t>
            </a:r>
            <a:endParaRPr lang="es-ES" sz="1200" b="0" dirty="0">
              <a:solidFill>
                <a:srgbClr val="FFFFFF"/>
              </a:solidFill>
              <a:latin typeface="Calibri" pitchFamily="34" charset="0"/>
              <a:cs typeface="Calibri" pitchFamily="34" charset="0"/>
            </a:endParaRPr>
          </a:p>
        </p:txBody>
      </p:sp>
      <p:sp>
        <p:nvSpPr>
          <p:cNvPr id="6" name="Text Box 7">
            <a:extLst>
              <a:ext uri="{FF2B5EF4-FFF2-40B4-BE49-F238E27FC236}">
                <a16:creationId xmlns:a16="http://schemas.microsoft.com/office/drawing/2014/main" id="{EFF887F5-AAD7-F06B-755B-16537511D2BA}"/>
              </a:ext>
            </a:extLst>
          </p:cNvPr>
          <p:cNvSpPr txBox="1">
            <a:spLocks noChangeArrowheads="1"/>
          </p:cNvSpPr>
          <p:nvPr/>
        </p:nvSpPr>
        <p:spPr bwMode="auto">
          <a:xfrm>
            <a:off x="507386" y="1610745"/>
            <a:ext cx="8135871" cy="293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marL="214313" indent="-214313" algn="just" eaLnBrk="1" hangingPunct="1">
              <a:spcAft>
                <a:spcPts val="1350"/>
              </a:spcAft>
              <a:buFont typeface="Arial" panose="020B0604020202020204" pitchFamily="34" charset="0"/>
              <a:buChar char="•"/>
            </a:pPr>
            <a:r>
              <a:rPr lang="es-ES" sz="1500" b="0" dirty="0">
                <a:solidFill>
                  <a:srgbClr val="336699"/>
                </a:solidFill>
                <a:latin typeface="Calibri" panose="020F0502020204030204" pitchFamily="34" charset="0"/>
              </a:rPr>
              <a:t>Las </a:t>
            </a:r>
            <a:r>
              <a:rPr lang="es-ES" sz="1500" dirty="0">
                <a:solidFill>
                  <a:srgbClr val="336699"/>
                </a:solidFill>
                <a:latin typeface="Calibri" panose="020F0502020204030204" pitchFamily="34" charset="0"/>
              </a:rPr>
              <a:t>motocicletas</a:t>
            </a:r>
            <a:r>
              <a:rPr lang="es-ES" sz="1500" b="0" dirty="0">
                <a:solidFill>
                  <a:srgbClr val="336699"/>
                </a:solidFill>
                <a:latin typeface="Calibri" panose="020F0502020204030204" pitchFamily="34" charset="0"/>
              </a:rPr>
              <a:t> tienen un elevado protagonismo en la siniestralidad vial, suponiendo del orden del </a:t>
            </a:r>
            <a:r>
              <a:rPr lang="es-ES" sz="1500" dirty="0">
                <a:solidFill>
                  <a:srgbClr val="336699"/>
                </a:solidFill>
                <a:latin typeface="Calibri" panose="020F0502020204030204" pitchFamily="34" charset="0"/>
              </a:rPr>
              <a:t>40% de las víctimas de accidentes de tránsito</a:t>
            </a:r>
            <a:r>
              <a:rPr lang="es-ES" sz="1500" b="0" dirty="0">
                <a:solidFill>
                  <a:srgbClr val="336699"/>
                </a:solidFill>
                <a:latin typeface="Calibri" panose="020F0502020204030204" pitchFamily="34" charset="0"/>
              </a:rPr>
              <a:t>.</a:t>
            </a:r>
          </a:p>
          <a:p>
            <a:pPr marL="214313" indent="-214313" algn="just" eaLnBrk="1" hangingPunct="1">
              <a:spcAft>
                <a:spcPts val="1350"/>
              </a:spcAft>
              <a:buFont typeface="Arial" panose="020B0604020202020204" pitchFamily="34" charset="0"/>
              <a:buChar char="•"/>
            </a:pPr>
            <a:r>
              <a:rPr lang="es-ES" sz="1500" b="0" dirty="0">
                <a:solidFill>
                  <a:srgbClr val="336699"/>
                </a:solidFill>
                <a:latin typeface="Calibri" panose="020F0502020204030204" pitchFamily="34" charset="0"/>
              </a:rPr>
              <a:t>A pesar de la carencia de información, todo lleva a pensar que la </a:t>
            </a:r>
            <a:r>
              <a:rPr lang="es-ES" sz="1500" dirty="0">
                <a:solidFill>
                  <a:srgbClr val="336699"/>
                </a:solidFill>
                <a:latin typeface="Calibri" panose="020F0502020204030204" pitchFamily="34" charset="0"/>
              </a:rPr>
              <a:t>elevada siniestralidad vial de las motocicletas</a:t>
            </a:r>
            <a:r>
              <a:rPr lang="es-ES" sz="1500" b="0" dirty="0">
                <a:solidFill>
                  <a:srgbClr val="336699"/>
                </a:solidFill>
                <a:latin typeface="Calibri" panose="020F0502020204030204" pitchFamily="34" charset="0"/>
              </a:rPr>
              <a:t> tendrá su </a:t>
            </a:r>
            <a:r>
              <a:rPr lang="es-ES" sz="1500" dirty="0">
                <a:solidFill>
                  <a:srgbClr val="336699"/>
                </a:solidFill>
                <a:latin typeface="Calibri" panose="020F0502020204030204" pitchFamily="34" charset="0"/>
              </a:rPr>
              <a:t>paralelismo</a:t>
            </a:r>
            <a:r>
              <a:rPr lang="es-ES" sz="1500" b="0" dirty="0">
                <a:solidFill>
                  <a:srgbClr val="336699"/>
                </a:solidFill>
                <a:latin typeface="Calibri" panose="020F0502020204030204" pitchFamily="34" charset="0"/>
              </a:rPr>
              <a:t> en el ámbito de la </a:t>
            </a:r>
            <a:r>
              <a:rPr lang="es-ES" sz="1500" dirty="0">
                <a:solidFill>
                  <a:srgbClr val="336699"/>
                </a:solidFill>
                <a:latin typeface="Calibri" panose="020F0502020204030204" pitchFamily="34" charset="0"/>
              </a:rPr>
              <a:t>siniestralidad laboral vial</a:t>
            </a:r>
            <a:r>
              <a:rPr lang="es-ES" sz="1500" b="0" dirty="0">
                <a:solidFill>
                  <a:srgbClr val="336699"/>
                </a:solidFill>
                <a:latin typeface="Calibri" panose="020F0502020204030204" pitchFamily="34" charset="0"/>
              </a:rPr>
              <a:t>.</a:t>
            </a:r>
          </a:p>
          <a:p>
            <a:pPr marL="214313" indent="-214313" algn="just" eaLnBrk="1" hangingPunct="1">
              <a:spcAft>
                <a:spcPts val="1350"/>
              </a:spcAft>
              <a:buFont typeface="Arial" panose="020B0604020202020204" pitchFamily="34" charset="0"/>
              <a:buChar char="•"/>
            </a:pPr>
            <a:r>
              <a:rPr lang="es-ES" sz="1500" b="0" dirty="0">
                <a:solidFill>
                  <a:srgbClr val="336699"/>
                </a:solidFill>
                <a:latin typeface="Calibri" panose="020F0502020204030204" pitchFamily="34" charset="0"/>
              </a:rPr>
              <a:t>Incidencia de la </a:t>
            </a:r>
            <a:r>
              <a:rPr lang="es-ES" sz="1500" dirty="0">
                <a:solidFill>
                  <a:srgbClr val="336699"/>
                </a:solidFill>
                <a:latin typeface="Calibri" panose="020F0502020204030204" pitchFamily="34" charset="0"/>
              </a:rPr>
              <a:t>siniestralidad laboral vial </a:t>
            </a:r>
            <a:r>
              <a:rPr lang="es-ES" sz="1500" b="0" dirty="0">
                <a:solidFill>
                  <a:srgbClr val="336699"/>
                </a:solidFill>
                <a:latin typeface="Calibri" panose="020F0502020204030204" pitchFamily="34" charset="0"/>
              </a:rPr>
              <a:t>en relación al </a:t>
            </a:r>
            <a:r>
              <a:rPr lang="es-ES" sz="1500" dirty="0">
                <a:solidFill>
                  <a:srgbClr val="336699"/>
                </a:solidFill>
                <a:latin typeface="Calibri" panose="020F0502020204030204" pitchFamily="34" charset="0"/>
              </a:rPr>
              <a:t>género</a:t>
            </a:r>
            <a:r>
              <a:rPr lang="es-ES" sz="1500" b="0" dirty="0">
                <a:solidFill>
                  <a:srgbClr val="336699"/>
                </a:solidFill>
                <a:latin typeface="Calibri" panose="020F0502020204030204" pitchFamily="34" charset="0"/>
              </a:rPr>
              <a:t> de las víctimas: </a:t>
            </a:r>
            <a:r>
              <a:rPr lang="es-ES" sz="1500" dirty="0">
                <a:solidFill>
                  <a:srgbClr val="336699"/>
                </a:solidFill>
                <a:latin typeface="Calibri" panose="020F0502020204030204" pitchFamily="34" charset="0"/>
              </a:rPr>
              <a:t>70-80% hombres vs 30-20% mujeres</a:t>
            </a:r>
            <a:r>
              <a:rPr lang="es-ES" sz="1500" b="0" dirty="0">
                <a:solidFill>
                  <a:srgbClr val="336699"/>
                </a:solidFill>
                <a:latin typeface="Calibri" panose="020F0502020204030204" pitchFamily="34" charset="0"/>
              </a:rPr>
              <a:t>. Señalar que los roles de género condicionan los patrones de movilidad (propósito del desplazamiento, distancia, número de paradas, vehículo utilizado, etc.).</a:t>
            </a:r>
          </a:p>
          <a:p>
            <a:pPr marL="214313" indent="-214313" algn="just" eaLnBrk="1" hangingPunct="1">
              <a:spcAft>
                <a:spcPts val="1350"/>
              </a:spcAft>
              <a:buFont typeface="Arial" panose="020B0604020202020204" pitchFamily="34" charset="0"/>
              <a:buChar char="•"/>
            </a:pPr>
            <a:r>
              <a:rPr lang="es-ES" sz="1500" b="0" dirty="0">
                <a:solidFill>
                  <a:srgbClr val="336699"/>
                </a:solidFill>
                <a:latin typeface="Calibri" panose="020F0502020204030204" pitchFamily="34" charset="0"/>
              </a:rPr>
              <a:t>Relación </a:t>
            </a:r>
            <a:r>
              <a:rPr lang="es-ES" sz="1500" dirty="0">
                <a:solidFill>
                  <a:srgbClr val="336699"/>
                </a:solidFill>
                <a:latin typeface="Calibri" panose="020F0502020204030204" pitchFamily="34" charset="0"/>
              </a:rPr>
              <a:t>accidentes in itinere vs accidente en jornada</a:t>
            </a:r>
            <a:r>
              <a:rPr lang="es-ES" sz="1500" b="0" dirty="0">
                <a:solidFill>
                  <a:srgbClr val="336699"/>
                </a:solidFill>
                <a:latin typeface="Calibri" panose="020F0502020204030204" pitchFamily="34" charset="0"/>
              </a:rPr>
              <a:t>. A pesar de la escasez </a:t>
            </a:r>
            <a:r>
              <a:rPr lang="es-ES" sz="1500" b="0" dirty="0" smtClean="0">
                <a:solidFill>
                  <a:srgbClr val="336699"/>
                </a:solidFill>
                <a:latin typeface="Calibri" panose="020F0502020204030204" pitchFamily="34" charset="0"/>
              </a:rPr>
              <a:t>de, </a:t>
            </a:r>
            <a:r>
              <a:rPr lang="es-ES" sz="1500" b="0" dirty="0">
                <a:solidFill>
                  <a:srgbClr val="336699"/>
                </a:solidFill>
                <a:latin typeface="Calibri" panose="020F0502020204030204" pitchFamily="34" charset="0"/>
              </a:rPr>
              <a:t>todo apunta a que los </a:t>
            </a:r>
            <a:r>
              <a:rPr lang="es-ES" sz="1500" dirty="0">
                <a:solidFill>
                  <a:srgbClr val="336699"/>
                </a:solidFill>
                <a:latin typeface="Calibri" panose="020F0502020204030204" pitchFamily="34" charset="0"/>
              </a:rPr>
              <a:t>accidentes in itinere </a:t>
            </a:r>
            <a:r>
              <a:rPr lang="es-ES" sz="1500" b="0" dirty="0">
                <a:solidFill>
                  <a:srgbClr val="336699"/>
                </a:solidFill>
                <a:latin typeface="Calibri" panose="020F0502020204030204" pitchFamily="34" charset="0"/>
              </a:rPr>
              <a:t>suponen un porcentaje muy elevado (70%-85%) de los accidentes laborales de tránsito.</a:t>
            </a:r>
          </a:p>
        </p:txBody>
      </p:sp>
    </p:spTree>
    <p:extLst>
      <p:ext uri="{BB962C8B-B14F-4D97-AF65-F5344CB8AC3E}">
        <p14:creationId xmlns:p14="http://schemas.microsoft.com/office/powerpoint/2010/main" val="311169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Google Shape;87;p17"/>
          <p:cNvSpPr txBox="1"/>
          <p:nvPr/>
        </p:nvSpPr>
        <p:spPr>
          <a:xfrm>
            <a:off x="3802742" y="1092720"/>
            <a:ext cx="4870525" cy="3479280"/>
          </a:xfrm>
          <a:prstGeom prst="rect">
            <a:avLst/>
          </a:prstGeom>
          <a:noFill/>
          <a:ln>
            <a:noFill/>
          </a:ln>
        </p:spPr>
        <p:txBody>
          <a:bodyPr spcFirstLastPara="1" wrap="square" lIns="68575" tIns="34275" rIns="68575" bIns="34275" anchor="t" anchorCtr="0">
            <a:noAutofit/>
          </a:bodyPr>
          <a:lstStyle/>
          <a:p>
            <a:pPr marL="292100" lvl="0" indent="-285750">
              <a:lnSpc>
                <a:spcPct val="90000"/>
              </a:lnSpc>
              <a:buClr>
                <a:schemeClr val="lt1"/>
              </a:buClr>
              <a:buSzPts val="1500"/>
              <a:buFont typeface="Wingdings" panose="05000000000000000000" pitchFamily="2" charset="2"/>
              <a:buChar char="§"/>
            </a:pPr>
            <a:r>
              <a:rPr lang="es-ES" sz="1600" dirty="0">
                <a:solidFill>
                  <a:srgbClr val="4285F4"/>
                </a:solidFill>
                <a:latin typeface="+mn-lt"/>
                <a:ea typeface="Verdana"/>
                <a:cs typeface="Verdana"/>
                <a:sym typeface="Verdana"/>
              </a:rPr>
              <a:t>Con el boom del e‑commerce y reparto</a:t>
            </a:r>
            <a:r>
              <a:rPr lang="es-ES" sz="1600" dirty="0" smtClean="0">
                <a:solidFill>
                  <a:srgbClr val="4285F4"/>
                </a:solidFill>
                <a:latin typeface="+mn-lt"/>
                <a:ea typeface="Verdana"/>
                <a:cs typeface="Verdana"/>
                <a:sym typeface="Verdana"/>
              </a:rPr>
              <a:t>:</a:t>
            </a:r>
          </a:p>
          <a:p>
            <a:pPr marL="292100" lvl="0" indent="-285750">
              <a:lnSpc>
                <a:spcPct val="90000"/>
              </a:lnSpc>
              <a:buClr>
                <a:schemeClr val="lt1"/>
              </a:buClr>
              <a:buSzPts val="1500"/>
              <a:buFont typeface="Wingdings" panose="05000000000000000000" pitchFamily="2" charset="2"/>
              <a:buChar char="§"/>
            </a:pPr>
            <a:endParaRPr lang="es-ES" sz="1600"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600" b="1" dirty="0" smtClean="0">
                <a:solidFill>
                  <a:schemeClr val="tx1"/>
                </a:solidFill>
                <a:latin typeface="+mn-lt"/>
                <a:ea typeface="Verdana"/>
                <a:cs typeface="Verdana"/>
                <a:sym typeface="Verdana"/>
              </a:rPr>
              <a:t>Aumentan </a:t>
            </a:r>
            <a:r>
              <a:rPr lang="es-ES" sz="1600" b="1" dirty="0">
                <a:solidFill>
                  <a:schemeClr val="tx1"/>
                </a:solidFill>
                <a:latin typeface="+mn-lt"/>
                <a:ea typeface="Verdana"/>
                <a:cs typeface="Verdana"/>
                <a:sym typeface="Verdana"/>
              </a:rPr>
              <a:t>los </a:t>
            </a:r>
            <a:r>
              <a:rPr lang="es-ES" sz="1600" b="1" dirty="0">
                <a:solidFill>
                  <a:srgbClr val="FF0000"/>
                </a:solidFill>
                <a:latin typeface="+mn-lt"/>
                <a:ea typeface="Verdana"/>
                <a:cs typeface="Verdana"/>
                <a:sym typeface="Verdana"/>
              </a:rPr>
              <a:t>desplazamientos laborales diarios</a:t>
            </a:r>
            <a:r>
              <a:rPr lang="es-ES" sz="1600" b="1" dirty="0">
                <a:solidFill>
                  <a:schemeClr val="tx1"/>
                </a:solidFill>
                <a:latin typeface="+mn-lt"/>
                <a:ea typeface="Verdana"/>
                <a:cs typeface="Verdana"/>
                <a:sym typeface="Verdana"/>
              </a:rPr>
              <a:t>: </a:t>
            </a:r>
            <a:r>
              <a:rPr lang="es-ES" sz="1600" dirty="0">
                <a:solidFill>
                  <a:schemeClr val="tx1"/>
                </a:solidFill>
                <a:latin typeface="+mn-lt"/>
                <a:ea typeface="Verdana"/>
                <a:cs typeface="Verdana"/>
                <a:sym typeface="Verdana"/>
              </a:rPr>
              <a:t>más repartidores en la vía, más paradas, más exposición a riesgos viales</a:t>
            </a:r>
            <a:r>
              <a:rPr lang="es-ES" sz="1600" dirty="0" smtClean="0">
                <a:solidFill>
                  <a:schemeClr val="tx1"/>
                </a:solidFill>
                <a:latin typeface="+mn-lt"/>
                <a:ea typeface="Verdana"/>
                <a:cs typeface="Verdana"/>
                <a:sym typeface="Verdana"/>
              </a:rPr>
              <a:t>.</a:t>
            </a:r>
          </a:p>
          <a:p>
            <a:pPr marL="292100" lvl="0" indent="-285750">
              <a:lnSpc>
                <a:spcPct val="90000"/>
              </a:lnSpc>
              <a:buClr>
                <a:schemeClr val="lt1"/>
              </a:buClr>
              <a:buSzPts val="1500"/>
              <a:buFont typeface="Wingdings" panose="05000000000000000000" pitchFamily="2" charset="2"/>
              <a:buChar char="§"/>
            </a:pPr>
            <a:endParaRPr lang="es-ES" sz="1600"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600" dirty="0" smtClean="0">
                <a:solidFill>
                  <a:schemeClr val="tx1"/>
                </a:solidFill>
                <a:latin typeface="+mn-lt"/>
                <a:ea typeface="Verdana"/>
                <a:cs typeface="Verdana"/>
                <a:sym typeface="Verdana"/>
              </a:rPr>
              <a:t>El </a:t>
            </a:r>
            <a:r>
              <a:rPr lang="es-ES" sz="1600" dirty="0">
                <a:solidFill>
                  <a:schemeClr val="tx1"/>
                </a:solidFill>
                <a:latin typeface="+mn-lt"/>
                <a:ea typeface="Verdana"/>
                <a:cs typeface="Verdana"/>
                <a:sym typeface="Verdana"/>
              </a:rPr>
              <a:t>tráfico urbano congestionado </a:t>
            </a:r>
            <a:r>
              <a:rPr lang="es-ES" sz="1600" b="1" dirty="0">
                <a:solidFill>
                  <a:srgbClr val="FF0000"/>
                </a:solidFill>
                <a:latin typeface="+mn-lt"/>
                <a:ea typeface="Verdana"/>
                <a:cs typeface="Verdana"/>
                <a:sym typeface="Verdana"/>
              </a:rPr>
              <a:t>eleva la probabilidad de colisiones</a:t>
            </a:r>
            <a:r>
              <a:rPr lang="es-ES" sz="1600" dirty="0" smtClean="0">
                <a:solidFill>
                  <a:schemeClr val="tx1"/>
                </a:solidFill>
                <a:latin typeface="+mn-lt"/>
                <a:ea typeface="Verdana"/>
                <a:cs typeface="Verdana"/>
                <a:sym typeface="Verdana"/>
              </a:rPr>
              <a:t>.</a:t>
            </a:r>
          </a:p>
          <a:p>
            <a:pPr marL="292100" lvl="0" indent="-285750">
              <a:lnSpc>
                <a:spcPct val="90000"/>
              </a:lnSpc>
              <a:buClr>
                <a:schemeClr val="lt1"/>
              </a:buClr>
              <a:buSzPts val="1500"/>
              <a:buFont typeface="Wingdings" panose="05000000000000000000" pitchFamily="2" charset="2"/>
              <a:buChar char="§"/>
            </a:pPr>
            <a:endParaRPr lang="es-ES" sz="1600"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600" dirty="0" smtClean="0">
                <a:solidFill>
                  <a:schemeClr val="tx1"/>
                </a:solidFill>
                <a:latin typeface="+mn-lt"/>
                <a:ea typeface="Verdana"/>
                <a:cs typeface="Verdana"/>
                <a:sym typeface="Verdana"/>
              </a:rPr>
              <a:t>Se </a:t>
            </a:r>
            <a:r>
              <a:rPr lang="es-ES" sz="1600" dirty="0">
                <a:solidFill>
                  <a:schemeClr val="tx1"/>
                </a:solidFill>
                <a:latin typeface="+mn-lt"/>
                <a:ea typeface="Verdana"/>
                <a:cs typeface="Verdana"/>
                <a:sym typeface="Verdana"/>
              </a:rPr>
              <a:t>ha visibilizado un </a:t>
            </a:r>
            <a:r>
              <a:rPr lang="es-ES" sz="1600" b="1" dirty="0">
                <a:solidFill>
                  <a:schemeClr val="tx1"/>
                </a:solidFill>
                <a:latin typeface="+mn-lt"/>
                <a:ea typeface="Verdana"/>
                <a:cs typeface="Verdana"/>
                <a:sym typeface="Verdana"/>
              </a:rPr>
              <a:t>alza en accidentes laborales de repartidores </a:t>
            </a:r>
            <a:r>
              <a:rPr lang="es-ES" sz="1600" dirty="0">
                <a:solidFill>
                  <a:schemeClr val="tx1"/>
                </a:solidFill>
                <a:latin typeface="+mn-lt"/>
                <a:ea typeface="Verdana"/>
                <a:cs typeface="Verdana"/>
                <a:sym typeface="Verdana"/>
              </a:rPr>
              <a:t>(motos, bicicletas): </a:t>
            </a:r>
            <a:r>
              <a:rPr lang="es-ES" sz="1600" b="1" dirty="0">
                <a:solidFill>
                  <a:srgbClr val="FF0000"/>
                </a:solidFill>
                <a:latin typeface="+mn-lt"/>
                <a:ea typeface="Verdana"/>
                <a:cs typeface="Verdana"/>
                <a:sym typeface="Verdana"/>
              </a:rPr>
              <a:t>tasas estimadas de +20 – </a:t>
            </a:r>
            <a:r>
              <a:rPr lang="es-ES" sz="1600" b="1" dirty="0" smtClean="0">
                <a:solidFill>
                  <a:srgbClr val="FF0000"/>
                </a:solidFill>
                <a:latin typeface="+mn-lt"/>
                <a:ea typeface="Verdana"/>
                <a:cs typeface="Verdana"/>
                <a:sym typeface="Verdana"/>
              </a:rPr>
              <a:t>40</a:t>
            </a:r>
            <a:r>
              <a:rPr lang="es-ES" sz="1600" b="1" dirty="0">
                <a:solidFill>
                  <a:srgbClr val="FF0000"/>
                </a:solidFill>
                <a:latin typeface="+mn-lt"/>
                <a:ea typeface="Verdana"/>
                <a:cs typeface="Verdana"/>
                <a:sym typeface="Verdana"/>
              </a:rPr>
              <a:t> %, </a:t>
            </a:r>
            <a:r>
              <a:rPr lang="es-ES" sz="1600" dirty="0">
                <a:solidFill>
                  <a:schemeClr val="tx1"/>
                </a:solidFill>
                <a:latin typeface="+mn-lt"/>
                <a:ea typeface="Verdana"/>
                <a:cs typeface="Verdana"/>
                <a:sym typeface="Verdana"/>
              </a:rPr>
              <a:t>según estudios locales, aunque faltan datos consolidados</a:t>
            </a:r>
            <a:r>
              <a:rPr lang="es-ES" sz="1600" dirty="0" smtClean="0">
                <a:solidFill>
                  <a:schemeClr val="tx1"/>
                </a:solidFill>
                <a:latin typeface="+mn-lt"/>
                <a:ea typeface="Verdana"/>
                <a:cs typeface="Verdana"/>
                <a:sym typeface="Verdana"/>
              </a:rPr>
              <a:t>.</a:t>
            </a:r>
          </a:p>
          <a:p>
            <a:pPr marL="292100" lvl="0" indent="-285750">
              <a:lnSpc>
                <a:spcPct val="90000"/>
              </a:lnSpc>
              <a:buClr>
                <a:schemeClr val="lt1"/>
              </a:buClr>
              <a:buSzPts val="1500"/>
              <a:buFont typeface="Wingdings" panose="05000000000000000000" pitchFamily="2" charset="2"/>
              <a:buChar char="§"/>
            </a:pPr>
            <a:endParaRPr lang="es-ES" sz="1600" dirty="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600" dirty="0" smtClean="0">
                <a:solidFill>
                  <a:schemeClr val="tx1"/>
                </a:solidFill>
                <a:latin typeface="+mn-lt"/>
                <a:ea typeface="Verdana"/>
                <a:cs typeface="Verdana"/>
                <a:sym typeface="Verdana"/>
              </a:rPr>
              <a:t>Los </a:t>
            </a:r>
            <a:r>
              <a:rPr lang="es-ES" sz="1600" dirty="0">
                <a:solidFill>
                  <a:schemeClr val="tx1"/>
                </a:solidFill>
                <a:latin typeface="+mn-lt"/>
                <a:ea typeface="Verdana"/>
                <a:cs typeface="Verdana"/>
                <a:sym typeface="Verdana"/>
              </a:rPr>
              <a:t>factores principales: horarios prolongados, presión por velocidad, rutas desconocidas y falta de equipamiento </a:t>
            </a:r>
            <a:r>
              <a:rPr lang="es-ES" sz="1600" dirty="0" smtClean="0">
                <a:solidFill>
                  <a:schemeClr val="tx1"/>
                </a:solidFill>
                <a:latin typeface="+mn-lt"/>
                <a:ea typeface="Verdana"/>
                <a:cs typeface="Verdana"/>
                <a:sym typeface="Verdana"/>
              </a:rPr>
              <a:t>personal, informalidad.</a:t>
            </a:r>
          </a:p>
          <a:p>
            <a:pPr marL="292100" lvl="0" indent="-285750">
              <a:lnSpc>
                <a:spcPct val="90000"/>
              </a:lnSpc>
              <a:buClr>
                <a:schemeClr val="lt1"/>
              </a:buClr>
              <a:buSzPts val="1500"/>
              <a:buFont typeface="Wingdings" panose="05000000000000000000" pitchFamily="2" charset="2"/>
              <a:buChar char="§"/>
            </a:pPr>
            <a:endParaRPr lang="es-ES" sz="1600" dirty="0">
              <a:solidFill>
                <a:schemeClr val="tx1"/>
              </a:solidFill>
              <a:latin typeface="+mn-lt"/>
              <a:ea typeface="Verdana"/>
              <a:cs typeface="Verdana"/>
              <a:sym typeface="Verdana"/>
            </a:endParaRPr>
          </a:p>
        </p:txBody>
      </p:sp>
      <p:sp>
        <p:nvSpPr>
          <p:cNvPr id="88" name="Google Shape;88;p17"/>
          <p:cNvSpPr txBox="1"/>
          <p:nvPr/>
        </p:nvSpPr>
        <p:spPr>
          <a:xfrm>
            <a:off x="628657" y="389410"/>
            <a:ext cx="7886700" cy="388200"/>
          </a:xfrm>
          <a:prstGeom prst="rect">
            <a:avLst/>
          </a:prstGeom>
          <a:noFill/>
          <a:ln>
            <a:noFill/>
          </a:ln>
        </p:spPr>
        <p:txBody>
          <a:bodyPr spcFirstLastPara="1" wrap="square" lIns="68575" tIns="34275" rIns="68575" bIns="34275" anchor="t" anchorCtr="0">
            <a:normAutofit lnSpcReduction="10000"/>
          </a:bodyPr>
          <a:lstStyle/>
          <a:p>
            <a:pPr lvl="0">
              <a:lnSpc>
                <a:spcPct val="90000"/>
              </a:lnSpc>
              <a:buSzPts val="2100"/>
            </a:pPr>
            <a:r>
              <a:rPr lang="es-ES" sz="2400" dirty="0"/>
              <a:t>Relación con siniestralidad laboral en desplazamientos</a:t>
            </a:r>
            <a:endParaRPr sz="1100" dirty="0">
              <a:solidFill>
                <a:schemeClr val="lt1"/>
              </a:solidFill>
            </a:endParaRPr>
          </a:p>
        </p:txBody>
      </p:sp>
      <p:pic>
        <p:nvPicPr>
          <p:cNvPr id="2" name="Imagen 1"/>
          <p:cNvPicPr>
            <a:picLocks noChangeAspect="1"/>
          </p:cNvPicPr>
          <p:nvPr/>
        </p:nvPicPr>
        <p:blipFill>
          <a:blip r:embed="rId3"/>
          <a:stretch>
            <a:fillRect/>
          </a:stretch>
        </p:blipFill>
        <p:spPr>
          <a:xfrm>
            <a:off x="354012" y="2187801"/>
            <a:ext cx="2847975" cy="1609725"/>
          </a:xfrm>
          <a:prstGeom prst="rect">
            <a:avLst/>
          </a:prstGeom>
        </p:spPr>
      </p:pic>
      <p:sp>
        <p:nvSpPr>
          <p:cNvPr id="3" name="Abrir llave 2"/>
          <p:cNvSpPr/>
          <p:nvPr/>
        </p:nvSpPr>
        <p:spPr>
          <a:xfrm>
            <a:off x="3635827" y="989692"/>
            <a:ext cx="333829" cy="400594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202688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Google Shape;87;p17"/>
          <p:cNvSpPr txBox="1"/>
          <p:nvPr/>
        </p:nvSpPr>
        <p:spPr>
          <a:xfrm>
            <a:off x="470746" y="777610"/>
            <a:ext cx="8202522" cy="3361126"/>
          </a:xfrm>
          <a:prstGeom prst="rect">
            <a:avLst/>
          </a:prstGeom>
          <a:noFill/>
          <a:ln>
            <a:noFill/>
          </a:ln>
        </p:spPr>
        <p:txBody>
          <a:bodyPr spcFirstLastPara="1" wrap="square" lIns="68575" tIns="34275" rIns="68575" bIns="34275" anchor="t" anchorCtr="0">
            <a:noAutofit/>
          </a:bodyPr>
          <a:lstStyle/>
          <a:p>
            <a:pPr marL="292100" lvl="0" indent="-285750">
              <a:lnSpc>
                <a:spcPct val="90000"/>
              </a:lnSpc>
              <a:buClr>
                <a:schemeClr val="lt1"/>
              </a:buClr>
              <a:buSzPts val="1500"/>
              <a:buFont typeface="Wingdings" panose="05000000000000000000" pitchFamily="2" charset="2"/>
              <a:buChar char="§"/>
            </a:pPr>
            <a:endParaRPr lang="es-ES" sz="1800" b="1" dirty="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endParaRPr lang="es-ES" sz="1800" b="1"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800" b="1" dirty="0" smtClean="0">
                <a:solidFill>
                  <a:srgbClr val="4285F4"/>
                </a:solidFill>
                <a:latin typeface="+mn-lt"/>
                <a:ea typeface="Verdana"/>
                <a:cs typeface="Verdana"/>
                <a:sym typeface="Verdana"/>
              </a:rPr>
              <a:t> </a:t>
            </a:r>
            <a:r>
              <a:rPr lang="es-ES" sz="1800" b="1" dirty="0">
                <a:solidFill>
                  <a:srgbClr val="4285F4"/>
                </a:solidFill>
                <a:latin typeface="+mn-lt"/>
                <a:ea typeface="Verdana"/>
                <a:cs typeface="Verdana"/>
                <a:sym typeface="Verdana"/>
              </a:rPr>
              <a:t>Impacto en movilidad y salud </a:t>
            </a:r>
            <a:r>
              <a:rPr lang="es-ES" sz="1800" b="1" dirty="0" smtClean="0">
                <a:solidFill>
                  <a:srgbClr val="4285F4"/>
                </a:solidFill>
                <a:latin typeface="+mn-lt"/>
                <a:ea typeface="Verdana"/>
                <a:cs typeface="Verdana"/>
                <a:sym typeface="Verdana"/>
              </a:rPr>
              <a:t>laboral</a:t>
            </a:r>
          </a:p>
          <a:p>
            <a:pPr marL="292100" lvl="0" indent="-285750">
              <a:lnSpc>
                <a:spcPct val="90000"/>
              </a:lnSpc>
              <a:buClr>
                <a:schemeClr val="lt1"/>
              </a:buClr>
              <a:buSzPts val="1500"/>
              <a:buFont typeface="Wingdings" panose="05000000000000000000" pitchFamily="2" charset="2"/>
              <a:buChar char="§"/>
            </a:pPr>
            <a:endParaRPr lang="es-ES" sz="1800" b="1"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800" b="1" dirty="0" smtClean="0">
                <a:solidFill>
                  <a:schemeClr val="tx1"/>
                </a:solidFill>
                <a:latin typeface="+mn-lt"/>
                <a:ea typeface="Verdana"/>
                <a:cs typeface="Verdana"/>
                <a:sym typeface="Verdana"/>
              </a:rPr>
              <a:t>Riesgo </a:t>
            </a:r>
            <a:r>
              <a:rPr lang="es-ES" sz="1800" b="1" dirty="0">
                <a:solidFill>
                  <a:schemeClr val="tx1"/>
                </a:solidFill>
                <a:latin typeface="+mn-lt"/>
                <a:ea typeface="Verdana"/>
                <a:cs typeface="Verdana"/>
                <a:sym typeface="Verdana"/>
              </a:rPr>
              <a:t>vial incrementado: Exposición constante a tráfico mixto</a:t>
            </a:r>
            <a:r>
              <a:rPr lang="es-ES" sz="1800" b="1" dirty="0" smtClean="0">
                <a:solidFill>
                  <a:schemeClr val="tx1"/>
                </a:solidFill>
                <a:latin typeface="+mn-lt"/>
                <a:ea typeface="Verdana"/>
                <a:cs typeface="Verdana"/>
                <a:sym typeface="Verdana"/>
              </a:rPr>
              <a:t>.</a:t>
            </a:r>
          </a:p>
          <a:p>
            <a:pPr marL="292100" lvl="0" indent="-285750">
              <a:lnSpc>
                <a:spcPct val="90000"/>
              </a:lnSpc>
              <a:buClr>
                <a:schemeClr val="lt1"/>
              </a:buClr>
              <a:buSzPts val="1500"/>
              <a:buFont typeface="Wingdings" panose="05000000000000000000" pitchFamily="2" charset="2"/>
              <a:buChar char="§"/>
            </a:pPr>
            <a:endParaRPr lang="es-ES" sz="1800" b="1"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800" b="1" dirty="0" smtClean="0">
                <a:solidFill>
                  <a:schemeClr val="tx1"/>
                </a:solidFill>
                <a:latin typeface="+mn-lt"/>
                <a:ea typeface="Verdana"/>
                <a:cs typeface="Verdana"/>
                <a:sym typeface="Verdana"/>
              </a:rPr>
              <a:t>Estrés </a:t>
            </a:r>
            <a:r>
              <a:rPr lang="es-ES" sz="1800" b="1" dirty="0">
                <a:solidFill>
                  <a:schemeClr val="tx1"/>
                </a:solidFill>
                <a:latin typeface="+mn-lt"/>
                <a:ea typeface="Verdana"/>
                <a:cs typeface="Verdana"/>
                <a:sym typeface="Verdana"/>
              </a:rPr>
              <a:t>y fatiga: Por presión de tiempos, falta de descansos adecuados</a:t>
            </a:r>
            <a:r>
              <a:rPr lang="es-ES" sz="1800" b="1" dirty="0" smtClean="0">
                <a:solidFill>
                  <a:schemeClr val="tx1"/>
                </a:solidFill>
                <a:latin typeface="+mn-lt"/>
                <a:ea typeface="Verdana"/>
                <a:cs typeface="Verdana"/>
                <a:sym typeface="Verdana"/>
              </a:rPr>
              <a:t>.</a:t>
            </a:r>
          </a:p>
          <a:p>
            <a:pPr marL="292100" lvl="0" indent="-285750">
              <a:lnSpc>
                <a:spcPct val="90000"/>
              </a:lnSpc>
              <a:buClr>
                <a:schemeClr val="lt1"/>
              </a:buClr>
              <a:buSzPts val="1500"/>
              <a:buFont typeface="Wingdings" panose="05000000000000000000" pitchFamily="2" charset="2"/>
              <a:buChar char="§"/>
            </a:pPr>
            <a:endParaRPr lang="es-ES" sz="1800" b="1"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800" b="1" dirty="0" smtClean="0">
                <a:solidFill>
                  <a:schemeClr val="tx1"/>
                </a:solidFill>
                <a:latin typeface="+mn-lt"/>
                <a:ea typeface="Verdana"/>
                <a:cs typeface="Verdana"/>
                <a:sym typeface="Verdana"/>
              </a:rPr>
              <a:t>Condiciones </a:t>
            </a:r>
            <a:r>
              <a:rPr lang="es-ES" sz="1800" b="1" dirty="0">
                <a:solidFill>
                  <a:schemeClr val="tx1"/>
                </a:solidFill>
                <a:latin typeface="+mn-lt"/>
                <a:ea typeface="Verdana"/>
                <a:cs typeface="Verdana"/>
                <a:sym typeface="Verdana"/>
              </a:rPr>
              <a:t>laborales pobres: Muchos con contratos irregulares, sin seguros ni protección social</a:t>
            </a:r>
            <a:r>
              <a:rPr lang="es-ES" sz="1800" b="1" dirty="0" smtClean="0">
                <a:solidFill>
                  <a:schemeClr val="tx1"/>
                </a:solidFill>
                <a:latin typeface="+mn-lt"/>
                <a:ea typeface="Verdana"/>
                <a:cs typeface="Verdana"/>
                <a:sym typeface="Verdana"/>
              </a:rPr>
              <a:t>.</a:t>
            </a:r>
          </a:p>
          <a:p>
            <a:pPr marL="292100" lvl="0" indent="-285750">
              <a:lnSpc>
                <a:spcPct val="90000"/>
              </a:lnSpc>
              <a:buClr>
                <a:schemeClr val="lt1"/>
              </a:buClr>
              <a:buSzPts val="1500"/>
              <a:buFont typeface="Wingdings" panose="05000000000000000000" pitchFamily="2" charset="2"/>
              <a:buChar char="§"/>
            </a:pPr>
            <a:endParaRPr lang="es-ES" sz="1800" b="1" dirty="0" smtClean="0">
              <a:solidFill>
                <a:schemeClr val="tx1"/>
              </a:solidFill>
              <a:latin typeface="+mn-lt"/>
              <a:ea typeface="Verdana"/>
              <a:cs typeface="Verdana"/>
              <a:sym typeface="Verdana"/>
            </a:endParaRPr>
          </a:p>
          <a:p>
            <a:pPr marL="292100" lvl="0" indent="-285750">
              <a:lnSpc>
                <a:spcPct val="90000"/>
              </a:lnSpc>
              <a:buClr>
                <a:schemeClr val="lt1"/>
              </a:buClr>
              <a:buSzPts val="1500"/>
              <a:buFont typeface="Wingdings" panose="05000000000000000000" pitchFamily="2" charset="2"/>
              <a:buChar char="§"/>
            </a:pPr>
            <a:r>
              <a:rPr lang="es-ES" sz="1800" b="1" dirty="0" smtClean="0">
                <a:solidFill>
                  <a:schemeClr val="tx1"/>
                </a:solidFill>
                <a:latin typeface="+mn-lt"/>
                <a:ea typeface="Verdana"/>
                <a:cs typeface="Verdana"/>
                <a:sym typeface="Verdana"/>
              </a:rPr>
              <a:t>Enfermedades </a:t>
            </a:r>
            <a:r>
              <a:rPr lang="es-ES" sz="1800" b="1" dirty="0">
                <a:solidFill>
                  <a:schemeClr val="tx1"/>
                </a:solidFill>
                <a:latin typeface="+mn-lt"/>
                <a:ea typeface="Verdana"/>
                <a:cs typeface="Verdana"/>
                <a:sym typeface="Verdana"/>
              </a:rPr>
              <a:t>ocupacionales: Posturas forzadas, vibraciones, riesgos de seguridad urbana.</a:t>
            </a:r>
            <a:endParaRPr sz="1800" dirty="0">
              <a:solidFill>
                <a:schemeClr val="tx1"/>
              </a:solidFill>
              <a:latin typeface="+mn-lt"/>
              <a:ea typeface="Verdana"/>
              <a:cs typeface="Verdana"/>
              <a:sym typeface="Verdana"/>
            </a:endParaRPr>
          </a:p>
        </p:txBody>
      </p:sp>
      <p:sp>
        <p:nvSpPr>
          <p:cNvPr id="88" name="Google Shape;88;p17"/>
          <p:cNvSpPr txBox="1"/>
          <p:nvPr/>
        </p:nvSpPr>
        <p:spPr>
          <a:xfrm>
            <a:off x="628657" y="389410"/>
            <a:ext cx="7886700" cy="388200"/>
          </a:xfrm>
          <a:prstGeom prst="rect">
            <a:avLst/>
          </a:prstGeom>
          <a:noFill/>
          <a:ln>
            <a:noFill/>
          </a:ln>
        </p:spPr>
        <p:txBody>
          <a:bodyPr spcFirstLastPara="1" wrap="square" lIns="68575" tIns="34275" rIns="68575" bIns="34275" anchor="t" anchorCtr="0">
            <a:normAutofit lnSpcReduction="10000"/>
          </a:bodyPr>
          <a:lstStyle/>
          <a:p>
            <a:pPr lvl="0">
              <a:lnSpc>
                <a:spcPct val="90000"/>
              </a:lnSpc>
              <a:buSzPts val="2100"/>
            </a:pPr>
            <a:r>
              <a:rPr lang="es-ES" sz="2400" dirty="0"/>
              <a:t>Relación con siniestralidad laboral en desplazamientos</a:t>
            </a:r>
            <a:endParaRPr sz="1100" dirty="0">
              <a:solidFill>
                <a:schemeClr val="lt1"/>
              </a:solidFill>
            </a:endParaRPr>
          </a:p>
        </p:txBody>
      </p:sp>
    </p:spTree>
    <p:extLst>
      <p:ext uri="{BB962C8B-B14F-4D97-AF65-F5344CB8AC3E}">
        <p14:creationId xmlns:p14="http://schemas.microsoft.com/office/powerpoint/2010/main" val="25851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55837-0DAB-3CFE-CC29-79EE0CE9208A}"/>
            </a:ext>
          </a:extLst>
        </p:cNvPr>
        <p:cNvGrpSpPr/>
        <p:nvPr/>
      </p:nvGrpSpPr>
      <p:grpSpPr>
        <a:xfrm>
          <a:off x="0" y="0"/>
          <a:ext cx="0" cy="0"/>
          <a:chOff x="0" y="0"/>
          <a:chExt cx="0" cy="0"/>
        </a:xfrm>
      </p:grpSpPr>
      <p:pic>
        <p:nvPicPr>
          <p:cNvPr id="8" name="Google Shape;93;p18"/>
          <p:cNvPicPr preferRelativeResize="0"/>
          <p:nvPr/>
        </p:nvPicPr>
        <p:blipFill>
          <a:blip r:embed="rId2">
            <a:alphaModFix/>
          </a:blip>
          <a:stretch>
            <a:fillRect/>
          </a:stretch>
        </p:blipFill>
        <p:spPr>
          <a:xfrm>
            <a:off x="0" y="-284"/>
            <a:ext cx="9144001" cy="5143784"/>
          </a:xfrm>
          <a:prstGeom prst="rect">
            <a:avLst/>
          </a:prstGeom>
          <a:noFill/>
          <a:ln>
            <a:noFill/>
          </a:ln>
        </p:spPr>
      </p:pic>
      <p:sp>
        <p:nvSpPr>
          <p:cNvPr id="17" name="Rectangle 11">
            <a:extLst>
              <a:ext uri="{FF2B5EF4-FFF2-40B4-BE49-F238E27FC236}">
                <a16:creationId xmlns:a16="http://schemas.microsoft.com/office/drawing/2014/main" id="{6C8820B2-1D66-5EB7-B427-A1FC314EFA84}"/>
              </a:ext>
            </a:extLst>
          </p:cNvPr>
          <p:cNvSpPr>
            <a:spLocks noChangeArrowheads="1"/>
          </p:cNvSpPr>
          <p:nvPr/>
        </p:nvSpPr>
        <p:spPr bwMode="auto">
          <a:xfrm>
            <a:off x="1748971" y="2791039"/>
            <a:ext cx="6537778" cy="1307279"/>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s-ES" altLang="es-ES" sz="1800" dirty="0"/>
          </a:p>
        </p:txBody>
      </p:sp>
      <p:sp>
        <p:nvSpPr>
          <p:cNvPr id="6" name="5 CuadroTexto">
            <a:extLst>
              <a:ext uri="{FF2B5EF4-FFF2-40B4-BE49-F238E27FC236}">
                <a16:creationId xmlns:a16="http://schemas.microsoft.com/office/drawing/2014/main" id="{AE2D0B92-8CE8-5E4E-730C-8E9A83BBDA4A}"/>
              </a:ext>
            </a:extLst>
          </p:cNvPr>
          <p:cNvSpPr txBox="1"/>
          <p:nvPr/>
        </p:nvSpPr>
        <p:spPr>
          <a:xfrm>
            <a:off x="2411759" y="3225387"/>
            <a:ext cx="2924198" cy="461665"/>
          </a:xfrm>
          <a:prstGeom prst="rect">
            <a:avLst/>
          </a:prstGeom>
          <a:noFill/>
        </p:spPr>
        <p:txBody>
          <a:bodyPr wrap="none" rtlCol="0">
            <a:spAutoFit/>
          </a:bodyPr>
          <a:lstStyle/>
          <a:p>
            <a:r>
              <a:rPr lang="es-ES" sz="2400" dirty="0">
                <a:solidFill>
                  <a:schemeClr val="bg1"/>
                </a:solidFill>
                <a:latin typeface="Calibri" pitchFamily="34" charset="0"/>
                <a:cs typeface="Calibri" pitchFamily="34" charset="0"/>
              </a:rPr>
              <a:t>Propuestas de mejora</a:t>
            </a:r>
            <a:endParaRPr lang="es-ES" sz="1200" dirty="0">
              <a:solidFill>
                <a:schemeClr val="bg1"/>
              </a:solidFill>
              <a:latin typeface="Calibri" pitchFamily="34" charset="0"/>
              <a:cs typeface="Calibri" pitchFamily="34" charset="0"/>
            </a:endParaRPr>
          </a:p>
        </p:txBody>
      </p:sp>
      <p:pic>
        <p:nvPicPr>
          <p:cNvPr id="2" name="Imagen 1">
            <a:extLst>
              <a:ext uri="{FF2B5EF4-FFF2-40B4-BE49-F238E27FC236}">
                <a16:creationId xmlns:a16="http://schemas.microsoft.com/office/drawing/2014/main" id="{320D6BF5-5D1F-DBAD-EC4B-87152D555757}"/>
              </a:ext>
            </a:extLst>
          </p:cNvPr>
          <p:cNvPicPr>
            <a:picLocks noChangeAspect="1"/>
          </p:cNvPicPr>
          <p:nvPr/>
        </p:nvPicPr>
        <p:blipFill>
          <a:blip r:embed="rId3" cstate="print">
            <a:extLst>
              <a:ext uri="{28A0092B-C50C-407E-A947-70E740481C1C}">
                <a14:useLocalDpi xmlns:a14="http://schemas.microsoft.com/office/drawing/2010/main" val="0"/>
              </a:ext>
            </a:extLst>
          </a:blip>
          <a:srcRect r="14860"/>
          <a:stretch>
            <a:fillRect/>
          </a:stretch>
        </p:blipFill>
        <p:spPr>
          <a:xfrm>
            <a:off x="857251" y="459486"/>
            <a:ext cx="1885949" cy="1476179"/>
          </a:xfrm>
          <a:prstGeom prst="rect">
            <a:avLst/>
          </a:prstGeom>
        </p:spPr>
      </p:pic>
      <p:pic>
        <p:nvPicPr>
          <p:cNvPr id="3" name="Imagen 2">
            <a:extLst>
              <a:ext uri="{FF2B5EF4-FFF2-40B4-BE49-F238E27FC236}">
                <a16:creationId xmlns:a16="http://schemas.microsoft.com/office/drawing/2014/main" id="{89B1ED8D-EE12-5217-F4B1-21DF6C191220}"/>
              </a:ext>
            </a:extLst>
          </p:cNvPr>
          <p:cNvPicPr>
            <a:picLocks noChangeAspect="1"/>
          </p:cNvPicPr>
          <p:nvPr/>
        </p:nvPicPr>
        <p:blipFill>
          <a:blip r:embed="rId4" cstate="print">
            <a:extLst>
              <a:ext uri="{28A0092B-C50C-407E-A947-70E740481C1C}">
                <a14:useLocalDpi xmlns:a14="http://schemas.microsoft.com/office/drawing/2010/main" val="0"/>
              </a:ext>
            </a:extLst>
          </a:blip>
          <a:srcRect l="3715" r="14861"/>
          <a:stretch>
            <a:fillRect/>
          </a:stretch>
        </p:blipFill>
        <p:spPr>
          <a:xfrm>
            <a:off x="2743200" y="459486"/>
            <a:ext cx="1803655" cy="1476179"/>
          </a:xfrm>
          <a:prstGeom prst="rect">
            <a:avLst/>
          </a:prstGeom>
        </p:spPr>
      </p:pic>
      <p:pic>
        <p:nvPicPr>
          <p:cNvPr id="4" name="Imagen 3">
            <a:extLst>
              <a:ext uri="{FF2B5EF4-FFF2-40B4-BE49-F238E27FC236}">
                <a16:creationId xmlns:a16="http://schemas.microsoft.com/office/drawing/2014/main" id="{DF9B3C13-33F7-B402-78AE-E1DD302E7590}"/>
              </a:ext>
            </a:extLst>
          </p:cNvPr>
          <p:cNvPicPr>
            <a:picLocks noChangeAspect="1"/>
          </p:cNvPicPr>
          <p:nvPr/>
        </p:nvPicPr>
        <p:blipFill>
          <a:blip r:embed="rId5" cstate="print">
            <a:extLst>
              <a:ext uri="{28A0092B-C50C-407E-A947-70E740481C1C}">
                <a14:useLocalDpi xmlns:a14="http://schemas.microsoft.com/office/drawing/2010/main" val="0"/>
              </a:ext>
            </a:extLst>
          </a:blip>
          <a:srcRect l="12437" r="6138"/>
          <a:stretch>
            <a:fillRect/>
          </a:stretch>
        </p:blipFill>
        <p:spPr>
          <a:xfrm>
            <a:off x="4546854" y="459486"/>
            <a:ext cx="1803655" cy="1476179"/>
          </a:xfrm>
          <a:prstGeom prst="rect">
            <a:avLst/>
          </a:prstGeom>
        </p:spPr>
      </p:pic>
      <p:pic>
        <p:nvPicPr>
          <p:cNvPr id="10" name="Imagen 9">
            <a:extLst>
              <a:ext uri="{FF2B5EF4-FFF2-40B4-BE49-F238E27FC236}">
                <a16:creationId xmlns:a16="http://schemas.microsoft.com/office/drawing/2014/main" id="{78D5E2CA-F559-19CD-77DF-CEF83883635A}"/>
              </a:ext>
            </a:extLst>
          </p:cNvPr>
          <p:cNvPicPr>
            <a:picLocks noChangeAspect="1"/>
          </p:cNvPicPr>
          <p:nvPr/>
        </p:nvPicPr>
        <p:blipFill>
          <a:blip r:embed="rId6" cstate="print">
            <a:extLst>
              <a:ext uri="{28A0092B-C50C-407E-A947-70E740481C1C}">
                <a14:useLocalDpi xmlns:a14="http://schemas.microsoft.com/office/drawing/2010/main" val="0"/>
              </a:ext>
            </a:extLst>
          </a:blip>
          <a:srcRect r="13101"/>
          <a:stretch>
            <a:fillRect/>
          </a:stretch>
        </p:blipFill>
        <p:spPr>
          <a:xfrm>
            <a:off x="6350508" y="450816"/>
            <a:ext cx="1936242" cy="1484849"/>
          </a:xfrm>
          <a:prstGeom prst="rect">
            <a:avLst/>
          </a:prstGeom>
        </p:spPr>
      </p:pic>
    </p:spTree>
    <p:extLst>
      <p:ext uri="{BB962C8B-B14F-4D97-AF65-F5344CB8AC3E}">
        <p14:creationId xmlns:p14="http://schemas.microsoft.com/office/powerpoint/2010/main" val="3217492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0FCAE-58E6-C18B-A0A0-4B39B69FFEEB}"/>
            </a:ext>
          </a:extLst>
        </p:cNvPr>
        <p:cNvGrpSpPr/>
        <p:nvPr/>
      </p:nvGrpSpPr>
      <p:grpSpPr>
        <a:xfrm>
          <a:off x="0" y="0"/>
          <a:ext cx="0" cy="0"/>
          <a:chOff x="0" y="0"/>
          <a:chExt cx="0" cy="0"/>
        </a:xfrm>
      </p:grpSpPr>
      <p:pic>
        <p:nvPicPr>
          <p:cNvPr id="4" name="Google Shape;102;p19"/>
          <p:cNvPicPr preferRelativeResize="0"/>
          <p:nvPr/>
        </p:nvPicPr>
        <p:blipFill>
          <a:blip r:embed="rId2">
            <a:alphaModFix/>
          </a:blip>
          <a:stretch>
            <a:fillRect/>
          </a:stretch>
        </p:blipFill>
        <p:spPr>
          <a:xfrm>
            <a:off x="250" y="0"/>
            <a:ext cx="9143496" cy="5143500"/>
          </a:xfrm>
          <a:prstGeom prst="rect">
            <a:avLst/>
          </a:prstGeom>
          <a:noFill/>
          <a:ln>
            <a:noFill/>
          </a:ln>
        </p:spPr>
      </p:pic>
      <p:sp>
        <p:nvSpPr>
          <p:cNvPr id="3075" name="Text Box 4">
            <a:extLst>
              <a:ext uri="{FF2B5EF4-FFF2-40B4-BE49-F238E27FC236}">
                <a16:creationId xmlns:a16="http://schemas.microsoft.com/office/drawing/2014/main" id="{9129BB27-2EB4-18BE-496C-CCB8E4F29C2C}"/>
              </a:ext>
            </a:extLst>
          </p:cNvPr>
          <p:cNvSpPr txBox="1">
            <a:spLocks noChangeArrowheads="1"/>
          </p:cNvSpPr>
          <p:nvPr/>
        </p:nvSpPr>
        <p:spPr bwMode="auto">
          <a:xfrm>
            <a:off x="879021" y="230939"/>
            <a:ext cx="6951435"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2800" dirty="0">
                <a:solidFill>
                  <a:schemeClr val="bg1"/>
                </a:solidFill>
                <a:latin typeface="Calibri" pitchFamily="34" charset="0"/>
                <a:cs typeface="Tahoma" pitchFamily="34" charset="0"/>
              </a:rPr>
              <a:t>Propuestas de </a:t>
            </a:r>
            <a:r>
              <a:rPr lang="es-ES" altLang="es-ES" sz="2800" dirty="0" smtClean="0">
                <a:solidFill>
                  <a:schemeClr val="bg1"/>
                </a:solidFill>
                <a:latin typeface="Calibri" pitchFamily="34" charset="0"/>
                <a:cs typeface="Tahoma" pitchFamily="34" charset="0"/>
              </a:rPr>
              <a:t>mejora para administraciones</a:t>
            </a:r>
            <a:endParaRPr lang="es-ES" altLang="es-ES" sz="2800" dirty="0">
              <a:solidFill>
                <a:schemeClr val="bg1"/>
              </a:solidFill>
              <a:latin typeface="Calibri" pitchFamily="34" charset="0"/>
              <a:cs typeface="Tahoma" pitchFamily="34" charset="0"/>
            </a:endParaRPr>
          </a:p>
        </p:txBody>
      </p:sp>
      <p:sp>
        <p:nvSpPr>
          <p:cNvPr id="7" name="Text Box 7">
            <a:extLst>
              <a:ext uri="{FF2B5EF4-FFF2-40B4-BE49-F238E27FC236}">
                <a16:creationId xmlns:a16="http://schemas.microsoft.com/office/drawing/2014/main" id="{A98F501B-D949-8E53-E2F5-261F97AE3C23}"/>
              </a:ext>
            </a:extLst>
          </p:cNvPr>
          <p:cNvSpPr txBox="1">
            <a:spLocks noChangeArrowheads="1"/>
          </p:cNvSpPr>
          <p:nvPr/>
        </p:nvSpPr>
        <p:spPr bwMode="auto">
          <a:xfrm>
            <a:off x="943177" y="973930"/>
            <a:ext cx="7155794" cy="3426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marL="285750" indent="-285750" algn="just" eaLnBrk="1" hangingPunct="1">
              <a:spcAft>
                <a:spcPts val="225"/>
              </a:spcAft>
              <a:buClr>
                <a:schemeClr val="bg1"/>
              </a:buClr>
              <a:buFont typeface="Arial" panose="020B0604020202020204" pitchFamily="34" charset="0"/>
              <a:buChar char="•"/>
            </a:pPr>
            <a:r>
              <a:rPr lang="es-ES" sz="1500" dirty="0">
                <a:solidFill>
                  <a:schemeClr val="bg1"/>
                </a:solidFill>
                <a:latin typeface="Calibri" panose="020F0502020204030204" pitchFamily="34" charset="0"/>
              </a:rPr>
              <a:t>Reforzar las políticas de seguridad y salud en el trabajo</a:t>
            </a:r>
            <a:r>
              <a:rPr lang="es-ES" sz="1500" b="0" dirty="0">
                <a:solidFill>
                  <a:schemeClr val="bg1"/>
                </a:solidFill>
                <a:latin typeface="Calibri" panose="020F0502020204030204" pitchFamily="34" charset="0"/>
              </a:rPr>
              <a:t>:</a:t>
            </a:r>
          </a:p>
          <a:p>
            <a:pPr marL="771525" lvl="1" algn="just" eaLnBrk="1" hangingPunct="1">
              <a:spcAft>
                <a:spcPts val="225"/>
              </a:spcAft>
              <a:buClr>
                <a:schemeClr val="bg1"/>
              </a:buClr>
              <a:buFont typeface="Arial" panose="020B0604020202020204" pitchFamily="34" charset="0"/>
              <a:buChar char="•"/>
            </a:pPr>
            <a:r>
              <a:rPr lang="es-ES" sz="1500" b="0" dirty="0">
                <a:solidFill>
                  <a:schemeClr val="bg1"/>
                </a:solidFill>
                <a:latin typeface="Calibri" panose="020F0502020204030204" pitchFamily="34" charset="0"/>
              </a:rPr>
              <a:t>La salud laboral y la salud vial de los trabajadores debe convertirse en una </a:t>
            </a:r>
            <a:r>
              <a:rPr lang="es-ES" sz="1500" b="0" dirty="0" smtClean="0">
                <a:solidFill>
                  <a:schemeClr val="bg1"/>
                </a:solidFill>
                <a:latin typeface="Calibri" panose="020F0502020204030204" pitchFamily="34" charset="0"/>
              </a:rPr>
              <a:t>prioridad.</a:t>
            </a:r>
            <a:endParaRPr lang="es-ES" sz="1500" b="0" dirty="0">
              <a:solidFill>
                <a:schemeClr val="bg1"/>
              </a:solidFill>
              <a:latin typeface="Calibri" panose="020F0502020204030204" pitchFamily="34" charset="0"/>
            </a:endParaRPr>
          </a:p>
          <a:p>
            <a:pPr marL="771525" lvl="1" algn="just" eaLnBrk="1" hangingPunct="1">
              <a:spcAft>
                <a:spcPts val="225"/>
              </a:spcAft>
              <a:buClr>
                <a:schemeClr val="bg1"/>
              </a:buClr>
              <a:buFont typeface="Arial" panose="020B0604020202020204" pitchFamily="34" charset="0"/>
              <a:buChar char="•"/>
            </a:pPr>
            <a:r>
              <a:rPr lang="es-ES" sz="1500" b="0" dirty="0">
                <a:solidFill>
                  <a:schemeClr val="bg1"/>
                </a:solidFill>
                <a:latin typeface="Calibri" panose="020F0502020204030204" pitchFamily="34" charset="0"/>
              </a:rPr>
              <a:t>Desarrollo de Observatorios específicos en materia de seguridad vial</a:t>
            </a:r>
          </a:p>
          <a:p>
            <a:pPr marL="771525" lvl="1" algn="just" eaLnBrk="1" hangingPunct="1">
              <a:spcAft>
                <a:spcPts val="1350"/>
              </a:spcAft>
              <a:buClr>
                <a:schemeClr val="bg1"/>
              </a:buClr>
              <a:buFont typeface="Arial" panose="020B0604020202020204" pitchFamily="34" charset="0"/>
              <a:buChar char="•"/>
            </a:pPr>
            <a:r>
              <a:rPr lang="es-ES" sz="1500" b="0" dirty="0">
                <a:solidFill>
                  <a:schemeClr val="bg1"/>
                </a:solidFill>
                <a:latin typeface="Calibri" panose="020F0502020204030204" pitchFamily="34" charset="0"/>
              </a:rPr>
              <a:t>Implantar una acreditación laboral </a:t>
            </a:r>
            <a:r>
              <a:rPr lang="es-ES" sz="1500" b="0" dirty="0" smtClean="0">
                <a:solidFill>
                  <a:schemeClr val="bg1"/>
                </a:solidFill>
                <a:latin typeface="Calibri" panose="020F0502020204030204" pitchFamily="34" charset="0"/>
              </a:rPr>
              <a:t>para seguridad vial</a:t>
            </a:r>
            <a:endParaRPr lang="es-ES" sz="1500" b="0" dirty="0">
              <a:solidFill>
                <a:schemeClr val="bg1"/>
              </a:solidFill>
              <a:latin typeface="Calibri" panose="020F0502020204030204" pitchFamily="34" charset="0"/>
            </a:endParaRPr>
          </a:p>
          <a:p>
            <a:pPr marL="285750" indent="-285750" algn="just" eaLnBrk="1" hangingPunct="1">
              <a:spcAft>
                <a:spcPts val="1350"/>
              </a:spcAft>
              <a:buClr>
                <a:schemeClr val="bg1"/>
              </a:buClr>
              <a:buFont typeface="Arial" panose="020B0604020202020204" pitchFamily="34" charset="0"/>
              <a:buChar char="•"/>
            </a:pPr>
            <a:r>
              <a:rPr lang="es-ES" sz="1500" dirty="0">
                <a:solidFill>
                  <a:schemeClr val="bg1"/>
                </a:solidFill>
                <a:latin typeface="Calibri" panose="020F0502020204030204" pitchFamily="34" charset="0"/>
              </a:rPr>
              <a:t>Revisión y adaptación del marco normativo de los países Iberoamericanos </a:t>
            </a:r>
            <a:r>
              <a:rPr lang="es-ES" sz="1500" b="0" dirty="0">
                <a:solidFill>
                  <a:schemeClr val="bg1"/>
                </a:solidFill>
                <a:latin typeface="Calibri" panose="020F0502020204030204" pitchFamily="34" charset="0"/>
              </a:rPr>
              <a:t>(estandarización legislativa</a:t>
            </a:r>
            <a:r>
              <a:rPr lang="es-ES" sz="1500" b="0" dirty="0" smtClean="0">
                <a:solidFill>
                  <a:schemeClr val="bg1"/>
                </a:solidFill>
                <a:latin typeface="Calibri" panose="020F0502020204030204" pitchFamily="34" charset="0"/>
              </a:rPr>
              <a:t>).</a:t>
            </a:r>
            <a:endParaRPr lang="es-ES" sz="1500" b="0" dirty="0">
              <a:solidFill>
                <a:schemeClr val="bg1"/>
              </a:solidFill>
              <a:latin typeface="Calibri" panose="020F0502020204030204" pitchFamily="34" charset="0"/>
            </a:endParaRPr>
          </a:p>
          <a:p>
            <a:pPr marL="285750" indent="-285750" algn="just" eaLnBrk="1" hangingPunct="1">
              <a:spcAft>
                <a:spcPts val="1350"/>
              </a:spcAft>
              <a:buClr>
                <a:schemeClr val="bg1"/>
              </a:buClr>
              <a:buFont typeface="Arial" panose="020B0604020202020204" pitchFamily="34" charset="0"/>
              <a:buChar char="•"/>
            </a:pPr>
            <a:r>
              <a:rPr lang="es-ES" sz="1500" dirty="0">
                <a:solidFill>
                  <a:schemeClr val="bg1"/>
                </a:solidFill>
                <a:latin typeface="Calibri" panose="020F0502020204030204" pitchFamily="34" charset="0"/>
              </a:rPr>
              <a:t>Control estadístico de los siniestros laborales de tránsito </a:t>
            </a:r>
            <a:r>
              <a:rPr lang="es-ES" sz="1500" dirty="0" smtClean="0">
                <a:solidFill>
                  <a:schemeClr val="bg1"/>
                </a:solidFill>
                <a:latin typeface="Calibri" panose="020F0502020204030204" pitchFamily="34" charset="0"/>
              </a:rPr>
              <a:t>homogéneo.</a:t>
            </a:r>
            <a:endParaRPr lang="es-ES" sz="1500" dirty="0">
              <a:solidFill>
                <a:schemeClr val="bg1"/>
              </a:solidFill>
              <a:latin typeface="Calibri" panose="020F0502020204030204" pitchFamily="34" charset="0"/>
            </a:endParaRPr>
          </a:p>
          <a:p>
            <a:pPr marL="285750" indent="-285750" algn="just" eaLnBrk="1" hangingPunct="1">
              <a:spcAft>
                <a:spcPts val="1350"/>
              </a:spcAft>
              <a:buClr>
                <a:schemeClr val="bg1"/>
              </a:buClr>
              <a:buFont typeface="Arial" panose="020B0604020202020204" pitchFamily="34" charset="0"/>
              <a:buChar char="•"/>
            </a:pPr>
            <a:r>
              <a:rPr lang="es-ES" sz="1500" dirty="0">
                <a:solidFill>
                  <a:schemeClr val="bg1"/>
                </a:solidFill>
                <a:latin typeface="Calibri" panose="020F0502020204030204" pitchFamily="34" charset="0"/>
              </a:rPr>
              <a:t>Promover la cultura de la seguridad vial, </a:t>
            </a:r>
            <a:r>
              <a:rPr lang="es-ES" sz="1500" b="0" dirty="0">
                <a:solidFill>
                  <a:schemeClr val="bg1"/>
                </a:solidFill>
                <a:latin typeface="Calibri" panose="020F0502020204030204" pitchFamily="34" charset="0"/>
              </a:rPr>
              <a:t>no sólo en el ámbito laboral.</a:t>
            </a:r>
          </a:p>
          <a:p>
            <a:pPr marL="285750" indent="-285750" algn="just" eaLnBrk="1" hangingPunct="1">
              <a:spcAft>
                <a:spcPts val="1350"/>
              </a:spcAft>
              <a:buClr>
                <a:schemeClr val="bg1"/>
              </a:buClr>
              <a:buFont typeface="Arial" panose="020B0604020202020204" pitchFamily="34" charset="0"/>
              <a:buChar char="•"/>
            </a:pPr>
            <a:r>
              <a:rPr lang="es-ES" sz="1500" dirty="0">
                <a:solidFill>
                  <a:schemeClr val="bg1"/>
                </a:solidFill>
                <a:latin typeface="Calibri" panose="020F0502020204030204" pitchFamily="34" charset="0"/>
              </a:rPr>
              <a:t>Mejorar la coordinación institucional </a:t>
            </a:r>
            <a:r>
              <a:rPr lang="es-ES" sz="1500" b="0" dirty="0">
                <a:solidFill>
                  <a:schemeClr val="bg1"/>
                </a:solidFill>
                <a:latin typeface="Calibri" panose="020F0502020204030204" pitchFamily="34" charset="0"/>
              </a:rPr>
              <a:t>entre las Agencias de Tránsito, de Salud y de Trabajo</a:t>
            </a:r>
          </a:p>
        </p:txBody>
      </p:sp>
    </p:spTree>
    <p:extLst>
      <p:ext uri="{BB962C8B-B14F-4D97-AF65-F5344CB8AC3E}">
        <p14:creationId xmlns:p14="http://schemas.microsoft.com/office/powerpoint/2010/main" val="2333603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F6A83-2C56-0D4A-D49E-450E79A8A5E9}"/>
            </a:ext>
          </a:extLst>
        </p:cNvPr>
        <p:cNvGrpSpPr/>
        <p:nvPr/>
      </p:nvGrpSpPr>
      <p:grpSpPr>
        <a:xfrm>
          <a:off x="0" y="0"/>
          <a:ext cx="0" cy="0"/>
          <a:chOff x="0" y="0"/>
          <a:chExt cx="0" cy="0"/>
        </a:xfrm>
      </p:grpSpPr>
      <p:pic>
        <p:nvPicPr>
          <p:cNvPr id="4" name="Google Shape;102;p19"/>
          <p:cNvPicPr preferRelativeResize="0"/>
          <p:nvPr/>
        </p:nvPicPr>
        <p:blipFill>
          <a:blip r:embed="rId2">
            <a:alphaModFix/>
          </a:blip>
          <a:stretch>
            <a:fillRect/>
          </a:stretch>
        </p:blipFill>
        <p:spPr>
          <a:xfrm>
            <a:off x="250" y="0"/>
            <a:ext cx="9143496" cy="5143500"/>
          </a:xfrm>
          <a:prstGeom prst="rect">
            <a:avLst/>
          </a:prstGeom>
          <a:noFill/>
          <a:ln>
            <a:noFill/>
          </a:ln>
        </p:spPr>
      </p:pic>
      <p:sp>
        <p:nvSpPr>
          <p:cNvPr id="3075" name="Text Box 4">
            <a:extLst>
              <a:ext uri="{FF2B5EF4-FFF2-40B4-BE49-F238E27FC236}">
                <a16:creationId xmlns:a16="http://schemas.microsoft.com/office/drawing/2014/main" id="{7ACC061C-1E8C-C715-758B-F17B2AFF9F37}"/>
              </a:ext>
            </a:extLst>
          </p:cNvPr>
          <p:cNvSpPr txBox="1">
            <a:spLocks noChangeArrowheads="1"/>
          </p:cNvSpPr>
          <p:nvPr/>
        </p:nvSpPr>
        <p:spPr bwMode="auto">
          <a:xfrm>
            <a:off x="886279" y="337678"/>
            <a:ext cx="7176407"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dirty="0">
                <a:solidFill>
                  <a:schemeClr val="bg1"/>
                </a:solidFill>
                <a:latin typeface="Calibri" pitchFamily="34" charset="0"/>
                <a:cs typeface="Tahoma" pitchFamily="34" charset="0"/>
              </a:rPr>
              <a:t>Propuestas de </a:t>
            </a:r>
            <a:r>
              <a:rPr lang="es-ES" altLang="es-ES" dirty="0" smtClean="0">
                <a:solidFill>
                  <a:schemeClr val="bg1"/>
                </a:solidFill>
                <a:latin typeface="Calibri" pitchFamily="34" charset="0"/>
                <a:cs typeface="Tahoma" pitchFamily="34" charset="0"/>
              </a:rPr>
              <a:t>mejora empresas, servicios prevención, mutualidades</a:t>
            </a:r>
            <a:endParaRPr lang="es-ES" altLang="es-ES" dirty="0">
              <a:solidFill>
                <a:schemeClr val="bg1"/>
              </a:solidFill>
              <a:latin typeface="Calibri" pitchFamily="34" charset="0"/>
              <a:cs typeface="Tahoma" pitchFamily="34" charset="0"/>
            </a:endParaRPr>
          </a:p>
        </p:txBody>
      </p:sp>
      <p:sp>
        <p:nvSpPr>
          <p:cNvPr id="7" name="Text Box 7">
            <a:extLst>
              <a:ext uri="{FF2B5EF4-FFF2-40B4-BE49-F238E27FC236}">
                <a16:creationId xmlns:a16="http://schemas.microsoft.com/office/drawing/2014/main" id="{4B4745F8-8B7A-793C-95AF-7A29E48C2E1C}"/>
              </a:ext>
            </a:extLst>
          </p:cNvPr>
          <p:cNvSpPr txBox="1">
            <a:spLocks noChangeArrowheads="1"/>
          </p:cNvSpPr>
          <p:nvPr/>
        </p:nvSpPr>
        <p:spPr bwMode="auto">
          <a:xfrm>
            <a:off x="835025" y="1378678"/>
            <a:ext cx="7278914"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marL="198835" indent="-198835" algn="just" eaLnBrk="1" hangingPunct="1">
              <a:spcAft>
                <a:spcPts val="225"/>
              </a:spcAft>
              <a:buClr>
                <a:schemeClr val="bg1"/>
              </a:buClr>
              <a:buFont typeface="Arial" panose="020B0604020202020204" pitchFamily="34" charset="0"/>
              <a:buChar char="•"/>
            </a:pPr>
            <a:r>
              <a:rPr lang="es-ES" sz="1500" dirty="0">
                <a:solidFill>
                  <a:schemeClr val="bg1"/>
                </a:solidFill>
                <a:latin typeface="Calibri" panose="020F0502020204030204" pitchFamily="34" charset="0"/>
              </a:rPr>
              <a:t>Realizar campañas de capacitación, información y sensibilización</a:t>
            </a:r>
          </a:p>
          <a:p>
            <a:pPr marL="771525" lvl="1" algn="just" eaLnBrk="1" hangingPunct="1">
              <a:spcAft>
                <a:spcPts val="225"/>
              </a:spcAft>
              <a:buClr>
                <a:schemeClr val="bg1"/>
              </a:buClr>
              <a:buFont typeface="Arial" panose="020B0604020202020204" pitchFamily="34" charset="0"/>
              <a:buChar char="•"/>
            </a:pPr>
            <a:r>
              <a:rPr lang="es-ES" sz="1500" b="0" dirty="0">
                <a:solidFill>
                  <a:schemeClr val="bg1"/>
                </a:solidFill>
                <a:latin typeface="Calibri" panose="020F0502020204030204" pitchFamily="34" charset="0"/>
              </a:rPr>
              <a:t>mejorar el </a:t>
            </a:r>
            <a:r>
              <a:rPr lang="es-ES" sz="1500" dirty="0">
                <a:solidFill>
                  <a:schemeClr val="bg1"/>
                </a:solidFill>
                <a:latin typeface="Calibri" panose="020F0502020204030204" pitchFamily="34" charset="0"/>
              </a:rPr>
              <a:t>proceso formativo para la obtención de permisos </a:t>
            </a:r>
            <a:r>
              <a:rPr lang="es-ES" sz="1500" b="0" dirty="0">
                <a:solidFill>
                  <a:schemeClr val="bg1"/>
                </a:solidFill>
                <a:latin typeface="Calibri" panose="020F0502020204030204" pitchFamily="34" charset="0"/>
              </a:rPr>
              <a:t>y licencias de </a:t>
            </a:r>
            <a:r>
              <a:rPr lang="es-ES" sz="1500" b="0" dirty="0" smtClean="0">
                <a:solidFill>
                  <a:schemeClr val="bg1"/>
                </a:solidFill>
                <a:latin typeface="Calibri" panose="020F0502020204030204" pitchFamily="34" charset="0"/>
              </a:rPr>
              <a:t>conducción.</a:t>
            </a:r>
            <a:endParaRPr lang="es-ES" sz="1500" b="0" dirty="0">
              <a:solidFill>
                <a:schemeClr val="bg1"/>
              </a:solidFill>
              <a:latin typeface="Calibri" panose="020F0502020204030204" pitchFamily="34" charset="0"/>
            </a:endParaRPr>
          </a:p>
          <a:p>
            <a:pPr marL="771525" lvl="1" algn="just" eaLnBrk="1" hangingPunct="1">
              <a:spcAft>
                <a:spcPts val="225"/>
              </a:spcAft>
              <a:buClr>
                <a:schemeClr val="bg1"/>
              </a:buClr>
              <a:buFont typeface="Arial" panose="020B0604020202020204" pitchFamily="34" charset="0"/>
              <a:buChar char="•"/>
            </a:pPr>
            <a:r>
              <a:rPr lang="es-ES" sz="1500" b="0" dirty="0">
                <a:solidFill>
                  <a:schemeClr val="bg1"/>
                </a:solidFill>
                <a:latin typeface="Calibri" panose="020F0502020204030204" pitchFamily="34" charset="0"/>
              </a:rPr>
              <a:t>exigencia cursos de </a:t>
            </a:r>
            <a:r>
              <a:rPr lang="es-ES" sz="1500" dirty="0">
                <a:solidFill>
                  <a:schemeClr val="bg1"/>
                </a:solidFill>
                <a:latin typeface="Calibri" panose="020F0502020204030204" pitchFamily="34" charset="0"/>
              </a:rPr>
              <a:t>reciclaje cuando el puesto de trabajo</a:t>
            </a:r>
            <a:r>
              <a:rPr lang="es-ES" sz="1500" b="0" dirty="0">
                <a:solidFill>
                  <a:schemeClr val="bg1"/>
                </a:solidFill>
                <a:latin typeface="Calibri" panose="020F0502020204030204" pitchFamily="34" charset="0"/>
              </a:rPr>
              <a:t> requiera el manejo de un </a:t>
            </a:r>
            <a:r>
              <a:rPr lang="es-ES" sz="1500" b="0" dirty="0" smtClean="0">
                <a:solidFill>
                  <a:schemeClr val="bg1"/>
                </a:solidFill>
                <a:latin typeface="Calibri" panose="020F0502020204030204" pitchFamily="34" charset="0"/>
              </a:rPr>
              <a:t>vehículo.</a:t>
            </a:r>
            <a:endParaRPr lang="es-ES" sz="1500" b="0" dirty="0">
              <a:solidFill>
                <a:schemeClr val="bg1"/>
              </a:solidFill>
              <a:latin typeface="Calibri" panose="020F0502020204030204" pitchFamily="34" charset="0"/>
            </a:endParaRPr>
          </a:p>
          <a:p>
            <a:pPr marL="771525" lvl="1" algn="just" eaLnBrk="1" hangingPunct="1">
              <a:spcAft>
                <a:spcPts val="1350"/>
              </a:spcAft>
              <a:buClr>
                <a:schemeClr val="bg1"/>
              </a:buClr>
              <a:buFont typeface="Arial" panose="020B0604020202020204" pitchFamily="34" charset="0"/>
              <a:buChar char="•"/>
            </a:pPr>
            <a:r>
              <a:rPr lang="es-ES" sz="1500" b="0" dirty="0">
                <a:solidFill>
                  <a:schemeClr val="bg1"/>
                </a:solidFill>
                <a:latin typeface="Calibri" panose="020F0502020204030204" pitchFamily="34" charset="0"/>
              </a:rPr>
              <a:t>desarrollar </a:t>
            </a:r>
            <a:r>
              <a:rPr lang="es-ES" sz="1500" dirty="0">
                <a:solidFill>
                  <a:schemeClr val="bg1"/>
                </a:solidFill>
                <a:latin typeface="Calibri" panose="020F0502020204030204" pitchFamily="34" charset="0"/>
              </a:rPr>
              <a:t>campañas</a:t>
            </a:r>
            <a:r>
              <a:rPr lang="es-ES" sz="1500" b="0" dirty="0">
                <a:solidFill>
                  <a:schemeClr val="bg1"/>
                </a:solidFill>
                <a:latin typeface="Calibri" panose="020F0502020204030204" pitchFamily="34" charset="0"/>
              </a:rPr>
              <a:t> de sensibilización y promoverlas en los contextos laborales</a:t>
            </a:r>
          </a:p>
          <a:p>
            <a:pPr marL="214313" indent="-214313" algn="just" eaLnBrk="1" hangingPunct="1">
              <a:spcAft>
                <a:spcPts val="225"/>
              </a:spcAft>
              <a:buClr>
                <a:schemeClr val="bg1"/>
              </a:buClr>
              <a:buFont typeface="Arial" panose="020B0604020202020204" pitchFamily="34" charset="0"/>
              <a:buChar char="•"/>
            </a:pPr>
            <a:r>
              <a:rPr lang="es-ES" sz="1500" dirty="0">
                <a:solidFill>
                  <a:srgbClr val="FF0000"/>
                </a:solidFill>
                <a:latin typeface="Calibri" panose="020F0502020204030204" pitchFamily="34" charset="0"/>
              </a:rPr>
              <a:t>Mejora continua en materia de movilidad de vehículos vulnerables: motocicletas, patinetas, bicicletas</a:t>
            </a:r>
          </a:p>
          <a:p>
            <a:pPr marL="771525" lvl="1" algn="just" eaLnBrk="1" hangingPunct="1">
              <a:spcAft>
                <a:spcPts val="1350"/>
              </a:spcAft>
              <a:buClr>
                <a:schemeClr val="bg1"/>
              </a:buClr>
              <a:buFont typeface="Arial" panose="020B0604020202020204" pitchFamily="34" charset="0"/>
              <a:buChar char="•"/>
            </a:pPr>
            <a:r>
              <a:rPr lang="es-ES" sz="1500" b="0" dirty="0">
                <a:solidFill>
                  <a:schemeClr val="bg1"/>
                </a:solidFill>
                <a:latin typeface="Calibri" panose="020F0502020204030204" pitchFamily="34" charset="0"/>
              </a:rPr>
              <a:t>a la luz de los datos de siniestralidad seria recomendables establecer medidas preventivas y de formación específicas para vehículos vulnerables, con especial atención a las </a:t>
            </a:r>
            <a:r>
              <a:rPr lang="es-ES" sz="1500" dirty="0">
                <a:solidFill>
                  <a:schemeClr val="bg1"/>
                </a:solidFill>
                <a:latin typeface="Calibri" panose="020F0502020204030204" pitchFamily="34" charset="0"/>
              </a:rPr>
              <a:t>motocicletas</a:t>
            </a:r>
            <a:r>
              <a:rPr lang="es-ES" sz="1500" b="0" dirty="0">
                <a:solidFill>
                  <a:schemeClr val="bg1"/>
                </a:solidFill>
                <a:latin typeface="Calibri" panose="020F0502020204030204" pitchFamily="34" charset="0"/>
              </a:rPr>
              <a:t> (uso del casco, divulgación de consejos de seguridad, cursos básicos de conducción, etc.) </a:t>
            </a:r>
          </a:p>
          <a:p>
            <a:pPr marL="771525" lvl="1" algn="just" eaLnBrk="1" hangingPunct="1">
              <a:spcAft>
                <a:spcPts val="1350"/>
              </a:spcAft>
              <a:buClr>
                <a:schemeClr val="bg1"/>
              </a:buClr>
              <a:buFont typeface="Arial" panose="020B0604020202020204" pitchFamily="34" charset="0"/>
              <a:buChar char="•"/>
            </a:pPr>
            <a:endParaRPr lang="es-ES" sz="15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354557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0E55E-A709-D644-D16F-375014ECB6A9}"/>
            </a:ext>
          </a:extLst>
        </p:cNvPr>
        <p:cNvGrpSpPr/>
        <p:nvPr/>
      </p:nvGrpSpPr>
      <p:grpSpPr>
        <a:xfrm>
          <a:off x="0" y="0"/>
          <a:ext cx="0" cy="0"/>
          <a:chOff x="0" y="0"/>
          <a:chExt cx="0" cy="0"/>
        </a:xfrm>
      </p:grpSpPr>
      <p:pic>
        <p:nvPicPr>
          <p:cNvPr id="4" name="Google Shape;102;p19"/>
          <p:cNvPicPr preferRelativeResize="0"/>
          <p:nvPr/>
        </p:nvPicPr>
        <p:blipFill>
          <a:blip r:embed="rId2">
            <a:alphaModFix/>
          </a:blip>
          <a:stretch>
            <a:fillRect/>
          </a:stretch>
        </p:blipFill>
        <p:spPr>
          <a:xfrm>
            <a:off x="504" y="0"/>
            <a:ext cx="9143496" cy="5143500"/>
          </a:xfrm>
          <a:prstGeom prst="rect">
            <a:avLst/>
          </a:prstGeom>
          <a:noFill/>
          <a:ln>
            <a:noFill/>
          </a:ln>
        </p:spPr>
      </p:pic>
      <p:sp>
        <p:nvSpPr>
          <p:cNvPr id="3075" name="Text Box 4">
            <a:extLst>
              <a:ext uri="{FF2B5EF4-FFF2-40B4-BE49-F238E27FC236}">
                <a16:creationId xmlns:a16="http://schemas.microsoft.com/office/drawing/2014/main" id="{03765DF3-580F-AC75-F4E8-68E5AF6ED190}"/>
              </a:ext>
            </a:extLst>
          </p:cNvPr>
          <p:cNvSpPr txBox="1">
            <a:spLocks noChangeArrowheads="1"/>
          </p:cNvSpPr>
          <p:nvPr/>
        </p:nvSpPr>
        <p:spPr bwMode="auto">
          <a:xfrm>
            <a:off x="857250" y="275770"/>
            <a:ext cx="5173436"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2800" dirty="0">
                <a:solidFill>
                  <a:schemeClr val="bg1"/>
                </a:solidFill>
                <a:latin typeface="Calibri" pitchFamily="34" charset="0"/>
                <a:cs typeface="Tahoma" pitchFamily="34" charset="0"/>
              </a:rPr>
              <a:t>Propuestas de </a:t>
            </a:r>
            <a:r>
              <a:rPr lang="es-ES" altLang="es-ES" sz="2800" dirty="0" smtClean="0">
                <a:solidFill>
                  <a:schemeClr val="bg1"/>
                </a:solidFill>
                <a:latin typeface="Calibri" pitchFamily="34" charset="0"/>
                <a:cs typeface="Tahoma" pitchFamily="34" charset="0"/>
              </a:rPr>
              <a:t>mejora globales</a:t>
            </a:r>
            <a:endParaRPr lang="es-ES" altLang="es-ES" sz="2800" dirty="0">
              <a:solidFill>
                <a:schemeClr val="bg1"/>
              </a:solidFill>
              <a:latin typeface="Calibri" pitchFamily="34" charset="0"/>
              <a:cs typeface="Tahoma" pitchFamily="34" charset="0"/>
            </a:endParaRPr>
          </a:p>
        </p:txBody>
      </p:sp>
      <p:sp>
        <p:nvSpPr>
          <p:cNvPr id="7" name="Text Box 7">
            <a:extLst>
              <a:ext uri="{FF2B5EF4-FFF2-40B4-BE49-F238E27FC236}">
                <a16:creationId xmlns:a16="http://schemas.microsoft.com/office/drawing/2014/main" id="{E21BD24B-BC6A-ECAD-E95D-03C19DA4F14D}"/>
              </a:ext>
            </a:extLst>
          </p:cNvPr>
          <p:cNvSpPr txBox="1">
            <a:spLocks noChangeArrowheads="1"/>
          </p:cNvSpPr>
          <p:nvPr/>
        </p:nvSpPr>
        <p:spPr bwMode="auto">
          <a:xfrm>
            <a:off x="1356093" y="1144373"/>
            <a:ext cx="6432317" cy="35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marL="285750" indent="-285750" algn="just" eaLnBrk="1" hangingPunct="1">
              <a:spcAft>
                <a:spcPts val="1350"/>
              </a:spcAft>
              <a:buClr>
                <a:schemeClr val="bg1"/>
              </a:buClr>
              <a:buFont typeface="Wingdings" panose="05000000000000000000" pitchFamily="2" charset="2"/>
              <a:buChar char="§"/>
            </a:pPr>
            <a:r>
              <a:rPr lang="es-ES" sz="1500" b="0" dirty="0">
                <a:solidFill>
                  <a:schemeClr val="bg1"/>
                </a:solidFill>
                <a:latin typeface="Calibri" panose="020F0502020204030204" pitchFamily="34" charset="0"/>
              </a:rPr>
              <a:t>Promover acciones y campañas que ayuden a divulgar los principales factores de riesgo implicados en la siniestralidad vial: </a:t>
            </a:r>
            <a:r>
              <a:rPr lang="es-ES" sz="1500" dirty="0">
                <a:solidFill>
                  <a:schemeClr val="bg1"/>
                </a:solidFill>
                <a:latin typeface="Calibri" panose="020F0502020204030204" pitchFamily="34" charset="0"/>
              </a:rPr>
              <a:t>velocidad, alcohol y distracciones.</a:t>
            </a:r>
          </a:p>
          <a:p>
            <a:pPr marL="285750" indent="-285750" algn="just" eaLnBrk="1" hangingPunct="1">
              <a:spcAft>
                <a:spcPts val="1350"/>
              </a:spcAft>
              <a:buClr>
                <a:schemeClr val="bg1"/>
              </a:buClr>
              <a:buFont typeface="Wingdings" panose="05000000000000000000" pitchFamily="2" charset="2"/>
              <a:buChar char="§"/>
            </a:pPr>
            <a:r>
              <a:rPr lang="es-ES" sz="1500" b="0" dirty="0">
                <a:solidFill>
                  <a:schemeClr val="bg1"/>
                </a:solidFill>
                <a:latin typeface="Calibri" panose="020F0502020204030204" pitchFamily="34" charset="0"/>
              </a:rPr>
              <a:t>Introducir e impulsar la Seguridad Vial en las escuelas (Educación Vial)</a:t>
            </a:r>
          </a:p>
          <a:p>
            <a:pPr marL="285750" indent="-285750" algn="just" eaLnBrk="1" hangingPunct="1">
              <a:spcAft>
                <a:spcPts val="1350"/>
              </a:spcAft>
              <a:buClr>
                <a:schemeClr val="bg1"/>
              </a:buClr>
              <a:buFont typeface="Wingdings" panose="05000000000000000000" pitchFamily="2" charset="2"/>
              <a:buChar char="§"/>
            </a:pPr>
            <a:r>
              <a:rPr lang="es-ES" sz="1500" b="0" dirty="0">
                <a:solidFill>
                  <a:schemeClr val="bg1"/>
                </a:solidFill>
                <a:latin typeface="Calibri" panose="020F0502020204030204" pitchFamily="34" charset="0"/>
              </a:rPr>
              <a:t>Promoción de </a:t>
            </a:r>
            <a:r>
              <a:rPr lang="es-ES" sz="1500" b="0" dirty="0" smtClean="0">
                <a:solidFill>
                  <a:schemeClr val="bg1"/>
                </a:solidFill>
                <a:latin typeface="Calibri" panose="020F0502020204030204" pitchFamily="34" charset="0"/>
              </a:rPr>
              <a:t>la Seguridad Vial en la estrategia </a:t>
            </a:r>
            <a:r>
              <a:rPr lang="es-ES" sz="1500" b="0" dirty="0">
                <a:solidFill>
                  <a:schemeClr val="bg1"/>
                </a:solidFill>
                <a:latin typeface="Calibri" panose="020F0502020204030204" pitchFamily="34" charset="0"/>
              </a:rPr>
              <a:t>Seguridad y Salud en el Trabajo (SST) con enfoque de </a:t>
            </a:r>
            <a:r>
              <a:rPr lang="es-ES" sz="1500" b="0" dirty="0" smtClean="0">
                <a:solidFill>
                  <a:schemeClr val="bg1"/>
                </a:solidFill>
                <a:latin typeface="Calibri" panose="020F0502020204030204" pitchFamily="34" charset="0"/>
              </a:rPr>
              <a:t>género.</a:t>
            </a:r>
          </a:p>
          <a:p>
            <a:pPr marL="285750" indent="-285750" algn="just" eaLnBrk="1" hangingPunct="1">
              <a:spcAft>
                <a:spcPts val="1350"/>
              </a:spcAft>
              <a:buClr>
                <a:schemeClr val="bg1"/>
              </a:buClr>
              <a:buFont typeface="Wingdings" panose="05000000000000000000" pitchFamily="2" charset="2"/>
              <a:buChar char="§"/>
            </a:pPr>
            <a:r>
              <a:rPr lang="es-ES" sz="1500" b="0" dirty="0" smtClean="0">
                <a:solidFill>
                  <a:schemeClr val="bg1"/>
                </a:solidFill>
                <a:latin typeface="Calibri" panose="020F0502020204030204" pitchFamily="34" charset="0"/>
              </a:rPr>
              <a:t>Desarrollar </a:t>
            </a:r>
            <a:r>
              <a:rPr lang="es-ES" sz="1500" b="0" dirty="0">
                <a:solidFill>
                  <a:schemeClr val="bg1"/>
                </a:solidFill>
                <a:latin typeface="Calibri" panose="020F0502020204030204" pitchFamily="34" charset="0"/>
              </a:rPr>
              <a:t>políticas específicas </a:t>
            </a:r>
            <a:r>
              <a:rPr lang="es-ES" sz="1500" b="0" dirty="0" smtClean="0">
                <a:solidFill>
                  <a:schemeClr val="bg1"/>
                </a:solidFill>
                <a:latin typeface="Calibri" panose="020F0502020204030204" pitchFamily="34" charset="0"/>
              </a:rPr>
              <a:t>de seguridad vial </a:t>
            </a:r>
            <a:r>
              <a:rPr lang="es-ES" sz="1500" b="0" dirty="0">
                <a:solidFill>
                  <a:schemeClr val="bg1"/>
                </a:solidFill>
                <a:latin typeface="Calibri" panose="020F0502020204030204" pitchFamily="34" charset="0"/>
              </a:rPr>
              <a:t>para los colectivos más sensibles al riesgo de accidentes o enfermedad ocupacional (jóvenes y mayores)</a:t>
            </a:r>
          </a:p>
          <a:p>
            <a:pPr marL="285750" indent="-285750" algn="just" eaLnBrk="1" hangingPunct="1">
              <a:spcAft>
                <a:spcPts val="1350"/>
              </a:spcAft>
              <a:buClr>
                <a:schemeClr val="bg1"/>
              </a:buClr>
              <a:buFont typeface="Wingdings" panose="05000000000000000000" pitchFamily="2" charset="2"/>
              <a:buChar char="§"/>
            </a:pPr>
            <a:r>
              <a:rPr lang="es-ES" sz="1500" b="0" dirty="0">
                <a:solidFill>
                  <a:schemeClr val="bg1"/>
                </a:solidFill>
                <a:latin typeface="Calibri" panose="020F0502020204030204" pitchFamily="34" charset="0"/>
              </a:rPr>
              <a:t>Establecer mecanismos para garantizar la salud de las personas trabajadoras y avanzar hacia los modelos de certificación de </a:t>
            </a:r>
            <a:r>
              <a:rPr lang="es-ES" sz="1500" b="0" dirty="0" smtClean="0">
                <a:solidFill>
                  <a:schemeClr val="bg1"/>
                </a:solidFill>
                <a:latin typeface="Calibri" panose="020F0502020204030204" pitchFamily="34" charset="0"/>
              </a:rPr>
              <a:t>empresas comprometidas con la seguridad vial.</a:t>
            </a:r>
            <a:endParaRPr lang="es-ES" sz="15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44962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8760" y="1447174"/>
            <a:ext cx="6069330" cy="2243475"/>
          </a:xfrm>
        </p:spPr>
        <p:txBody>
          <a:bodyPr>
            <a:normAutofit fontScale="90000"/>
          </a:bodyPr>
          <a:lstStyle/>
          <a:p>
            <a:pPr>
              <a:buNone/>
            </a:pPr>
            <a:r>
              <a:rPr lang="es-ES" sz="3000" dirty="0"/>
              <a:t>Todo lo que ocurre en </a:t>
            </a:r>
            <a:r>
              <a:rPr lang="es-ES" sz="3000" dirty="0" smtClean="0"/>
              <a:t>su </a:t>
            </a:r>
            <a:r>
              <a:rPr lang="es-ES" sz="3000" dirty="0"/>
              <a:t>vida diaria se introduce en el </a:t>
            </a:r>
            <a:r>
              <a:rPr lang="es-ES" sz="3000" dirty="0" smtClean="0"/>
              <a:t>coche, la motocicleta, la patineta, la bicicleta </a:t>
            </a:r>
            <a:r>
              <a:rPr lang="es-ES" sz="3000" dirty="0"/>
              <a:t>y en la </a:t>
            </a:r>
            <a:r>
              <a:rPr lang="es-ES" sz="3000" dirty="0" smtClean="0"/>
              <a:t>movilidad en general</a:t>
            </a:r>
            <a:r>
              <a:rPr lang="es-ES" sz="3000" dirty="0"/>
              <a:t/>
            </a:r>
            <a:br>
              <a:rPr lang="es-ES" sz="3000" dirty="0"/>
            </a:br>
            <a:endParaRPr lang="es-ES" sz="3000" dirty="0"/>
          </a:p>
        </p:txBody>
      </p:sp>
      <p:sp>
        <p:nvSpPr>
          <p:cNvPr id="3" name="Text Box 4">
            <a:extLst>
              <a:ext uri="{FF2B5EF4-FFF2-40B4-BE49-F238E27FC236}">
                <a16:creationId xmlns:a16="http://schemas.microsoft.com/office/drawing/2014/main" id="{03765DF3-580F-AC75-F4E8-68E5AF6ED190}"/>
              </a:ext>
            </a:extLst>
          </p:cNvPr>
          <p:cNvSpPr txBox="1">
            <a:spLocks noChangeArrowheads="1"/>
          </p:cNvSpPr>
          <p:nvPr/>
        </p:nvSpPr>
        <p:spPr bwMode="auto">
          <a:xfrm>
            <a:off x="857249" y="275770"/>
            <a:ext cx="761909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spcBef>
                <a:spcPct val="50000"/>
              </a:spcBef>
            </a:pPr>
            <a:r>
              <a:rPr lang="es-ES" altLang="es-ES" sz="2800" dirty="0">
                <a:solidFill>
                  <a:srgbClr val="FF0000"/>
                </a:solidFill>
                <a:latin typeface="Calibri" pitchFamily="34" charset="0"/>
                <a:cs typeface="Tahoma" pitchFamily="34" charset="0"/>
              </a:rPr>
              <a:t>Propuestas de </a:t>
            </a:r>
            <a:r>
              <a:rPr lang="es-ES" altLang="es-ES" sz="2800" dirty="0" smtClean="0">
                <a:solidFill>
                  <a:srgbClr val="FF0000"/>
                </a:solidFill>
                <a:latin typeface="Calibri" pitchFamily="34" charset="0"/>
                <a:cs typeface="Tahoma" pitchFamily="34" charset="0"/>
              </a:rPr>
              <a:t>mejora para cada uno de ustedes</a:t>
            </a:r>
            <a:endParaRPr lang="es-ES" altLang="es-ES" sz="2800" dirty="0">
              <a:solidFill>
                <a:srgbClr val="FF0000"/>
              </a:solidFill>
              <a:latin typeface="Calibri" pitchFamily="34" charset="0"/>
              <a:cs typeface="Tahoma" pitchFamily="34" charset="0"/>
            </a:endParaRPr>
          </a:p>
        </p:txBody>
      </p:sp>
    </p:spTree>
    <p:extLst>
      <p:ext uri="{BB962C8B-B14F-4D97-AF65-F5344CB8AC3E}">
        <p14:creationId xmlns:p14="http://schemas.microsoft.com/office/powerpoint/2010/main" val="238836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r="14568"/>
          <a:stretch/>
        </p:blipFill>
        <p:spPr>
          <a:xfrm>
            <a:off x="1082511" y="0"/>
            <a:ext cx="7030717" cy="5143500"/>
          </a:xfrm>
          <a:prstGeom prst="rect">
            <a:avLst/>
          </a:prstGeom>
        </p:spPr>
      </p:pic>
      <p:pic>
        <p:nvPicPr>
          <p:cNvPr id="3" name="Imagen 2"/>
          <p:cNvPicPr>
            <a:picLocks noChangeAspect="1"/>
          </p:cNvPicPr>
          <p:nvPr/>
        </p:nvPicPr>
        <p:blipFill>
          <a:blip r:embed="rId6"/>
          <a:stretch>
            <a:fillRect/>
          </a:stretch>
        </p:blipFill>
        <p:spPr>
          <a:xfrm>
            <a:off x="1763259" y="773553"/>
            <a:ext cx="5777209" cy="3857625"/>
          </a:xfrm>
          <a:prstGeom prst="rect">
            <a:avLst/>
          </a:prstGeom>
        </p:spPr>
      </p:pic>
      <p:pic>
        <p:nvPicPr>
          <p:cNvPr id="2" name="Titanic • My Heart Will Go On • Celine 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40467" y="4135041"/>
            <a:ext cx="132840" cy="132840"/>
          </a:xfrm>
          <a:prstGeom prst="rect">
            <a:avLst/>
          </a:prstGeom>
        </p:spPr>
      </p:pic>
    </p:spTree>
    <p:extLst>
      <p:ext uri="{BB962C8B-B14F-4D97-AF65-F5344CB8AC3E}">
        <p14:creationId xmlns:p14="http://schemas.microsoft.com/office/powerpoint/2010/main" val="159034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15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lícula Ejecutivo agresivo - crítica Ejecutivo agresi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72" y="0"/>
            <a:ext cx="3684452" cy="526877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3"/>
          <a:stretch>
            <a:fillRect/>
          </a:stretch>
        </p:blipFill>
        <p:spPr>
          <a:xfrm>
            <a:off x="3053080" y="1353773"/>
            <a:ext cx="6005124" cy="3377883"/>
          </a:xfrm>
          <a:prstGeom prst="rect">
            <a:avLst/>
          </a:prstGeom>
        </p:spPr>
      </p:pic>
    </p:spTree>
    <p:extLst>
      <p:ext uri="{BB962C8B-B14F-4D97-AF65-F5344CB8AC3E}">
        <p14:creationId xmlns:p14="http://schemas.microsoft.com/office/powerpoint/2010/main" val="366295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ía Mundial contra el Cáncer: Películas inspiradoras sobre la lucha contra  la enfermedad - Como cada año, el 4 de febrero se celebra en todo... |  MARCA.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26" y="0"/>
            <a:ext cx="3508826" cy="526324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stretch>
            <a:fillRect/>
          </a:stretch>
        </p:blipFill>
        <p:spPr>
          <a:xfrm>
            <a:off x="2939125" y="986971"/>
            <a:ext cx="6190304" cy="3410857"/>
          </a:xfrm>
          <a:prstGeom prst="rect">
            <a:avLst/>
          </a:prstGeom>
        </p:spPr>
      </p:pic>
    </p:spTree>
    <p:extLst>
      <p:ext uri="{BB962C8B-B14F-4D97-AF65-F5344CB8AC3E}">
        <p14:creationId xmlns:p14="http://schemas.microsoft.com/office/powerpoint/2010/main" val="304824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1"/>
            <a:ext cx="3592286" cy="5131837"/>
          </a:xfrm>
          <a:prstGeom prst="rect">
            <a:avLst/>
          </a:prstGeom>
        </p:spPr>
      </p:pic>
      <p:pic>
        <p:nvPicPr>
          <p:cNvPr id="4" name="Imagen 3"/>
          <p:cNvPicPr>
            <a:picLocks noChangeAspect="1"/>
          </p:cNvPicPr>
          <p:nvPr/>
        </p:nvPicPr>
        <p:blipFill>
          <a:blip r:embed="rId3"/>
          <a:stretch>
            <a:fillRect/>
          </a:stretch>
        </p:blipFill>
        <p:spPr>
          <a:xfrm>
            <a:off x="2813359" y="718457"/>
            <a:ext cx="6375441" cy="3766457"/>
          </a:xfrm>
          <a:prstGeom prst="rect">
            <a:avLst/>
          </a:prstGeom>
        </p:spPr>
      </p:pic>
    </p:spTree>
    <p:extLst>
      <p:ext uri="{BB962C8B-B14F-4D97-AF65-F5344CB8AC3E}">
        <p14:creationId xmlns:p14="http://schemas.microsoft.com/office/powerpoint/2010/main" val="13987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271689" y="1201239"/>
            <a:ext cx="5872311" cy="3733554"/>
          </a:xfrm>
          <a:prstGeom prst="rect">
            <a:avLst/>
          </a:prstGeom>
        </p:spPr>
      </p:pic>
      <p:pic>
        <p:nvPicPr>
          <p:cNvPr id="2" name="Imagen 1"/>
          <p:cNvPicPr>
            <a:picLocks noChangeAspect="1"/>
          </p:cNvPicPr>
          <p:nvPr/>
        </p:nvPicPr>
        <p:blipFill>
          <a:blip r:embed="rId3"/>
          <a:stretch>
            <a:fillRect/>
          </a:stretch>
        </p:blipFill>
        <p:spPr>
          <a:xfrm>
            <a:off x="-1" y="0"/>
            <a:ext cx="3802743" cy="5432490"/>
          </a:xfrm>
          <a:prstGeom prst="rect">
            <a:avLst/>
          </a:prstGeom>
        </p:spPr>
      </p:pic>
    </p:spTree>
    <p:extLst>
      <p:ext uri="{BB962C8B-B14F-4D97-AF65-F5344CB8AC3E}">
        <p14:creationId xmlns:p14="http://schemas.microsoft.com/office/powerpoint/2010/main" val="74533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adre no hay más que uno (2019) - Película eCartel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245429" cy="600303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3"/>
          <a:stretch>
            <a:fillRect/>
          </a:stretch>
        </p:blipFill>
        <p:spPr>
          <a:xfrm>
            <a:off x="3363279" y="1065848"/>
            <a:ext cx="5780721" cy="3853814"/>
          </a:xfrm>
          <a:prstGeom prst="rect">
            <a:avLst/>
          </a:prstGeom>
        </p:spPr>
      </p:pic>
    </p:spTree>
    <p:extLst>
      <p:ext uri="{BB962C8B-B14F-4D97-AF65-F5344CB8AC3E}">
        <p14:creationId xmlns:p14="http://schemas.microsoft.com/office/powerpoint/2010/main" val="298212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83457" y="0"/>
            <a:ext cx="4205514" cy="6112014"/>
          </a:xfrm>
          <a:prstGeom prst="rect">
            <a:avLst/>
          </a:prstGeom>
        </p:spPr>
      </p:pic>
      <p:pic>
        <p:nvPicPr>
          <p:cNvPr id="2" name="Imagen 1"/>
          <p:cNvPicPr>
            <a:picLocks noChangeAspect="1"/>
          </p:cNvPicPr>
          <p:nvPr/>
        </p:nvPicPr>
        <p:blipFill>
          <a:blip r:embed="rId3"/>
          <a:stretch>
            <a:fillRect/>
          </a:stretch>
        </p:blipFill>
        <p:spPr>
          <a:xfrm>
            <a:off x="3684361" y="885371"/>
            <a:ext cx="5390267" cy="3589982"/>
          </a:xfrm>
          <a:prstGeom prst="rect">
            <a:avLst/>
          </a:prstGeom>
        </p:spPr>
      </p:pic>
    </p:spTree>
    <p:extLst>
      <p:ext uri="{BB962C8B-B14F-4D97-AF65-F5344CB8AC3E}">
        <p14:creationId xmlns:p14="http://schemas.microsoft.com/office/powerpoint/2010/main" val="35192081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534"/>
            <a:ext cx="9150647" cy="5142965"/>
          </a:xfrm>
          <a:prstGeom prst="rect">
            <a:avLst/>
          </a:prstGeom>
        </p:spPr>
      </p:pic>
      <p:sp>
        <p:nvSpPr>
          <p:cNvPr id="3" name="CuadroTexto 2"/>
          <p:cNvSpPr txBox="1"/>
          <p:nvPr/>
        </p:nvSpPr>
        <p:spPr>
          <a:xfrm>
            <a:off x="2149999" y="3551079"/>
            <a:ext cx="5555848" cy="1200329"/>
          </a:xfrm>
          <a:prstGeom prst="rect">
            <a:avLst/>
          </a:prstGeom>
          <a:noFill/>
        </p:spPr>
        <p:txBody>
          <a:bodyPr wrap="square" rtlCol="0">
            <a:spAutoFit/>
          </a:bodyPr>
          <a:lstStyle/>
          <a:p>
            <a:r>
              <a:rPr lang="es-ES" sz="2400" b="1" dirty="0">
                <a:solidFill>
                  <a:schemeClr val="bg1"/>
                </a:solidFill>
              </a:rPr>
              <a:t>No somos superhéroes al </a:t>
            </a:r>
            <a:r>
              <a:rPr lang="es-ES" sz="2400" b="1" dirty="0" smtClean="0">
                <a:solidFill>
                  <a:schemeClr val="bg1"/>
                </a:solidFill>
              </a:rPr>
              <a:t>volante</a:t>
            </a:r>
          </a:p>
          <a:p>
            <a:r>
              <a:rPr lang="es-ES" sz="2400" b="1" dirty="0" err="1" smtClean="0">
                <a:solidFill>
                  <a:schemeClr val="bg1"/>
                </a:solidFill>
              </a:rPr>
              <a:t>Formense</a:t>
            </a:r>
            <a:r>
              <a:rPr lang="es-ES" sz="2400" b="1" dirty="0" smtClean="0">
                <a:solidFill>
                  <a:schemeClr val="bg1"/>
                </a:solidFill>
              </a:rPr>
              <a:t> y protéjanse: cinturón, casco,</a:t>
            </a:r>
            <a:endParaRPr lang="es-ES" sz="2400" b="1" dirty="0">
              <a:solidFill>
                <a:schemeClr val="bg1"/>
              </a:solidFill>
            </a:endParaRPr>
          </a:p>
        </p:txBody>
      </p:sp>
    </p:spTree>
    <p:extLst>
      <p:ext uri="{BB962C8B-B14F-4D97-AF65-F5344CB8AC3E}">
        <p14:creationId xmlns:p14="http://schemas.microsoft.com/office/powerpoint/2010/main" val="40709010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3">
          <a:extLst>
            <a:ext uri="{FF2B5EF4-FFF2-40B4-BE49-F238E27FC236}">
              <a16:creationId xmlns:a16="http://schemas.microsoft.com/office/drawing/2014/main" id="{48478803-AABF-488F-6C07-E6DA205C20C6}"/>
            </a:ext>
          </a:extLst>
        </p:cNvPr>
        <p:cNvGrpSpPr/>
        <p:nvPr/>
      </p:nvGrpSpPr>
      <p:grpSpPr>
        <a:xfrm>
          <a:off x="0" y="0"/>
          <a:ext cx="0" cy="0"/>
          <a:chOff x="0" y="0"/>
          <a:chExt cx="0" cy="0"/>
        </a:xfrm>
      </p:grpSpPr>
      <p:pic>
        <p:nvPicPr>
          <p:cNvPr id="3" name="Imagen 2" descr="Sitio web&#10;&#10;El contenido generado por IA puede ser incorrecto.">
            <a:extLst>
              <a:ext uri="{FF2B5EF4-FFF2-40B4-BE49-F238E27FC236}">
                <a16:creationId xmlns:a16="http://schemas.microsoft.com/office/drawing/2014/main" id="{942D34F1-45A4-02EB-73E5-DA7A75B62CBC}"/>
              </a:ext>
            </a:extLst>
          </p:cNvPr>
          <p:cNvPicPr>
            <a:picLocks noChangeAspect="1"/>
          </p:cNvPicPr>
          <p:nvPr/>
        </p:nvPicPr>
        <p:blipFill>
          <a:blip r:embed="rId4"/>
          <a:stretch>
            <a:fillRect/>
          </a:stretch>
        </p:blipFill>
        <p:spPr>
          <a:xfrm>
            <a:off x="0" y="0"/>
            <a:ext cx="9144000" cy="5143500"/>
          </a:xfrm>
          <a:prstGeom prst="rect">
            <a:avLst/>
          </a:prstGeom>
        </p:spPr>
      </p:pic>
      <p:pic>
        <p:nvPicPr>
          <p:cNvPr id="2" name="Imagen 1"/>
          <p:cNvPicPr>
            <a:picLocks noChangeAspect="1"/>
          </p:cNvPicPr>
          <p:nvPr/>
        </p:nvPicPr>
        <p:blipFill>
          <a:blip r:embed="rId5">
            <a:clrChange>
              <a:clrFrom>
                <a:srgbClr val="FFFFFF"/>
              </a:clrFrom>
              <a:clrTo>
                <a:srgbClr val="FFFFFF">
                  <a:alpha val="0"/>
                </a:srgbClr>
              </a:clrTo>
            </a:clrChange>
          </a:blip>
          <a:stretch>
            <a:fillRect/>
          </a:stretch>
        </p:blipFill>
        <p:spPr>
          <a:xfrm>
            <a:off x="449580" y="0"/>
            <a:ext cx="2305050" cy="2305050"/>
          </a:xfrm>
          <a:prstGeom prst="rect">
            <a:avLst/>
          </a:prstGeom>
        </p:spPr>
      </p:pic>
    </p:spTree>
    <p:extLst>
      <p:ext uri="{BB962C8B-B14F-4D97-AF65-F5344CB8AC3E}">
        <p14:creationId xmlns:p14="http://schemas.microsoft.com/office/powerpoint/2010/main" val="80757068"/>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2344</TotalTime>
  <Words>1828</Words>
  <Application>Microsoft Office PowerPoint</Application>
  <PresentationFormat>Presentación en pantalla (16:9)</PresentationFormat>
  <Paragraphs>212</Paragraphs>
  <Slides>36</Slides>
  <Notes>7</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36</vt:i4>
      </vt:variant>
    </vt:vector>
  </HeadingPairs>
  <TitlesOfParts>
    <vt:vector size="43" baseType="lpstr">
      <vt:lpstr>Arial</vt:lpstr>
      <vt:lpstr>Calibri</vt:lpstr>
      <vt:lpstr>Tahoma</vt:lpstr>
      <vt:lpstr>Times New Roman</vt:lpstr>
      <vt:lpstr>Verdana</vt:lpstr>
      <vt:lpstr>Wingdings</vt:lpstr>
      <vt:lpstr>Simple Light</vt:lpstr>
      <vt:lpstr>Presentación de PowerPoint</vt:lpstr>
      <vt:lpstr>La siniestralidad vial. Una pandemia mundial</vt:lpstr>
      <vt:lpstr>Presentación de PowerPoint</vt:lpstr>
      <vt:lpstr>Muertos por tipos y regiones</vt:lpstr>
      <vt:lpstr>La siniestralidad vial. Siniestralidad en América Latina</vt:lpstr>
      <vt:lpstr>Marco de referencia internacional</vt:lpstr>
      <vt:lpstr>Accidente y creencia</vt:lpstr>
      <vt:lpstr>Accidente y creencia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Todo lo que ocurre en su vida diaria se introduce en el coche, la motocicleta, la patineta, la bicicleta y en la movilidad en general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Nacho Lijarcio</cp:lastModifiedBy>
  <cp:revision>21</cp:revision>
  <cp:lastPrinted>2025-06-21T08:41:48Z</cp:lastPrinted>
  <dcterms:modified xsi:type="dcterms:W3CDTF">2025-06-23T14:56:21Z</dcterms:modified>
</cp:coreProperties>
</file>