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327" r:id="rId3"/>
    <p:sldId id="326" r:id="rId4"/>
    <p:sldId id="303" r:id="rId5"/>
    <p:sldId id="301" r:id="rId6"/>
    <p:sldId id="315" r:id="rId7"/>
    <p:sldId id="288" r:id="rId8"/>
    <p:sldId id="294" r:id="rId9"/>
    <p:sldId id="318" r:id="rId10"/>
    <p:sldId id="322" r:id="rId11"/>
    <p:sldId id="317" r:id="rId12"/>
    <p:sldId id="293" r:id="rId13"/>
    <p:sldId id="306" r:id="rId14"/>
    <p:sldId id="325" r:id="rId15"/>
    <p:sldId id="310" r:id="rId16"/>
    <p:sldId id="305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4F39"/>
    <a:srgbClr val="333333"/>
    <a:srgbClr val="8C0E0E"/>
    <a:srgbClr val="FF8761"/>
    <a:srgbClr val="023F52"/>
    <a:srgbClr val="034E65"/>
    <a:srgbClr val="035771"/>
    <a:srgbClr val="036482"/>
    <a:srgbClr val="036887"/>
    <a:srgbClr val="024B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0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Riesgo no óptimo</c:v>
                </c:pt>
              </c:strCache>
            </c:strRef>
          </c:tx>
          <c:spPr>
            <a:solidFill>
              <a:srgbClr val="EC7A2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CEE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758-4D51-A0CD-7BC614912D1A}"/>
              </c:ext>
            </c:extLst>
          </c:dPt>
          <c:dPt>
            <c:idx val="1"/>
            <c:invertIfNegative val="0"/>
            <c:bubble3D val="0"/>
            <c:spPr>
              <a:solidFill>
                <a:srgbClr val="FCEE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58-4D51-A0CD-7BC614912D1A}"/>
              </c:ext>
            </c:extLst>
          </c:dPt>
          <c:dPt>
            <c:idx val="2"/>
            <c:invertIfNegative val="0"/>
            <c:bubble3D val="0"/>
            <c:spPr>
              <a:solidFill>
                <a:srgbClr val="F3BD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58-4D51-A0CD-7BC614912D1A}"/>
              </c:ext>
            </c:extLst>
          </c:dPt>
          <c:dPt>
            <c:idx val="3"/>
            <c:invertIfNegative val="0"/>
            <c:bubble3D val="0"/>
            <c:spPr>
              <a:solidFill>
                <a:srgbClr val="F3BD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758-4D51-A0CD-7BC614912D1A}"/>
              </c:ext>
            </c:extLst>
          </c:dPt>
          <c:dPt>
            <c:idx val="4"/>
            <c:invertIfNegative val="0"/>
            <c:bubble3D val="0"/>
            <c:spPr>
              <a:solidFill>
                <a:srgbClr val="FCEE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758-4D51-A0CD-7BC614912D1A}"/>
              </c:ext>
            </c:extLst>
          </c:dPt>
          <c:dPt>
            <c:idx val="5"/>
            <c:invertIfNegative val="0"/>
            <c:bubble3D val="0"/>
            <c:spPr>
              <a:solidFill>
                <a:srgbClr val="FCEE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758-4D51-A0CD-7BC614912D1A}"/>
              </c:ext>
            </c:extLst>
          </c:dPt>
          <c:dPt>
            <c:idx val="6"/>
            <c:invertIfNegative val="0"/>
            <c:bubble3D val="0"/>
            <c:spPr>
              <a:solidFill>
                <a:srgbClr val="F5860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758-4D51-A0CD-7BC614912D1A}"/>
              </c:ext>
            </c:extLst>
          </c:dPt>
          <c:dPt>
            <c:idx val="7"/>
            <c:invertIfNegative val="0"/>
            <c:bubble3D val="0"/>
            <c:spPr>
              <a:solidFill>
                <a:srgbClr val="F3BD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758-4D51-A0CD-7BC614912D1A}"/>
              </c:ext>
            </c:extLst>
          </c:dPt>
          <c:dPt>
            <c:idx val="8"/>
            <c:invertIfNegative val="0"/>
            <c:bubble3D val="0"/>
            <c:spPr>
              <a:solidFill>
                <a:srgbClr val="F5860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758-4D51-A0CD-7BC614912D1A}"/>
              </c:ext>
            </c:extLst>
          </c:dPt>
          <c:dPt>
            <c:idx val="9"/>
            <c:invertIfNegative val="0"/>
            <c:bubble3D val="0"/>
            <c:spPr>
              <a:solidFill>
                <a:srgbClr val="FCEE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9758-4D51-A0CD-7BC614912D1A}"/>
              </c:ext>
            </c:extLst>
          </c:dPt>
          <c:dPt>
            <c:idx val="10"/>
            <c:invertIfNegative val="0"/>
            <c:bubble3D val="0"/>
            <c:spPr>
              <a:solidFill>
                <a:srgbClr val="FCEE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9758-4D51-A0CD-7BC614912D1A}"/>
              </c:ext>
            </c:extLst>
          </c:dPt>
          <c:dPt>
            <c:idx val="11"/>
            <c:invertIfNegative val="0"/>
            <c:bubble3D val="0"/>
            <c:spPr>
              <a:solidFill>
                <a:srgbClr val="F3BD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9758-4D51-A0CD-7BC614912D1A}"/>
              </c:ext>
            </c:extLst>
          </c:dPt>
          <c:dPt>
            <c:idx val="12"/>
            <c:invertIfNegative val="0"/>
            <c:bubble3D val="0"/>
            <c:spPr>
              <a:solidFill>
                <a:srgbClr val="F3BD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9758-4D51-A0CD-7BC614912D1A}"/>
              </c:ext>
            </c:extLst>
          </c:dPt>
          <c:dPt>
            <c:idx val="13"/>
            <c:invertIfNegative val="0"/>
            <c:bubble3D val="0"/>
            <c:spPr>
              <a:solidFill>
                <a:srgbClr val="F3BD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9758-4D51-A0CD-7BC614912D1A}"/>
              </c:ext>
            </c:extLst>
          </c:dPt>
          <c:dPt>
            <c:idx val="14"/>
            <c:invertIfNegative val="0"/>
            <c:bubble3D val="0"/>
            <c:spPr>
              <a:solidFill>
                <a:srgbClr val="F55D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9758-4D51-A0CD-7BC614912D1A}"/>
              </c:ext>
            </c:extLst>
          </c:dPt>
          <c:dPt>
            <c:idx val="15"/>
            <c:invertIfNegative val="0"/>
            <c:bubble3D val="0"/>
            <c:spPr>
              <a:solidFill>
                <a:srgbClr val="E552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9758-4D51-A0CD-7BC614912D1A}"/>
              </c:ext>
            </c:extLst>
          </c:dPt>
          <c:dPt>
            <c:idx val="16"/>
            <c:invertIfNegative val="0"/>
            <c:bubble3D val="0"/>
            <c:spPr>
              <a:solidFill>
                <a:srgbClr val="F33E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9758-4D51-A0CD-7BC614912D1A}"/>
              </c:ext>
            </c:extLst>
          </c:dPt>
          <c:dPt>
            <c:idx val="17"/>
            <c:invertIfNegative val="0"/>
            <c:bubble3D val="0"/>
            <c:spPr>
              <a:solidFill>
                <a:srgbClr val="F5860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9758-4D51-A0CD-7BC614912D1A}"/>
              </c:ext>
            </c:extLst>
          </c:dPt>
          <c:dPt>
            <c:idx val="18"/>
            <c:invertIfNegative val="0"/>
            <c:bubble3D val="0"/>
            <c:spPr>
              <a:solidFill>
                <a:srgbClr val="F3BD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9758-4D51-A0CD-7BC614912D1A}"/>
              </c:ext>
            </c:extLst>
          </c:dPt>
          <c:dPt>
            <c:idx val="19"/>
            <c:invertIfNegative val="0"/>
            <c:bubble3D val="0"/>
            <c:spPr>
              <a:solidFill>
                <a:srgbClr val="F5860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9758-4D51-A0CD-7BC614912D1A}"/>
              </c:ext>
            </c:extLst>
          </c:dPt>
          <c:dPt>
            <c:idx val="20"/>
            <c:invertIfNegative val="0"/>
            <c:bubble3D val="0"/>
            <c:spPr>
              <a:gradFill flip="none" rotWithShape="1">
                <a:gsLst>
                  <a:gs pos="38000">
                    <a:srgbClr val="F5860B">
                      <a:shade val="30000"/>
                      <a:satMod val="115000"/>
                    </a:srgbClr>
                  </a:gs>
                  <a:gs pos="76000">
                    <a:srgbClr val="F5860B">
                      <a:shade val="67500"/>
                      <a:satMod val="115000"/>
                    </a:srgbClr>
                  </a:gs>
                  <a:gs pos="93000">
                    <a:srgbClr val="F5860B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9758-4D51-A0CD-7BC614912D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FCEED0"/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419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Hoja1!$A$2:$A$23</c:f>
              <c:strCache>
                <c:ptCount val="22"/>
                <c:pt idx="0">
                  <c:v>Agric/ganad/silvic/pesca</c:v>
                </c:pt>
                <c:pt idx="1">
                  <c:v>Minería</c:v>
                </c:pt>
                <c:pt idx="2">
                  <c:v>Industria manufacturera</c:v>
                </c:pt>
                <c:pt idx="3">
                  <c:v>Electricidad/gas</c:v>
                </c:pt>
                <c:pt idx="4">
                  <c:v>Agua/desechos</c:v>
                </c:pt>
                <c:pt idx="5">
                  <c:v>Construcción</c:v>
                </c:pt>
                <c:pt idx="6">
                  <c:v>Comercio</c:v>
                </c:pt>
                <c:pt idx="7">
                  <c:v>Transporte/almacenaje</c:v>
                </c:pt>
                <c:pt idx="8">
                  <c:v>Hoteles/comida</c:v>
                </c:pt>
                <c:pt idx="9">
                  <c:v>Informática/comunicación</c:v>
                </c:pt>
                <c:pt idx="10">
                  <c:v>Servicios financieros</c:v>
                </c:pt>
                <c:pt idx="11">
                  <c:v>Inmobiliarias</c:v>
                </c:pt>
                <c:pt idx="12">
                  <c:v>Servicios profesionales</c:v>
                </c:pt>
                <c:pt idx="13">
                  <c:v>Servicios de apoyo</c:v>
                </c:pt>
                <c:pt idx="14">
                  <c:v>Administración pública</c:v>
                </c:pt>
                <c:pt idx="15">
                  <c:v>Educación</c:v>
                </c:pt>
                <c:pt idx="16">
                  <c:v>Salud</c:v>
                </c:pt>
                <c:pt idx="17">
                  <c:v>Asistencia social con/sin alojamiento</c:v>
                </c:pt>
                <c:pt idx="18">
                  <c:v>Arte/entret/deporte</c:v>
                </c:pt>
                <c:pt idx="19">
                  <c:v>Actividades de organizaciones</c:v>
                </c:pt>
                <c:pt idx="20">
                  <c:v>Organizaciones extraterritoriales</c:v>
                </c:pt>
                <c:pt idx="21">
                  <c:v>Total</c:v>
                </c:pt>
              </c:strCache>
            </c:strRef>
          </c:cat>
          <c:val>
            <c:numRef>
              <c:f>Hoja1!$B$2:$B$23</c:f>
              <c:numCache>
                <c:formatCode>0.0</c:formatCode>
                <c:ptCount val="22"/>
                <c:pt idx="0">
                  <c:v>9.9428571428571431</c:v>
                </c:pt>
                <c:pt idx="1">
                  <c:v>7.9847908745247151</c:v>
                </c:pt>
                <c:pt idx="2">
                  <c:v>12.61437908496732</c:v>
                </c:pt>
                <c:pt idx="3">
                  <c:v>10.37037037037037</c:v>
                </c:pt>
                <c:pt idx="4">
                  <c:v>15.025906735751295</c:v>
                </c:pt>
                <c:pt idx="5">
                  <c:v>7.4615947329919541</c:v>
                </c:pt>
                <c:pt idx="6">
                  <c:v>24.907169380177091</c:v>
                </c:pt>
                <c:pt idx="7">
                  <c:v>13.278388278388279</c:v>
                </c:pt>
                <c:pt idx="8">
                  <c:v>27.601314348302303</c:v>
                </c:pt>
                <c:pt idx="9">
                  <c:v>18.256130790190735</c:v>
                </c:pt>
                <c:pt idx="10">
                  <c:v>9.2489568845618919</c:v>
                </c:pt>
                <c:pt idx="11">
                  <c:v>23.200000000000003</c:v>
                </c:pt>
                <c:pt idx="12">
                  <c:v>14.929577464788732</c:v>
                </c:pt>
                <c:pt idx="13">
                  <c:v>12.266267763649964</c:v>
                </c:pt>
                <c:pt idx="14">
                  <c:v>38.173142467620998</c:v>
                </c:pt>
                <c:pt idx="15">
                  <c:v>26.353992183137915</c:v>
                </c:pt>
                <c:pt idx="16">
                  <c:v>41.608040201005025</c:v>
                </c:pt>
                <c:pt idx="17">
                  <c:v>33.333333333333329</c:v>
                </c:pt>
                <c:pt idx="18">
                  <c:v>17.80821917808219</c:v>
                </c:pt>
                <c:pt idx="19">
                  <c:v>20.62937062937063</c:v>
                </c:pt>
                <c:pt idx="20">
                  <c:v>0</c:v>
                </c:pt>
                <c:pt idx="21">
                  <c:v>20.884064348931592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9758-4D51-A0CD-7BC614912D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007083824"/>
        <c:axId val="1007084304"/>
      </c:barChart>
      <c:catAx>
        <c:axId val="10070838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419"/>
          </a:p>
        </c:txPr>
        <c:crossAx val="1007084304"/>
        <c:crosses val="autoZero"/>
        <c:auto val="1"/>
        <c:lblAlgn val="ctr"/>
        <c:lblOffset val="100"/>
        <c:noMultiLvlLbl val="0"/>
      </c:catAx>
      <c:valAx>
        <c:axId val="1007084304"/>
        <c:scaling>
          <c:orientation val="minMax"/>
        </c:scaling>
        <c:delete val="0"/>
        <c:axPos val="t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419"/>
          </a:p>
        </c:txPr>
        <c:crossAx val="100708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419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17319030773329"/>
          <c:y val="6.2155613574867111E-2"/>
          <c:w val="0.70475255810415005"/>
          <c:h val="0.895888784619307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876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758-4D51-A0CD-7BC614912D1A}"/>
              </c:ext>
            </c:extLst>
          </c:dPt>
          <c:dPt>
            <c:idx val="1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58-4D51-A0CD-7BC614912D1A}"/>
              </c:ext>
            </c:extLst>
          </c:dPt>
          <c:dPt>
            <c:idx val="2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58-4D51-A0CD-7BC614912D1A}"/>
              </c:ext>
            </c:extLst>
          </c:dPt>
          <c:dPt>
            <c:idx val="3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758-4D51-A0CD-7BC614912D1A}"/>
              </c:ext>
            </c:extLst>
          </c:dPt>
          <c:dPt>
            <c:idx val="4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758-4D51-A0CD-7BC614912D1A}"/>
              </c:ext>
            </c:extLst>
          </c:dPt>
          <c:dPt>
            <c:idx val="5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758-4D51-A0CD-7BC614912D1A}"/>
              </c:ext>
            </c:extLst>
          </c:dPt>
          <c:dPt>
            <c:idx val="6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758-4D51-A0CD-7BC614912D1A}"/>
              </c:ext>
            </c:extLst>
          </c:dPt>
          <c:dPt>
            <c:idx val="7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758-4D51-A0CD-7BC614912D1A}"/>
              </c:ext>
            </c:extLst>
          </c:dPt>
          <c:dPt>
            <c:idx val="8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758-4D51-A0CD-7BC614912D1A}"/>
              </c:ext>
            </c:extLst>
          </c:dPt>
          <c:dPt>
            <c:idx val="9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9758-4D51-A0CD-7BC614912D1A}"/>
              </c:ext>
            </c:extLst>
          </c:dPt>
          <c:dPt>
            <c:idx val="10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9758-4D51-A0CD-7BC614912D1A}"/>
              </c:ext>
            </c:extLst>
          </c:dPt>
          <c:dPt>
            <c:idx val="11"/>
            <c:invertIfNegative val="0"/>
            <c:bubble3D val="0"/>
            <c:spPr>
              <a:solidFill>
                <a:srgbClr val="FF876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9758-4D51-A0CD-7BC614912D1A}"/>
              </c:ext>
            </c:extLst>
          </c:dPt>
          <c:dLbls>
            <c:dLbl>
              <c:idx val="0"/>
              <c:layout>
                <c:manualLayout>
                  <c:x val="3.6231884057971015E-3"/>
                  <c:y val="1.06334523386897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758-4D51-A0CD-7BC614912D1A}"/>
                </c:ext>
              </c:extLst>
            </c:dLbl>
            <c:dLbl>
              <c:idx val="3"/>
              <c:layout>
                <c:manualLayout>
                  <c:x val="1.2077294685990338E-3"/>
                  <c:y val="2.12669046773794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758-4D51-A0CD-7BC614912D1A}"/>
                </c:ext>
              </c:extLst>
            </c:dLbl>
            <c:dLbl>
              <c:idx val="4"/>
              <c:layout>
                <c:manualLayout>
                  <c:x val="-1.2077294685992109E-3"/>
                  <c:y val="2.12669046773793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758-4D51-A0CD-7BC614912D1A}"/>
                </c:ext>
              </c:extLst>
            </c:dLbl>
            <c:dLbl>
              <c:idx val="5"/>
              <c:layout>
                <c:manualLayout>
                  <c:x val="0"/>
                  <c:y val="1.77224205644828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758-4D51-A0CD-7BC614912D1A}"/>
                </c:ext>
              </c:extLst>
            </c:dLbl>
            <c:dLbl>
              <c:idx val="6"/>
              <c:layout>
                <c:manualLayout>
                  <c:x val="-3.623188405797013E-3"/>
                  <c:y val="1.77224205644828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758-4D51-A0CD-7BC614912D1A}"/>
                </c:ext>
              </c:extLst>
            </c:dLbl>
            <c:dLbl>
              <c:idx val="7"/>
              <c:layout>
                <c:manualLayout>
                  <c:x val="0"/>
                  <c:y val="2.83558729031724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9758-4D51-A0CD-7BC614912D1A}"/>
                </c:ext>
              </c:extLst>
            </c:dLbl>
            <c:dLbl>
              <c:idx val="8"/>
              <c:layout>
                <c:manualLayout>
                  <c:x val="0"/>
                  <c:y val="1.06334523386898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758-4D51-A0CD-7BC614912D1A}"/>
                </c:ext>
              </c:extLst>
            </c:dLbl>
            <c:dLbl>
              <c:idx val="9"/>
              <c:layout>
                <c:manualLayout>
                  <c:x val="-1.2077294685991224E-3"/>
                  <c:y val="1.06334523386896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9758-4D51-A0CD-7BC614912D1A}"/>
                </c:ext>
              </c:extLst>
            </c:dLbl>
            <c:dLbl>
              <c:idx val="10"/>
              <c:layout>
                <c:manualLayout>
                  <c:x val="-4.830917874396135E-3"/>
                  <c:y val="2.48113887902759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9758-4D51-A0CD-7BC614912D1A}"/>
                </c:ext>
              </c:extLst>
            </c:dLbl>
            <c:dLbl>
              <c:idx val="11"/>
              <c:layout>
                <c:manualLayout>
                  <c:x val="3.6231884057971015E-3"/>
                  <c:y val="7.08896822579325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9758-4D51-A0CD-7BC614912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419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Hoja1!$A$2:$A$13</c:f>
              <c:strCache>
                <c:ptCount val="12"/>
                <c:pt idx="0">
                  <c:v>Carga de trabajo</c:v>
                </c:pt>
                <c:pt idx="1">
                  <c:v>Exigencias emocionales</c:v>
                </c:pt>
                <c:pt idx="2">
                  <c:v>Desarrollo profesional</c:v>
                </c:pt>
                <c:pt idx="3">
                  <c:v>Reconocimiento y claridad de rol</c:v>
                </c:pt>
                <c:pt idx="4">
                  <c:v>Conflicto de rol</c:v>
                </c:pt>
                <c:pt idx="5">
                  <c:v>Calidad de liderazgo</c:v>
                </c:pt>
                <c:pt idx="6">
                  <c:v>Compañerismo</c:v>
                </c:pt>
                <c:pt idx="7">
                  <c:v>Inseguridad condiciones de trabajo</c:v>
                </c:pt>
                <c:pt idx="8">
                  <c:v>Confianza y justicia organizacional</c:v>
                </c:pt>
                <c:pt idx="9">
                  <c:v>Equilibrio trabajo y vida privada</c:v>
                </c:pt>
                <c:pt idx="10">
                  <c:v>Vulnerabilidad</c:v>
                </c:pt>
                <c:pt idx="11">
                  <c:v>Salud mental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87.5</c:v>
                </c:pt>
                <c:pt idx="1">
                  <c:v>80.7</c:v>
                </c:pt>
                <c:pt idx="2">
                  <c:v>72.8</c:v>
                </c:pt>
                <c:pt idx="3">
                  <c:v>45.8</c:v>
                </c:pt>
                <c:pt idx="4">
                  <c:v>75.8</c:v>
                </c:pt>
                <c:pt idx="5">
                  <c:v>39.700000000000003</c:v>
                </c:pt>
                <c:pt idx="6">
                  <c:v>71.7</c:v>
                </c:pt>
                <c:pt idx="7">
                  <c:v>41.5</c:v>
                </c:pt>
                <c:pt idx="8">
                  <c:v>40.9</c:v>
                </c:pt>
                <c:pt idx="9">
                  <c:v>69.099999999999994</c:v>
                </c:pt>
                <c:pt idx="10">
                  <c:v>89.4</c:v>
                </c:pt>
                <c:pt idx="11">
                  <c:v>74.5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9758-4D51-A0CD-7BC614912D1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8C0E0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772242056448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908C-4778-A848-7DF12D67C045}"/>
                </c:ext>
              </c:extLst>
            </c:dLbl>
            <c:dLbl>
              <c:idx val="1"/>
              <c:layout>
                <c:manualLayout>
                  <c:x val="4.830917874396135E-3"/>
                  <c:y val="-2.12666255841421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908C-4778-A848-7DF12D67C045}"/>
                </c:ext>
              </c:extLst>
            </c:dLbl>
            <c:dLbl>
              <c:idx val="3"/>
              <c:layout>
                <c:manualLayout>
                  <c:x val="0"/>
                  <c:y val="-7.08896822579312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908C-4778-A848-7DF12D67C045}"/>
                </c:ext>
              </c:extLst>
            </c:dLbl>
            <c:dLbl>
              <c:idx val="4"/>
              <c:layout>
                <c:manualLayout>
                  <c:x val="-2.4154589371982449E-3"/>
                  <c:y val="-7.08896822579312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908C-4778-A848-7DF12D67C045}"/>
                </c:ext>
              </c:extLst>
            </c:dLbl>
            <c:dLbl>
              <c:idx val="7"/>
              <c:layout>
                <c:manualLayout>
                  <c:x val="3.6231884057971015E-3"/>
                  <c:y val="-3.54448411289656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908C-4778-A848-7DF12D67C045}"/>
                </c:ext>
              </c:extLst>
            </c:dLbl>
            <c:dLbl>
              <c:idx val="9"/>
              <c:layout>
                <c:manualLayout>
                  <c:x val="-2.4154589371982449E-3"/>
                  <c:y val="-7.08896822579312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908C-4778-A848-7DF12D67C045}"/>
                </c:ext>
              </c:extLst>
            </c:dLbl>
            <c:dLbl>
              <c:idx val="11"/>
              <c:layout>
                <c:manualLayout>
                  <c:x val="0"/>
                  <c:y val="-3.54448411289643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908C-4778-A848-7DF12D67C0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419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Hoja1!$A$2:$A$13</c:f>
              <c:strCache>
                <c:ptCount val="12"/>
                <c:pt idx="0">
                  <c:v>Carga de trabajo</c:v>
                </c:pt>
                <c:pt idx="1">
                  <c:v>Exigencias emocionales</c:v>
                </c:pt>
                <c:pt idx="2">
                  <c:v>Desarrollo profesional</c:v>
                </c:pt>
                <c:pt idx="3">
                  <c:v>Reconocimiento y claridad de rol</c:v>
                </c:pt>
                <c:pt idx="4">
                  <c:v>Conflicto de rol</c:v>
                </c:pt>
                <c:pt idx="5">
                  <c:v>Calidad de liderazgo</c:v>
                </c:pt>
                <c:pt idx="6">
                  <c:v>Compañerismo</c:v>
                </c:pt>
                <c:pt idx="7">
                  <c:v>Inseguridad condiciones de trabajo</c:v>
                </c:pt>
                <c:pt idx="8">
                  <c:v>Confianza y justicia organizacional</c:v>
                </c:pt>
                <c:pt idx="9">
                  <c:v>Equilibrio trabajo y vida privada</c:v>
                </c:pt>
                <c:pt idx="10">
                  <c:v>Vulnerabilidad</c:v>
                </c:pt>
                <c:pt idx="11">
                  <c:v>Salud mental</c:v>
                </c:pt>
              </c:strCache>
            </c:strRef>
          </c:cat>
          <c:val>
            <c:numRef>
              <c:f>Hoja1!$C$2:$C$13</c:f>
              <c:numCache>
                <c:formatCode>0.0</c:formatCode>
                <c:ptCount val="12"/>
                <c:pt idx="0">
                  <c:v>88.033333333333346</c:v>
                </c:pt>
                <c:pt idx="1">
                  <c:v>81.75</c:v>
                </c:pt>
                <c:pt idx="2">
                  <c:v>76.45</c:v>
                </c:pt>
                <c:pt idx="3">
                  <c:v>46.170833333333341</c:v>
                </c:pt>
                <c:pt idx="4">
                  <c:v>75.916666666666671</c:v>
                </c:pt>
                <c:pt idx="5">
                  <c:v>43.800000000000004</c:v>
                </c:pt>
                <c:pt idx="6">
                  <c:v>88.600000000000009</c:v>
                </c:pt>
                <c:pt idx="7">
                  <c:v>39.262499999999996</c:v>
                </c:pt>
                <c:pt idx="8">
                  <c:v>46.962500000000006</c:v>
                </c:pt>
                <c:pt idx="9">
                  <c:v>69.245833333333337</c:v>
                </c:pt>
                <c:pt idx="10">
                  <c:v>89.545833333333334</c:v>
                </c:pt>
                <c:pt idx="11">
                  <c:v>75.316666666666677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CC7A-48DE-9222-296727CDB4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007083824"/>
        <c:axId val="1007084304"/>
      </c:barChart>
      <c:catAx>
        <c:axId val="10070838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419"/>
          </a:p>
        </c:txPr>
        <c:crossAx val="1007084304"/>
        <c:crosses val="autoZero"/>
        <c:auto val="1"/>
        <c:lblAlgn val="ctr"/>
        <c:lblOffset val="100"/>
        <c:noMultiLvlLbl val="0"/>
      </c:catAx>
      <c:valAx>
        <c:axId val="1007084304"/>
        <c:scaling>
          <c:orientation val="minMax"/>
        </c:scaling>
        <c:delete val="0"/>
        <c:axPos val="t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419"/>
          </a:p>
        </c:txPr>
        <c:crossAx val="100708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419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8F487-D2F5-315C-5D15-591518C96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26B193-D2D4-8649-2327-898B73640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27CDE7-E936-B0C7-4C5F-9827A8BA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70CC99-122F-6701-A22F-D1F7E02B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E25544-31B6-1135-9AD7-1F299BAF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34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91F6C-89AB-9255-625F-7AB1DA2A7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8A76A1-65EF-DC5F-1888-663DB39D9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823BB7-9071-0462-3BD8-DA24F3C8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0F75A2-987C-3999-40DA-E5A6FFEC3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9BB685-95B6-0820-EBD2-D62565345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728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4C5D65-FB62-D85B-5AD8-31384DF8C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78F57F-CF83-1529-9A42-B8132A79F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205263-7C5A-7E11-B4D4-FD13CCED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A9E1DF-A76D-2039-329E-6C68025E6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778BEF-7740-E118-4AAE-34B31C059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472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C1586-2D90-880B-15C9-02B16A847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8BB232-2DFF-943D-FFFC-9AE0C88EB6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ACD2DE-922C-6B02-3107-BE4C9F1E7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1D25A6-5E8B-6526-575C-1C525D134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0938AC-7EA0-CA93-A7D8-50BD16B9F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83C424-8D0C-2C79-277B-D1A6980D0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847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B4530-ED0F-DFA1-5435-0FB3D30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FA34B-D982-F93E-5DDB-DEF2A5548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17F823-F776-8810-F2B6-E5174A666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D58962B-EE5F-4A2C-0ECF-E2A9C976B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A32220-E3DC-C488-A56F-A6EE072AD9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D30333-AAB7-6F2F-050B-E5ACCE8EE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D8D556-0B4A-5A78-CEDF-79D3EAC0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6302904-E395-8A5B-40ED-7ACF26F4C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480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A4F6D6-F99F-27F2-D6C9-E93CC3CB8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168D02-F2B2-881E-2D77-24FC8F18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253230D-A721-91DC-FC53-7411EC4D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162787-5A88-A613-321C-2BF4E6931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508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E24C83-4E70-5EFF-86D3-992B9F173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65D5C26-EEDA-468C-BBDF-293C24D7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A85F95-41FF-82FB-619B-BE869564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325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97358-E532-69E6-6955-1344E02DD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55FDC7-29B8-0B5E-9B98-1B08B6422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5504D7-F8C2-E8C7-253E-328080449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49EC87-847E-5944-568C-62001D375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9AB758-7545-81B1-7AF6-59BAF8DFA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EB59A4-2959-72FE-3DDD-B5E4185DD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384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86A86-ACBF-D29A-AA99-D25DC7AB3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129BA31-6FBD-FBEE-2DEB-7BD30DAF8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0D17F3-F431-972E-11AF-37A8D8A46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F35401-003E-D43D-FDC4-21E94B9E1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F5E49A-B098-362B-BE07-76AC0F98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9BDB0C-88A2-340E-D2BB-AE3B6595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658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DBCE6-BEB0-C2DB-5F54-1B3F8DC0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5E9AC1-B69A-8952-BED0-805E41F60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637A07-9578-C25D-DEAF-6DB135092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7633E3-2D71-6AAE-3866-A72834193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F64D90-AF6B-B61D-3953-C79DC703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068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B8747E-0C5C-3348-1E4E-C14A9E1D20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B6377A7-E6A4-B13C-23FE-107AC7034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73D649-18D0-5BC4-BE0F-AB67613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AE86FE-3178-4BBC-A482-934904DAA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99B690-52D7-8D4C-4769-AC6F8F84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070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64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5E249DE-9434-B917-E16A-E4284111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661466-9CB8-CCEF-944E-806F4B63B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965328-445F-DD49-2AE7-BFB7B5E67B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30FD4-D9F9-4608-80C3-3F9647E1DD0E}" type="datetimeFigureOut">
              <a:rPr lang="es-CL" smtClean="0"/>
              <a:t>18-06-2025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1E9DCA-3D19-51CC-DE61-BA866342F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A4F905-73AE-B3E9-F2E2-247679EF0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D83D1-4481-4D1A-B6D9-4913C3133C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915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24134AE-0DC9-0BED-2559-9CFEE59EA370}"/>
              </a:ext>
            </a:extLst>
          </p:cNvPr>
          <p:cNvSpPr txBox="1">
            <a:spLocks/>
          </p:cNvSpPr>
          <p:nvPr/>
        </p:nvSpPr>
        <p:spPr>
          <a:xfrm>
            <a:off x="1524000" y="1855024"/>
            <a:ext cx="7674430" cy="1653020"/>
          </a:xfrm>
          <a:prstGeom prst="rect">
            <a:avLst/>
          </a:prstGeom>
          <a:ln>
            <a:noFill/>
          </a:ln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600" b="1" dirty="0">
                <a:solidFill>
                  <a:srgbClr val="FCEED0"/>
                </a:solidFill>
                <a:latin typeface="Avenir Next LT Pro" panose="020B0504020202020204" pitchFamily="34" charset="0"/>
                <a:ea typeface="Calibri" panose="020F0502020204030204" pitchFamily="34" charset="0"/>
              </a:rPr>
              <a:t>Resultados </a:t>
            </a:r>
            <a:r>
              <a:rPr lang="es-CL" sz="3600" b="1" dirty="0" smtClean="0">
                <a:solidFill>
                  <a:srgbClr val="FCEED0"/>
                </a:solidFill>
                <a:latin typeface="Avenir Next LT Pro" panose="020B0504020202020204" pitchFamily="34" charset="0"/>
                <a:ea typeface="Calibri" panose="020F0502020204030204" pitchFamily="34" charset="0"/>
              </a:rPr>
              <a:t>de </a:t>
            </a:r>
            <a:r>
              <a:rPr lang="es-CL" sz="3600" b="1" dirty="0">
                <a:solidFill>
                  <a:srgbClr val="FCEED0"/>
                </a:solidFill>
                <a:latin typeface="Avenir Next LT Pro" panose="020B0504020202020204" pitchFamily="34" charset="0"/>
                <a:ea typeface="Calibri" panose="020F0502020204030204" pitchFamily="34" charset="0"/>
              </a:rPr>
              <a:t>la aplicación del </a:t>
            </a:r>
            <a:r>
              <a:rPr lang="es-CL" sz="3600" b="1" dirty="0" smtClean="0">
                <a:solidFill>
                  <a:srgbClr val="FCEED0"/>
                </a:solidFill>
                <a:latin typeface="Avenir Next LT Pro" panose="020B0504020202020204" pitchFamily="34" charset="0"/>
                <a:ea typeface="Calibri" panose="020F0502020204030204" pitchFamily="34" charset="0"/>
              </a:rPr>
              <a:t>Cuestionario de Evaluación de </a:t>
            </a:r>
            <a:r>
              <a:rPr lang="es-CL" sz="3600" b="1" dirty="0" smtClean="0">
                <a:solidFill>
                  <a:srgbClr val="FCEED0"/>
                </a:solidFill>
                <a:latin typeface="Avenir Next LT Pro" panose="020B0504020202020204" pitchFamily="34" charset="0"/>
                <a:ea typeface="Calibri" panose="020F0502020204030204" pitchFamily="34" charset="0"/>
              </a:rPr>
              <a:t>Am</a:t>
            </a:r>
            <a:r>
              <a:rPr lang="es-CL" sz="3600" b="1" dirty="0" smtClean="0">
                <a:solidFill>
                  <a:srgbClr val="FCEED0"/>
                </a:solidFill>
                <a:latin typeface="Avenir Next LT Pro" panose="020B0504020202020204" pitchFamily="34" charset="0"/>
                <a:ea typeface="Calibri" panose="020F0502020204030204" pitchFamily="34" charset="0"/>
              </a:rPr>
              <a:t>bientes Laborales en Salud Mental (CEAL-SM) </a:t>
            </a:r>
            <a:r>
              <a:rPr lang="es-CL" sz="3600" b="1" dirty="0">
                <a:solidFill>
                  <a:srgbClr val="FCEED0"/>
                </a:solidFill>
                <a:latin typeface="Avenir Next LT Pro" panose="020B0504020202020204" pitchFamily="34" charset="0"/>
                <a:ea typeface="Calibri" panose="020F0502020204030204" pitchFamily="34" charset="0"/>
              </a:rPr>
              <a:t>en Chile durante 2024</a:t>
            </a:r>
            <a:endParaRPr lang="es-CL" sz="3600" b="1" dirty="0">
              <a:solidFill>
                <a:srgbClr val="FCEED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E2139F44-8719-205F-7FFE-C817C4CAAD74}"/>
              </a:ext>
            </a:extLst>
          </p:cNvPr>
          <p:cNvSpPr txBox="1">
            <a:spLocks/>
          </p:cNvSpPr>
          <p:nvPr/>
        </p:nvSpPr>
        <p:spPr>
          <a:xfrm>
            <a:off x="1524000" y="3970029"/>
            <a:ext cx="9144000" cy="1184008"/>
          </a:xfrm>
          <a:prstGeom prst="rect">
            <a:avLst/>
          </a:prstGeom>
          <a:ln>
            <a:noFill/>
          </a:ln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2600" b="1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JOSÉ FRANCISCO CASTRO</a:t>
            </a:r>
            <a:r>
              <a:rPr lang="es-CL" sz="2600" b="1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  <a:endParaRPr lang="es-CL" sz="26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 algn="ctr">
              <a:buNone/>
            </a:pPr>
            <a:r>
              <a:rPr lang="es-CL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I</a:t>
            </a:r>
            <a:r>
              <a:rPr lang="es-CL" sz="1800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ntendente </a:t>
            </a:r>
            <a:r>
              <a:rPr lang="es-CL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de Seguridad y Salud en el Trabajo</a:t>
            </a:r>
          </a:p>
          <a:p>
            <a:pPr marL="0" indent="0" algn="ctr">
              <a:buNone/>
            </a:pPr>
            <a:r>
              <a:rPr lang="es-CL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Superintendencia de Seguridad Social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597F2BDE-E7DD-7BA1-BEBC-A615E0DA177E}"/>
              </a:ext>
            </a:extLst>
          </p:cNvPr>
          <p:cNvCxnSpPr>
            <a:cxnSpLocks/>
          </p:cNvCxnSpPr>
          <p:nvPr/>
        </p:nvCxnSpPr>
        <p:spPr>
          <a:xfrm flipH="1">
            <a:off x="0" y="3681382"/>
            <a:ext cx="842391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61B86091-1F14-4EEB-DAB9-BF1EBD0B4C4D}"/>
              </a:ext>
            </a:extLst>
          </p:cNvPr>
          <p:cNvSpPr/>
          <p:nvPr/>
        </p:nvSpPr>
        <p:spPr>
          <a:xfrm>
            <a:off x="0" y="0"/>
            <a:ext cx="1085850" cy="6857984"/>
          </a:xfrm>
          <a:prstGeom prst="rect">
            <a:avLst/>
          </a:prstGeom>
          <a:solidFill>
            <a:srgbClr val="05A3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oogle Shape;48;p6" descr="C:\Users\agutierrez\Documents\Alvaro\SUSESO\logo suseso.jpg">
            <a:extLst>
              <a:ext uri="{FF2B5EF4-FFF2-40B4-BE49-F238E27FC236}">
                <a16:creationId xmlns:a16="http://schemas.microsoft.com/office/drawing/2014/main" id="{8C8F78B6-E993-FED9-72FD-50E92FDA1C0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8664" y="111904"/>
            <a:ext cx="1385336" cy="122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53BC8F77-0B4F-6CEF-7C17-D7D3FD5F6EB3}"/>
              </a:ext>
            </a:extLst>
          </p:cNvPr>
          <p:cNvGrpSpPr/>
          <p:nvPr/>
        </p:nvGrpSpPr>
        <p:grpSpPr>
          <a:xfrm>
            <a:off x="8423910" y="5208272"/>
            <a:ext cx="3604673" cy="1491522"/>
            <a:chOff x="3469278" y="2069333"/>
            <a:chExt cx="3604673" cy="1491522"/>
          </a:xfrm>
        </p:grpSpPr>
        <p:pic>
          <p:nvPicPr>
            <p:cNvPr id="14" name="Imagen 13" descr="Imagen que contiene Forma&#10;&#10;Descripción generada automáticamente">
              <a:extLst>
                <a:ext uri="{FF2B5EF4-FFF2-40B4-BE49-F238E27FC236}">
                  <a16:creationId xmlns:a16="http://schemas.microsoft.com/office/drawing/2014/main" id="{706D802A-B921-6C8A-BBCD-8F0D236DD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690"/>
            <a:stretch/>
          </p:blipFill>
          <p:spPr>
            <a:xfrm>
              <a:off x="3469278" y="2069333"/>
              <a:ext cx="1188044" cy="1437289"/>
            </a:xfrm>
            <a:prstGeom prst="rect">
              <a:avLst/>
            </a:prstGeom>
          </p:spPr>
        </p:pic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77997C71-A48E-7BAD-5440-42B04AC57BFF}"/>
                </a:ext>
              </a:extLst>
            </p:cNvPr>
            <p:cNvSpPr txBox="1"/>
            <p:nvPr/>
          </p:nvSpPr>
          <p:spPr>
            <a:xfrm>
              <a:off x="4657322" y="2115972"/>
              <a:ext cx="2416629" cy="1444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s-CL" sz="4000" b="1" dirty="0">
                  <a:solidFill>
                    <a:schemeClr val="bg1"/>
                  </a:solidFill>
                </a:rPr>
                <a:t>CEAL-SM</a:t>
              </a:r>
              <a:r>
                <a:rPr lang="es-CL" sz="4000" dirty="0">
                  <a:solidFill>
                    <a:schemeClr val="bg1"/>
                  </a:solidFill>
                </a:rPr>
                <a:t>/</a:t>
              </a:r>
            </a:p>
            <a:p>
              <a:pPr>
                <a:lnSpc>
                  <a:spcPts val="3000"/>
                </a:lnSpc>
              </a:pPr>
              <a:r>
                <a:rPr lang="es-CL" sz="4000" dirty="0">
                  <a:solidFill>
                    <a:schemeClr val="bg1"/>
                  </a:solidFill>
                </a:rPr>
                <a:t>SUSESO</a:t>
              </a:r>
            </a:p>
            <a:p>
              <a:pPr>
                <a:lnSpc>
                  <a:spcPts val="1500"/>
                </a:lnSpc>
              </a:pPr>
              <a:r>
                <a:rPr lang="es-CL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Cuestionario de Evaluación del Ambiente Laboral – Salud Mental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80896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4;g30e4ef3d64e_1_1">
            <a:extLst>
              <a:ext uri="{FF2B5EF4-FFF2-40B4-BE49-F238E27FC236}">
                <a16:creationId xmlns:a16="http://schemas.microsoft.com/office/drawing/2014/main" id="{335A7636-400E-60C9-DB1D-CF358B3266AC}"/>
              </a:ext>
            </a:extLst>
          </p:cNvPr>
          <p:cNvSpPr txBox="1"/>
          <p:nvPr/>
        </p:nvSpPr>
        <p:spPr>
          <a:xfrm>
            <a:off x="1178236" y="346879"/>
            <a:ext cx="5016900" cy="5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800"/>
            </a:pPr>
            <a:r>
              <a:rPr lang="es-CL" sz="32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Salud mental</a:t>
            </a:r>
            <a:endParaRPr sz="3200" b="1" i="0" u="none" strike="noStrike" cap="none" dirty="0">
              <a:solidFill>
                <a:schemeClr val="bg1"/>
              </a:solidFill>
              <a:latin typeface="Avenir Next LT Pro" panose="020B0504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3" name="Google Shape;547;g30e4ef3d64e_1_1">
            <a:extLst>
              <a:ext uri="{FF2B5EF4-FFF2-40B4-BE49-F238E27FC236}">
                <a16:creationId xmlns:a16="http://schemas.microsoft.com/office/drawing/2014/main" id="{8EA43A70-C423-B5CE-E740-67A416EC416C}"/>
              </a:ext>
            </a:extLst>
          </p:cNvPr>
          <p:cNvSpPr txBox="1"/>
          <p:nvPr/>
        </p:nvSpPr>
        <p:spPr>
          <a:xfrm>
            <a:off x="1284768" y="4788091"/>
            <a:ext cx="4328670" cy="114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Aunque existen varios factores determinantes de la salud mental, el trabajo es uno de esos factores claves.</a:t>
            </a:r>
            <a:endParaRPr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bg1"/>
              </a:solidFill>
              <a:latin typeface="Avenir Next LT Pro" panose="020B0504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548;g30e4ef3d64e_1_1">
            <a:extLst>
              <a:ext uri="{FF2B5EF4-FFF2-40B4-BE49-F238E27FC236}">
                <a16:creationId xmlns:a16="http://schemas.microsoft.com/office/drawing/2014/main" id="{6918D299-0A07-22A3-7115-137F40865339}"/>
              </a:ext>
            </a:extLst>
          </p:cNvPr>
          <p:cNvSpPr txBox="1"/>
          <p:nvPr/>
        </p:nvSpPr>
        <p:spPr>
          <a:xfrm>
            <a:off x="7747365" y="1327012"/>
            <a:ext cx="3266399" cy="3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3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</a:rPr>
              <a:t>Factores psicosociales en el trabajo:</a:t>
            </a:r>
            <a:endParaRPr sz="16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bg1"/>
              </a:solidFill>
              <a:latin typeface="Avenir Next LT Pro" panose="020B0504020202020204" pitchFamily="34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Son aspectos del diseño y gestión del trabajo y su contexto social y organizacional que tienen el potencial de provocar un daño psíquico e incluso físico en los/las trabajadores/as.</a:t>
            </a:r>
            <a:endParaRPr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bg1"/>
              </a:solidFill>
              <a:latin typeface="Avenir Next LT Pro" panose="020B0504020202020204" pitchFamily="34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Bien gestionados serán factores protectores.</a:t>
            </a:r>
            <a:endParaRPr sz="1600" b="0" i="0" u="none" strike="noStrike" cap="none" dirty="0">
              <a:solidFill>
                <a:schemeClr val="bg1"/>
              </a:solidFill>
              <a:latin typeface="Avenir Next LT Pro" panose="020B0504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5" name="Google Shape;554;g30e4ef3d64e_1_1">
            <a:extLst>
              <a:ext uri="{FF2B5EF4-FFF2-40B4-BE49-F238E27FC236}">
                <a16:creationId xmlns:a16="http://schemas.microsoft.com/office/drawing/2014/main" id="{FE41F55E-640F-E78C-6EF5-F356FE3D7D50}"/>
              </a:ext>
            </a:extLst>
          </p:cNvPr>
          <p:cNvSpPr/>
          <p:nvPr/>
        </p:nvSpPr>
        <p:spPr>
          <a:xfrm>
            <a:off x="1178236" y="1309540"/>
            <a:ext cx="4328670" cy="341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La salud mental es un </a:t>
            </a:r>
            <a:r>
              <a:rPr lang="es-CL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estado de bienestar</a:t>
            </a: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 en el que la persona </a:t>
            </a:r>
            <a:r>
              <a:rPr lang="es-CL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realiza sus capacidades </a:t>
            </a: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y es capaz de hacer </a:t>
            </a:r>
            <a:r>
              <a:rPr lang="es-CL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frente al estrés normal</a:t>
            </a: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 de la vida, de </a:t>
            </a:r>
            <a:r>
              <a:rPr lang="es-CL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trabajar de forma productiva</a:t>
            </a: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 y de </a:t>
            </a:r>
            <a:r>
              <a:rPr lang="es-CL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contribuir a su comunidad</a:t>
            </a: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. En este sentido positivo, la salud mental es el fundamento del bienestar </a:t>
            </a:r>
            <a:r>
              <a:rPr lang="es-CL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individual</a:t>
            </a: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 y del funcionamiento eficaz de la </a:t>
            </a:r>
            <a:r>
              <a:rPr lang="es-CL" b="1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comunidad</a:t>
            </a:r>
            <a:r>
              <a:rPr lang="es-CL" b="0" i="0" u="none" strike="noStrike" cap="none" dirty="0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cs typeface="Arial"/>
                <a:sym typeface="Arial"/>
              </a:rPr>
              <a:t>Fuente: Organización Mundial de la Salud</a:t>
            </a:r>
            <a:endParaRPr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6" name="Google Shape;550;g30e4ef3d64e_1_1">
            <a:extLst>
              <a:ext uri="{FF2B5EF4-FFF2-40B4-BE49-F238E27FC236}">
                <a16:creationId xmlns:a16="http://schemas.microsoft.com/office/drawing/2014/main" id="{EF128DEF-809B-189E-AB19-E8159F07B25D}"/>
              </a:ext>
            </a:extLst>
          </p:cNvPr>
          <p:cNvGrpSpPr/>
          <p:nvPr/>
        </p:nvGrpSpPr>
        <p:grpSpPr>
          <a:xfrm>
            <a:off x="6603296" y="1432493"/>
            <a:ext cx="914630" cy="243935"/>
            <a:chOff x="6834175" y="8306865"/>
            <a:chExt cx="2345206" cy="625475"/>
          </a:xfrm>
        </p:grpSpPr>
        <p:sp>
          <p:nvSpPr>
            <p:cNvPr id="7" name="Google Shape;551;g30e4ef3d64e_1_1">
              <a:extLst>
                <a:ext uri="{FF2B5EF4-FFF2-40B4-BE49-F238E27FC236}">
                  <a16:creationId xmlns:a16="http://schemas.microsoft.com/office/drawing/2014/main" id="{F69B04DD-8756-7FA7-6000-C8EF08A8B896}"/>
                </a:ext>
              </a:extLst>
            </p:cNvPr>
            <p:cNvSpPr/>
            <p:nvPr/>
          </p:nvSpPr>
          <p:spPr>
            <a:xfrm>
              <a:off x="6834175" y="8306865"/>
              <a:ext cx="786129" cy="625475"/>
            </a:xfrm>
            <a:custGeom>
              <a:avLst/>
              <a:gdLst/>
              <a:ahLst/>
              <a:cxnLst/>
              <a:rect l="l" t="t" r="r" b="b"/>
              <a:pathLst>
                <a:path w="786129" h="625475" extrusionOk="0">
                  <a:moveTo>
                    <a:pt x="436556" y="625339"/>
                  </a:moveTo>
                  <a:lnTo>
                    <a:pt x="0" y="625339"/>
                  </a:lnTo>
                  <a:lnTo>
                    <a:pt x="349182" y="312746"/>
                  </a:lnTo>
                  <a:lnTo>
                    <a:pt x="0" y="0"/>
                  </a:lnTo>
                  <a:lnTo>
                    <a:pt x="436556" y="0"/>
                  </a:lnTo>
                  <a:lnTo>
                    <a:pt x="785738" y="312746"/>
                  </a:lnTo>
                  <a:lnTo>
                    <a:pt x="436556" y="62533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52;g30e4ef3d64e_1_1">
              <a:extLst>
                <a:ext uri="{FF2B5EF4-FFF2-40B4-BE49-F238E27FC236}">
                  <a16:creationId xmlns:a16="http://schemas.microsoft.com/office/drawing/2014/main" id="{0D6B7CFB-F9BD-02BC-B89A-AB95F3644C8B}"/>
                </a:ext>
              </a:extLst>
            </p:cNvPr>
            <p:cNvSpPr/>
            <p:nvPr/>
          </p:nvSpPr>
          <p:spPr>
            <a:xfrm>
              <a:off x="7613714" y="8306865"/>
              <a:ext cx="786129" cy="625475"/>
            </a:xfrm>
            <a:custGeom>
              <a:avLst/>
              <a:gdLst/>
              <a:ahLst/>
              <a:cxnLst/>
              <a:rect l="l" t="t" r="r" b="b"/>
              <a:pathLst>
                <a:path w="786129" h="625475" extrusionOk="0">
                  <a:moveTo>
                    <a:pt x="436556" y="625339"/>
                  </a:moveTo>
                  <a:lnTo>
                    <a:pt x="0" y="625339"/>
                  </a:lnTo>
                  <a:lnTo>
                    <a:pt x="349182" y="312746"/>
                  </a:lnTo>
                  <a:lnTo>
                    <a:pt x="0" y="0"/>
                  </a:lnTo>
                  <a:lnTo>
                    <a:pt x="436556" y="0"/>
                  </a:lnTo>
                  <a:lnTo>
                    <a:pt x="785738" y="312746"/>
                  </a:lnTo>
                  <a:lnTo>
                    <a:pt x="436556" y="62533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553;g30e4ef3d64e_1_1">
              <a:extLst>
                <a:ext uri="{FF2B5EF4-FFF2-40B4-BE49-F238E27FC236}">
                  <a16:creationId xmlns:a16="http://schemas.microsoft.com/office/drawing/2014/main" id="{4F837DC6-F507-24EC-BC86-78D07C127F93}"/>
                </a:ext>
              </a:extLst>
            </p:cNvPr>
            <p:cNvSpPr/>
            <p:nvPr/>
          </p:nvSpPr>
          <p:spPr>
            <a:xfrm>
              <a:off x="8393252" y="8306865"/>
              <a:ext cx="786129" cy="625475"/>
            </a:xfrm>
            <a:custGeom>
              <a:avLst/>
              <a:gdLst/>
              <a:ahLst/>
              <a:cxnLst/>
              <a:rect l="l" t="t" r="r" b="b"/>
              <a:pathLst>
                <a:path w="786129" h="625475" extrusionOk="0">
                  <a:moveTo>
                    <a:pt x="436556" y="625339"/>
                  </a:moveTo>
                  <a:lnTo>
                    <a:pt x="0" y="625339"/>
                  </a:lnTo>
                  <a:lnTo>
                    <a:pt x="349182" y="312746"/>
                  </a:lnTo>
                  <a:lnTo>
                    <a:pt x="0" y="0"/>
                  </a:lnTo>
                  <a:lnTo>
                    <a:pt x="436556" y="0"/>
                  </a:lnTo>
                  <a:lnTo>
                    <a:pt x="785738" y="312746"/>
                  </a:lnTo>
                  <a:lnTo>
                    <a:pt x="436556" y="62533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074068D-7920-0C66-A710-1F4782D02540}"/>
              </a:ext>
            </a:extLst>
          </p:cNvPr>
          <p:cNvCxnSpPr>
            <a:cxnSpLocks/>
          </p:cNvCxnSpPr>
          <p:nvPr/>
        </p:nvCxnSpPr>
        <p:spPr>
          <a:xfrm>
            <a:off x="-13252" y="933499"/>
            <a:ext cx="527771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551;p73">
            <a:extLst>
              <a:ext uri="{FF2B5EF4-FFF2-40B4-BE49-F238E27FC236}">
                <a16:creationId xmlns:a16="http://schemas.microsoft.com/office/drawing/2014/main" id="{1217A99F-B8DF-12F8-F8D8-D36E7E480D8C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3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EA25F421-114B-87F6-D7CB-C13FB45E3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67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64;g30e4ef3d64e_1_225">
            <a:extLst>
              <a:ext uri="{FF2B5EF4-FFF2-40B4-BE49-F238E27FC236}">
                <a16:creationId xmlns:a16="http://schemas.microsoft.com/office/drawing/2014/main" id="{BF36137A-E670-C549-99A0-76DF5BE67A3E}"/>
              </a:ext>
            </a:extLst>
          </p:cNvPr>
          <p:cNvSpPr/>
          <p:nvPr/>
        </p:nvSpPr>
        <p:spPr>
          <a:xfrm>
            <a:off x="3580658" y="2146166"/>
            <a:ext cx="2983500" cy="1325100"/>
          </a:xfrm>
          <a:prstGeom prst="roundRect">
            <a:avLst>
              <a:gd name="adj" fmla="val 1012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565;g30e4ef3d64e_1_225">
            <a:extLst>
              <a:ext uri="{FF2B5EF4-FFF2-40B4-BE49-F238E27FC236}">
                <a16:creationId xmlns:a16="http://schemas.microsoft.com/office/drawing/2014/main" id="{177D26B2-68A0-44DF-A78E-57BBC30FDB3F}"/>
              </a:ext>
            </a:extLst>
          </p:cNvPr>
          <p:cNvSpPr/>
          <p:nvPr/>
        </p:nvSpPr>
        <p:spPr>
          <a:xfrm flipH="1">
            <a:off x="6720156" y="2146166"/>
            <a:ext cx="45600" cy="3219247"/>
          </a:xfrm>
          <a:custGeom>
            <a:avLst/>
            <a:gdLst/>
            <a:ahLst/>
            <a:cxnLst/>
            <a:rect l="l" t="t" r="r" b="b"/>
            <a:pathLst>
              <a:path w="120000" h="5748655" extrusionOk="0">
                <a:moveTo>
                  <a:pt x="0" y="5748331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66;g30e4ef3d64e_1_225">
            <a:extLst>
              <a:ext uri="{FF2B5EF4-FFF2-40B4-BE49-F238E27FC236}">
                <a16:creationId xmlns:a16="http://schemas.microsoft.com/office/drawing/2014/main" id="{DC153A86-91E9-9ADC-B271-703185EE0F7E}"/>
              </a:ext>
            </a:extLst>
          </p:cNvPr>
          <p:cNvSpPr/>
          <p:nvPr/>
        </p:nvSpPr>
        <p:spPr>
          <a:xfrm>
            <a:off x="6722449" y="5346384"/>
            <a:ext cx="95250" cy="24129"/>
          </a:xfrm>
          <a:custGeom>
            <a:avLst/>
            <a:gdLst/>
            <a:ahLst/>
            <a:cxnLst/>
            <a:rect l="l" t="t" r="r" b="b"/>
            <a:pathLst>
              <a:path w="190500" h="48259" extrusionOk="0">
                <a:moveTo>
                  <a:pt x="190499" y="20663"/>
                </a:moveTo>
                <a:lnTo>
                  <a:pt x="190499" y="26981"/>
                </a:lnTo>
                <a:lnTo>
                  <a:pt x="189895" y="30020"/>
                </a:lnTo>
                <a:lnTo>
                  <a:pt x="169845" y="47644"/>
                </a:lnTo>
                <a:lnTo>
                  <a:pt x="20654" y="47644"/>
                </a:lnTo>
                <a:lnTo>
                  <a:pt x="0" y="23822"/>
                </a:lnTo>
                <a:lnTo>
                  <a:pt x="0" y="20663"/>
                </a:lnTo>
                <a:lnTo>
                  <a:pt x="20654" y="0"/>
                </a:lnTo>
                <a:lnTo>
                  <a:pt x="169845" y="0"/>
                </a:lnTo>
                <a:lnTo>
                  <a:pt x="190499" y="20663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567;g30e4ef3d64e_1_225">
            <a:extLst>
              <a:ext uri="{FF2B5EF4-FFF2-40B4-BE49-F238E27FC236}">
                <a16:creationId xmlns:a16="http://schemas.microsoft.com/office/drawing/2014/main" id="{333FB674-09F2-E637-704F-7148E142E3E0}"/>
              </a:ext>
            </a:extLst>
          </p:cNvPr>
          <p:cNvSpPr/>
          <p:nvPr/>
        </p:nvSpPr>
        <p:spPr>
          <a:xfrm>
            <a:off x="6718131" y="2144589"/>
            <a:ext cx="95250" cy="24130"/>
          </a:xfrm>
          <a:custGeom>
            <a:avLst/>
            <a:gdLst/>
            <a:ahLst/>
            <a:cxnLst/>
            <a:rect l="l" t="t" r="r" b="b"/>
            <a:pathLst>
              <a:path w="190500" h="48260" extrusionOk="0">
                <a:moveTo>
                  <a:pt x="190499" y="20663"/>
                </a:moveTo>
                <a:lnTo>
                  <a:pt x="190499" y="26981"/>
                </a:lnTo>
                <a:lnTo>
                  <a:pt x="189895" y="30020"/>
                </a:lnTo>
                <a:lnTo>
                  <a:pt x="169845" y="47644"/>
                </a:lnTo>
                <a:lnTo>
                  <a:pt x="20654" y="47644"/>
                </a:lnTo>
                <a:lnTo>
                  <a:pt x="0" y="23822"/>
                </a:lnTo>
                <a:lnTo>
                  <a:pt x="0" y="20663"/>
                </a:lnTo>
                <a:lnTo>
                  <a:pt x="20654" y="0"/>
                </a:lnTo>
                <a:lnTo>
                  <a:pt x="169845" y="0"/>
                </a:lnTo>
                <a:lnTo>
                  <a:pt x="190499" y="20663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568;g30e4ef3d64e_1_225">
            <a:extLst>
              <a:ext uri="{FF2B5EF4-FFF2-40B4-BE49-F238E27FC236}">
                <a16:creationId xmlns:a16="http://schemas.microsoft.com/office/drawing/2014/main" id="{B6B4E1AF-0154-8BEC-D3BE-A547FF02190B}"/>
              </a:ext>
            </a:extLst>
          </p:cNvPr>
          <p:cNvSpPr/>
          <p:nvPr/>
        </p:nvSpPr>
        <p:spPr>
          <a:xfrm>
            <a:off x="6765756" y="3566556"/>
            <a:ext cx="224789" cy="0"/>
          </a:xfrm>
          <a:custGeom>
            <a:avLst/>
            <a:gdLst/>
            <a:ahLst/>
            <a:cxnLst/>
            <a:rect l="l" t="t" r="r" b="b"/>
            <a:pathLst>
              <a:path w="449579" h="120000" extrusionOk="0">
                <a:moveTo>
                  <a:pt x="0" y="0"/>
                </a:moveTo>
                <a:lnTo>
                  <a:pt x="449040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569;g30e4ef3d64e_1_225">
            <a:extLst>
              <a:ext uri="{FF2B5EF4-FFF2-40B4-BE49-F238E27FC236}">
                <a16:creationId xmlns:a16="http://schemas.microsoft.com/office/drawing/2014/main" id="{DE6386F8-6389-DD3B-9644-1E52574D43BA}"/>
              </a:ext>
            </a:extLst>
          </p:cNvPr>
          <p:cNvSpPr/>
          <p:nvPr/>
        </p:nvSpPr>
        <p:spPr>
          <a:xfrm flipH="1">
            <a:off x="2389456" y="2829253"/>
            <a:ext cx="45600" cy="1674553"/>
          </a:xfrm>
          <a:custGeom>
            <a:avLst/>
            <a:gdLst/>
            <a:ahLst/>
            <a:cxnLst/>
            <a:rect l="l" t="t" r="r" b="b"/>
            <a:pathLst>
              <a:path w="120000" h="3086734" extrusionOk="0">
                <a:moveTo>
                  <a:pt x="0" y="3086243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570;g30e4ef3d64e_1_225">
            <a:extLst>
              <a:ext uri="{FF2B5EF4-FFF2-40B4-BE49-F238E27FC236}">
                <a16:creationId xmlns:a16="http://schemas.microsoft.com/office/drawing/2014/main" id="{412189F4-7C3B-DCCF-A25B-10F0FBFE652B}"/>
              </a:ext>
            </a:extLst>
          </p:cNvPr>
          <p:cNvSpPr/>
          <p:nvPr/>
        </p:nvSpPr>
        <p:spPr>
          <a:xfrm>
            <a:off x="2427054" y="2840205"/>
            <a:ext cx="974503" cy="45600"/>
          </a:xfrm>
          <a:custGeom>
            <a:avLst/>
            <a:gdLst/>
            <a:ahLst/>
            <a:cxnLst/>
            <a:rect l="l" t="t" r="r" b="b"/>
            <a:pathLst>
              <a:path w="2498725" h="120000" extrusionOk="0">
                <a:moveTo>
                  <a:pt x="0" y="0"/>
                </a:moveTo>
                <a:lnTo>
                  <a:pt x="2498113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571;g30e4ef3d64e_1_225">
            <a:extLst>
              <a:ext uri="{FF2B5EF4-FFF2-40B4-BE49-F238E27FC236}">
                <a16:creationId xmlns:a16="http://schemas.microsoft.com/office/drawing/2014/main" id="{41A8AB41-52A5-F157-8263-C3FF13BDC009}"/>
              </a:ext>
            </a:extLst>
          </p:cNvPr>
          <p:cNvSpPr/>
          <p:nvPr/>
        </p:nvSpPr>
        <p:spPr>
          <a:xfrm>
            <a:off x="2427054" y="4505489"/>
            <a:ext cx="974503" cy="45600"/>
          </a:xfrm>
          <a:custGeom>
            <a:avLst/>
            <a:gdLst/>
            <a:ahLst/>
            <a:cxnLst/>
            <a:rect l="l" t="t" r="r" b="b"/>
            <a:pathLst>
              <a:path w="2498725" h="120000" extrusionOk="0">
                <a:moveTo>
                  <a:pt x="0" y="0"/>
                </a:moveTo>
                <a:lnTo>
                  <a:pt x="2498113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572;g30e4ef3d64e_1_225">
            <a:extLst>
              <a:ext uri="{FF2B5EF4-FFF2-40B4-BE49-F238E27FC236}">
                <a16:creationId xmlns:a16="http://schemas.microsoft.com/office/drawing/2014/main" id="{7110AB77-5456-0604-D2E7-64F72D6142AE}"/>
              </a:ext>
            </a:extLst>
          </p:cNvPr>
          <p:cNvSpPr/>
          <p:nvPr/>
        </p:nvSpPr>
        <p:spPr>
          <a:xfrm>
            <a:off x="8967732" y="4328594"/>
            <a:ext cx="1152525" cy="447675"/>
          </a:xfrm>
          <a:custGeom>
            <a:avLst/>
            <a:gdLst/>
            <a:ahLst/>
            <a:cxnLst/>
            <a:rect l="l" t="t" r="r" b="b"/>
            <a:pathLst>
              <a:path w="2305050" h="895350" extrusionOk="0">
                <a:moveTo>
                  <a:pt x="1857538" y="895349"/>
                </a:moveTo>
                <a:lnTo>
                  <a:pt x="447327" y="895349"/>
                </a:lnTo>
                <a:lnTo>
                  <a:pt x="398586" y="892723"/>
                </a:lnTo>
                <a:lnTo>
                  <a:pt x="351365" y="885024"/>
                </a:lnTo>
                <a:lnTo>
                  <a:pt x="305937" y="872527"/>
                </a:lnTo>
                <a:lnTo>
                  <a:pt x="262575" y="855504"/>
                </a:lnTo>
                <a:lnTo>
                  <a:pt x="221552" y="834229"/>
                </a:lnTo>
                <a:lnTo>
                  <a:pt x="183141" y="808974"/>
                </a:lnTo>
                <a:lnTo>
                  <a:pt x="147615" y="780013"/>
                </a:lnTo>
                <a:lnTo>
                  <a:pt x="115246" y="747619"/>
                </a:lnTo>
                <a:lnTo>
                  <a:pt x="86308" y="712066"/>
                </a:lnTo>
                <a:lnTo>
                  <a:pt x="61073" y="673625"/>
                </a:lnTo>
                <a:lnTo>
                  <a:pt x="39814" y="632570"/>
                </a:lnTo>
                <a:lnTo>
                  <a:pt x="22805" y="589174"/>
                </a:lnTo>
                <a:lnTo>
                  <a:pt x="10317" y="543711"/>
                </a:lnTo>
                <a:lnTo>
                  <a:pt x="2624" y="496454"/>
                </a:lnTo>
                <a:lnTo>
                  <a:pt x="0" y="447674"/>
                </a:lnTo>
                <a:lnTo>
                  <a:pt x="2624" y="398895"/>
                </a:lnTo>
                <a:lnTo>
                  <a:pt x="10317" y="351638"/>
                </a:lnTo>
                <a:lnTo>
                  <a:pt x="22805" y="306175"/>
                </a:lnTo>
                <a:lnTo>
                  <a:pt x="39814" y="262779"/>
                </a:lnTo>
                <a:lnTo>
                  <a:pt x="61073" y="221724"/>
                </a:lnTo>
                <a:lnTo>
                  <a:pt x="86308" y="183283"/>
                </a:lnTo>
                <a:lnTo>
                  <a:pt x="115246" y="147730"/>
                </a:lnTo>
                <a:lnTo>
                  <a:pt x="147615" y="115336"/>
                </a:lnTo>
                <a:lnTo>
                  <a:pt x="183141" y="86375"/>
                </a:lnTo>
                <a:lnTo>
                  <a:pt x="221552" y="61120"/>
                </a:lnTo>
                <a:lnTo>
                  <a:pt x="262575" y="39845"/>
                </a:lnTo>
                <a:lnTo>
                  <a:pt x="305937" y="22822"/>
                </a:lnTo>
                <a:lnTo>
                  <a:pt x="351365" y="10325"/>
                </a:lnTo>
                <a:lnTo>
                  <a:pt x="398586" y="2626"/>
                </a:lnTo>
                <a:lnTo>
                  <a:pt x="447327" y="0"/>
                </a:lnTo>
                <a:lnTo>
                  <a:pt x="1857538" y="0"/>
                </a:lnTo>
                <a:lnTo>
                  <a:pt x="1906279" y="2626"/>
                </a:lnTo>
                <a:lnTo>
                  <a:pt x="1953500" y="10325"/>
                </a:lnTo>
                <a:lnTo>
                  <a:pt x="1998928" y="22822"/>
                </a:lnTo>
                <a:lnTo>
                  <a:pt x="2042289" y="39845"/>
                </a:lnTo>
                <a:lnTo>
                  <a:pt x="2083312" y="61120"/>
                </a:lnTo>
                <a:lnTo>
                  <a:pt x="2121723" y="86375"/>
                </a:lnTo>
                <a:lnTo>
                  <a:pt x="2157250" y="115336"/>
                </a:lnTo>
                <a:lnTo>
                  <a:pt x="2189618" y="147730"/>
                </a:lnTo>
                <a:lnTo>
                  <a:pt x="2218557" y="183283"/>
                </a:lnTo>
                <a:lnTo>
                  <a:pt x="2243792" y="221724"/>
                </a:lnTo>
                <a:lnTo>
                  <a:pt x="2265050" y="262779"/>
                </a:lnTo>
                <a:lnTo>
                  <a:pt x="2282060" y="306175"/>
                </a:lnTo>
                <a:lnTo>
                  <a:pt x="2294547" y="351638"/>
                </a:lnTo>
                <a:lnTo>
                  <a:pt x="2302240" y="398895"/>
                </a:lnTo>
                <a:lnTo>
                  <a:pt x="2304865" y="447674"/>
                </a:lnTo>
                <a:lnTo>
                  <a:pt x="2302240" y="496454"/>
                </a:lnTo>
                <a:lnTo>
                  <a:pt x="2294547" y="543711"/>
                </a:lnTo>
                <a:lnTo>
                  <a:pt x="2282060" y="589174"/>
                </a:lnTo>
                <a:lnTo>
                  <a:pt x="2265050" y="632570"/>
                </a:lnTo>
                <a:lnTo>
                  <a:pt x="2243792" y="673625"/>
                </a:lnTo>
                <a:lnTo>
                  <a:pt x="2218557" y="712066"/>
                </a:lnTo>
                <a:lnTo>
                  <a:pt x="2189618" y="747619"/>
                </a:lnTo>
                <a:lnTo>
                  <a:pt x="2157250" y="780013"/>
                </a:lnTo>
                <a:lnTo>
                  <a:pt x="2121723" y="808974"/>
                </a:lnTo>
                <a:lnTo>
                  <a:pt x="2083312" y="834229"/>
                </a:lnTo>
                <a:lnTo>
                  <a:pt x="2042289" y="855504"/>
                </a:lnTo>
                <a:lnTo>
                  <a:pt x="1998928" y="872527"/>
                </a:lnTo>
                <a:lnTo>
                  <a:pt x="1953500" y="885024"/>
                </a:lnTo>
                <a:lnTo>
                  <a:pt x="1906279" y="892723"/>
                </a:lnTo>
                <a:lnTo>
                  <a:pt x="1857538" y="895349"/>
                </a:lnTo>
                <a:close/>
              </a:path>
            </a:pathLst>
          </a:custGeom>
          <a:solidFill>
            <a:srgbClr val="FFBD5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573;g30e4ef3d64e_1_225">
            <a:extLst>
              <a:ext uri="{FF2B5EF4-FFF2-40B4-BE49-F238E27FC236}">
                <a16:creationId xmlns:a16="http://schemas.microsoft.com/office/drawing/2014/main" id="{F1BCA943-F830-ADA1-C51F-7E834DC59BC7}"/>
              </a:ext>
            </a:extLst>
          </p:cNvPr>
          <p:cNvSpPr/>
          <p:nvPr/>
        </p:nvSpPr>
        <p:spPr>
          <a:xfrm>
            <a:off x="8281787" y="3519013"/>
            <a:ext cx="558264" cy="45719"/>
          </a:xfrm>
          <a:custGeom>
            <a:avLst/>
            <a:gdLst/>
            <a:ahLst/>
            <a:cxnLst/>
            <a:rect l="l" t="t" r="r" b="b"/>
            <a:pathLst>
              <a:path w="697865" h="120000" extrusionOk="0">
                <a:moveTo>
                  <a:pt x="0" y="0"/>
                </a:moveTo>
                <a:lnTo>
                  <a:pt x="697706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574;g30e4ef3d64e_1_225">
            <a:extLst>
              <a:ext uri="{FF2B5EF4-FFF2-40B4-BE49-F238E27FC236}">
                <a16:creationId xmlns:a16="http://schemas.microsoft.com/office/drawing/2014/main" id="{D4FE17D7-BB48-3C0D-D165-4C6DCA6F800F}"/>
              </a:ext>
            </a:extLst>
          </p:cNvPr>
          <p:cNvSpPr/>
          <p:nvPr/>
        </p:nvSpPr>
        <p:spPr>
          <a:xfrm>
            <a:off x="8498567" y="3521084"/>
            <a:ext cx="0" cy="1043304"/>
          </a:xfrm>
          <a:custGeom>
            <a:avLst/>
            <a:gdLst/>
            <a:ahLst/>
            <a:cxnLst/>
            <a:rect l="l" t="t" r="r" b="b"/>
            <a:pathLst>
              <a:path w="120000" h="2086609" extrusionOk="0">
                <a:moveTo>
                  <a:pt x="0" y="2086024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575;g30e4ef3d64e_1_225">
            <a:extLst>
              <a:ext uri="{FF2B5EF4-FFF2-40B4-BE49-F238E27FC236}">
                <a16:creationId xmlns:a16="http://schemas.microsoft.com/office/drawing/2014/main" id="{D5BBF4D0-85B2-5351-3712-E7C184FED0DE}"/>
              </a:ext>
            </a:extLst>
          </p:cNvPr>
          <p:cNvSpPr/>
          <p:nvPr/>
        </p:nvSpPr>
        <p:spPr>
          <a:xfrm>
            <a:off x="8491119" y="4565819"/>
            <a:ext cx="353377" cy="0"/>
          </a:xfrm>
          <a:custGeom>
            <a:avLst/>
            <a:gdLst/>
            <a:ahLst/>
            <a:cxnLst/>
            <a:rect l="l" t="t" r="r" b="b"/>
            <a:pathLst>
              <a:path w="706755" h="120000" extrusionOk="0">
                <a:moveTo>
                  <a:pt x="0" y="0"/>
                </a:moveTo>
                <a:lnTo>
                  <a:pt x="706654" y="0"/>
                </a:lnTo>
              </a:path>
            </a:pathLst>
          </a:cu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576;g30e4ef3d64e_1_225">
            <a:extLst>
              <a:ext uri="{FF2B5EF4-FFF2-40B4-BE49-F238E27FC236}">
                <a16:creationId xmlns:a16="http://schemas.microsoft.com/office/drawing/2014/main" id="{A5F6F6D3-962C-3575-08EA-C6688CA002B4}"/>
              </a:ext>
            </a:extLst>
          </p:cNvPr>
          <p:cNvSpPr txBox="1"/>
          <p:nvPr/>
        </p:nvSpPr>
        <p:spPr>
          <a:xfrm>
            <a:off x="-173868" y="1642104"/>
            <a:ext cx="91416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635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Factores de riesgo “clásicos”: físicos, químicos, biológicos, ergonómicos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" name="Google Shape;577;g30e4ef3d64e_1_225">
            <a:extLst>
              <a:ext uri="{FF2B5EF4-FFF2-40B4-BE49-F238E27FC236}">
                <a16:creationId xmlns:a16="http://schemas.microsoft.com/office/drawing/2014/main" id="{2581ECEB-8E3A-29EC-EF90-0C61287193DF}"/>
              </a:ext>
            </a:extLst>
          </p:cNvPr>
          <p:cNvSpPr txBox="1"/>
          <p:nvPr/>
        </p:nvSpPr>
        <p:spPr>
          <a:xfrm>
            <a:off x="3585159" y="2043754"/>
            <a:ext cx="2873100" cy="14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684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Organización del trabajo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8792" marR="143200" lvl="0" indent="0" algn="l" rtl="0">
              <a:lnSpc>
                <a:spcPct val="118750"/>
              </a:lnSpc>
              <a:spcBef>
                <a:spcPts val="705"/>
              </a:spcBef>
              <a:spcAft>
                <a:spcPts val="0"/>
              </a:spcAft>
              <a:buNone/>
            </a:pPr>
            <a:r>
              <a:rPr lang="es-CL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Exigencias (cantidad, ritmo, habilidad)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8792" marR="143200" lvl="0" indent="0" algn="l" rtl="0">
              <a:lnSpc>
                <a:spcPct val="118750"/>
              </a:lnSpc>
              <a:spcBef>
                <a:spcPts val="705"/>
              </a:spcBef>
              <a:spcAft>
                <a:spcPts val="0"/>
              </a:spcAft>
              <a:buNone/>
            </a:pPr>
            <a:r>
              <a:rPr lang="es-CL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Autonomía (control del ritmo, de la carga, del método, aprendizaje)</a:t>
            </a:r>
            <a:endParaRPr dirty="0"/>
          </a:p>
        </p:txBody>
      </p:sp>
      <p:sp>
        <p:nvSpPr>
          <p:cNvPr id="17" name="Google Shape;578;g30e4ef3d64e_1_225">
            <a:extLst>
              <a:ext uri="{FF2B5EF4-FFF2-40B4-BE49-F238E27FC236}">
                <a16:creationId xmlns:a16="http://schemas.microsoft.com/office/drawing/2014/main" id="{858D562D-A108-78EC-645F-2120B7C37A7C}"/>
              </a:ext>
            </a:extLst>
          </p:cNvPr>
          <p:cNvSpPr txBox="1"/>
          <p:nvPr/>
        </p:nvSpPr>
        <p:spPr>
          <a:xfrm>
            <a:off x="8937180" y="4451086"/>
            <a:ext cx="1229100" cy="2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635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Enfermedad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Google Shape;579;g30e4ef3d64e_1_225">
            <a:extLst>
              <a:ext uri="{FF2B5EF4-FFF2-40B4-BE49-F238E27FC236}">
                <a16:creationId xmlns:a16="http://schemas.microsoft.com/office/drawing/2014/main" id="{760F3B7F-3DA4-7FFE-B644-C25D728567B7}"/>
              </a:ext>
            </a:extLst>
          </p:cNvPr>
          <p:cNvGrpSpPr/>
          <p:nvPr/>
        </p:nvGrpSpPr>
        <p:grpSpPr>
          <a:xfrm>
            <a:off x="3677895" y="2585223"/>
            <a:ext cx="132102" cy="134082"/>
            <a:chOff x="2779117" y="1852698"/>
            <a:chExt cx="194324" cy="197237"/>
          </a:xfrm>
        </p:grpSpPr>
        <p:sp>
          <p:nvSpPr>
            <p:cNvPr id="19" name="Google Shape;580;g30e4ef3d64e_1_225">
              <a:extLst>
                <a:ext uri="{FF2B5EF4-FFF2-40B4-BE49-F238E27FC236}">
                  <a16:creationId xmlns:a16="http://schemas.microsoft.com/office/drawing/2014/main" id="{06D40FD1-BA87-A5DB-6831-8F64C21AC9C0}"/>
                </a:ext>
              </a:extLst>
            </p:cNvPr>
            <p:cNvSpPr/>
            <p:nvPr/>
          </p:nvSpPr>
          <p:spPr>
            <a:xfrm>
              <a:off x="2796467" y="1852698"/>
              <a:ext cx="176974" cy="176784"/>
            </a:xfrm>
            <a:custGeom>
              <a:avLst/>
              <a:gdLst/>
              <a:ahLst/>
              <a:cxnLst/>
              <a:rect l="l" t="t" r="r" b="b"/>
              <a:pathLst>
                <a:path w="589915" h="589280" extrusionOk="0">
                  <a:moveTo>
                    <a:pt x="294899" y="588768"/>
                  </a:moveTo>
                  <a:lnTo>
                    <a:pt x="247065" y="584915"/>
                  </a:lnTo>
                  <a:lnTo>
                    <a:pt x="201688" y="573760"/>
                  </a:lnTo>
                  <a:lnTo>
                    <a:pt x="159376" y="555909"/>
                  </a:lnTo>
                  <a:lnTo>
                    <a:pt x="120735" y="531969"/>
                  </a:lnTo>
                  <a:lnTo>
                    <a:pt x="86374" y="502545"/>
                  </a:lnTo>
                  <a:lnTo>
                    <a:pt x="56898" y="468243"/>
                  </a:lnTo>
                  <a:lnTo>
                    <a:pt x="32916" y="429670"/>
                  </a:lnTo>
                  <a:lnTo>
                    <a:pt x="15034" y="387432"/>
                  </a:lnTo>
                  <a:lnTo>
                    <a:pt x="3859" y="342134"/>
                  </a:lnTo>
                  <a:lnTo>
                    <a:pt x="0" y="294384"/>
                  </a:lnTo>
                  <a:lnTo>
                    <a:pt x="3859" y="246633"/>
                  </a:lnTo>
                  <a:lnTo>
                    <a:pt x="15034" y="201335"/>
                  </a:lnTo>
                  <a:lnTo>
                    <a:pt x="32916" y="159097"/>
                  </a:lnTo>
                  <a:lnTo>
                    <a:pt x="56898" y="120524"/>
                  </a:lnTo>
                  <a:lnTo>
                    <a:pt x="86374" y="86222"/>
                  </a:lnTo>
                  <a:lnTo>
                    <a:pt x="120735" y="56798"/>
                  </a:lnTo>
                  <a:lnTo>
                    <a:pt x="159376" y="32858"/>
                  </a:lnTo>
                  <a:lnTo>
                    <a:pt x="201688" y="15007"/>
                  </a:lnTo>
                  <a:lnTo>
                    <a:pt x="247065" y="3852"/>
                  </a:lnTo>
                  <a:lnTo>
                    <a:pt x="294899" y="0"/>
                  </a:lnTo>
                  <a:lnTo>
                    <a:pt x="342734" y="3852"/>
                  </a:lnTo>
                  <a:lnTo>
                    <a:pt x="388111" y="15007"/>
                  </a:lnTo>
                  <a:lnTo>
                    <a:pt x="430423" y="32858"/>
                  </a:lnTo>
                  <a:lnTo>
                    <a:pt x="469064" y="56798"/>
                  </a:lnTo>
                  <a:lnTo>
                    <a:pt x="503425" y="86222"/>
                  </a:lnTo>
                  <a:lnTo>
                    <a:pt x="532901" y="120524"/>
                  </a:lnTo>
                  <a:lnTo>
                    <a:pt x="556883" y="159097"/>
                  </a:lnTo>
                  <a:lnTo>
                    <a:pt x="574765" y="201335"/>
                  </a:lnTo>
                  <a:lnTo>
                    <a:pt x="585940" y="246633"/>
                  </a:lnTo>
                  <a:lnTo>
                    <a:pt x="589799" y="294384"/>
                  </a:lnTo>
                  <a:lnTo>
                    <a:pt x="585940" y="342134"/>
                  </a:lnTo>
                  <a:lnTo>
                    <a:pt x="574765" y="387432"/>
                  </a:lnTo>
                  <a:lnTo>
                    <a:pt x="556883" y="429670"/>
                  </a:lnTo>
                  <a:lnTo>
                    <a:pt x="532901" y="468243"/>
                  </a:lnTo>
                  <a:lnTo>
                    <a:pt x="503425" y="502545"/>
                  </a:lnTo>
                  <a:lnTo>
                    <a:pt x="469064" y="531969"/>
                  </a:lnTo>
                  <a:lnTo>
                    <a:pt x="430423" y="555909"/>
                  </a:lnTo>
                  <a:lnTo>
                    <a:pt x="388111" y="573760"/>
                  </a:lnTo>
                  <a:lnTo>
                    <a:pt x="342734" y="584915"/>
                  </a:lnTo>
                  <a:lnTo>
                    <a:pt x="294899" y="588768"/>
                  </a:lnTo>
                  <a:close/>
                </a:path>
              </a:pathLst>
            </a:custGeom>
            <a:solidFill>
              <a:srgbClr val="FE49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581;g30e4ef3d64e_1_225">
              <a:extLst>
                <a:ext uri="{FF2B5EF4-FFF2-40B4-BE49-F238E27FC236}">
                  <a16:creationId xmlns:a16="http://schemas.microsoft.com/office/drawing/2014/main" id="{ED0FE0F8-17F9-C190-B8A5-DED44663AF07}"/>
                </a:ext>
              </a:extLst>
            </p:cNvPr>
            <p:cNvSpPr/>
            <p:nvPr/>
          </p:nvSpPr>
          <p:spPr>
            <a:xfrm>
              <a:off x="2779117" y="1868960"/>
              <a:ext cx="189738" cy="180975"/>
            </a:xfrm>
            <a:custGeom>
              <a:avLst/>
              <a:gdLst/>
              <a:ahLst/>
              <a:cxnLst/>
              <a:rect l="l" t="t" r="r" b="b"/>
              <a:pathLst>
                <a:path w="632459" h="603250" extrusionOk="0">
                  <a:moveTo>
                    <a:pt x="302089" y="603109"/>
                  </a:moveTo>
                  <a:lnTo>
                    <a:pt x="253154" y="599154"/>
                  </a:lnTo>
                  <a:lnTo>
                    <a:pt x="206709" y="587709"/>
                  </a:lnTo>
                  <a:lnTo>
                    <a:pt x="163381" y="569398"/>
                  </a:lnTo>
                  <a:lnTo>
                    <a:pt x="123796" y="544847"/>
                  </a:lnTo>
                  <a:lnTo>
                    <a:pt x="88581" y="514682"/>
                  </a:lnTo>
                  <a:lnTo>
                    <a:pt x="58363" y="479529"/>
                  </a:lnTo>
                  <a:lnTo>
                    <a:pt x="33769" y="440013"/>
                  </a:lnTo>
                  <a:lnTo>
                    <a:pt x="15426" y="396761"/>
                  </a:lnTo>
                  <a:lnTo>
                    <a:pt x="3961" y="350397"/>
                  </a:lnTo>
                  <a:lnTo>
                    <a:pt x="0" y="301547"/>
                  </a:lnTo>
                  <a:lnTo>
                    <a:pt x="3961" y="252699"/>
                  </a:lnTo>
                  <a:lnTo>
                    <a:pt x="15426" y="206336"/>
                  </a:lnTo>
                  <a:lnTo>
                    <a:pt x="33769" y="163085"/>
                  </a:lnTo>
                  <a:lnTo>
                    <a:pt x="58363" y="123571"/>
                  </a:lnTo>
                  <a:lnTo>
                    <a:pt x="88581" y="88419"/>
                  </a:lnTo>
                  <a:lnTo>
                    <a:pt x="123796" y="58256"/>
                  </a:lnTo>
                  <a:lnTo>
                    <a:pt x="163381" y="33707"/>
                  </a:lnTo>
                  <a:lnTo>
                    <a:pt x="206709" y="15398"/>
                  </a:lnTo>
                  <a:lnTo>
                    <a:pt x="253154" y="3953"/>
                  </a:lnTo>
                  <a:lnTo>
                    <a:pt x="302089" y="0"/>
                  </a:lnTo>
                  <a:lnTo>
                    <a:pt x="350852" y="3926"/>
                  </a:lnTo>
                  <a:lnTo>
                    <a:pt x="393261" y="14340"/>
                  </a:lnTo>
                  <a:lnTo>
                    <a:pt x="302089" y="14340"/>
                  </a:lnTo>
                  <a:lnTo>
                    <a:pt x="255479" y="18106"/>
                  </a:lnTo>
                  <a:lnTo>
                    <a:pt x="211242" y="29005"/>
                  </a:lnTo>
                  <a:lnTo>
                    <a:pt x="169974" y="46443"/>
                  </a:lnTo>
                  <a:lnTo>
                    <a:pt x="132271" y="69824"/>
                  </a:lnTo>
                  <a:lnTo>
                    <a:pt x="98731" y="98552"/>
                  </a:lnTo>
                  <a:lnTo>
                    <a:pt x="69951" y="132031"/>
                  </a:lnTo>
                  <a:lnTo>
                    <a:pt x="46528" y="169666"/>
                  </a:lnTo>
                  <a:lnTo>
                    <a:pt x="29058" y="210861"/>
                  </a:lnTo>
                  <a:lnTo>
                    <a:pt x="18138" y="255020"/>
                  </a:lnTo>
                  <a:lnTo>
                    <a:pt x="14365" y="301548"/>
                  </a:lnTo>
                  <a:lnTo>
                    <a:pt x="18137" y="348075"/>
                  </a:lnTo>
                  <a:lnTo>
                    <a:pt x="29056" y="392236"/>
                  </a:lnTo>
                  <a:lnTo>
                    <a:pt x="46525" y="433432"/>
                  </a:lnTo>
                  <a:lnTo>
                    <a:pt x="69947" y="471068"/>
                  </a:lnTo>
                  <a:lnTo>
                    <a:pt x="98725" y="504549"/>
                  </a:lnTo>
                  <a:lnTo>
                    <a:pt x="132262" y="533279"/>
                  </a:lnTo>
                  <a:lnTo>
                    <a:pt x="169963" y="556662"/>
                  </a:lnTo>
                  <a:lnTo>
                    <a:pt x="211230" y="574101"/>
                  </a:lnTo>
                  <a:lnTo>
                    <a:pt x="255467" y="585002"/>
                  </a:lnTo>
                  <a:lnTo>
                    <a:pt x="302076" y="588768"/>
                  </a:lnTo>
                  <a:lnTo>
                    <a:pt x="393171" y="588768"/>
                  </a:lnTo>
                  <a:lnTo>
                    <a:pt x="351024" y="599154"/>
                  </a:lnTo>
                  <a:lnTo>
                    <a:pt x="302089" y="603109"/>
                  </a:lnTo>
                  <a:close/>
                </a:path>
                <a:path w="632459" h="603250" extrusionOk="0">
                  <a:moveTo>
                    <a:pt x="270564" y="417232"/>
                  </a:moveTo>
                  <a:lnTo>
                    <a:pt x="250248" y="417232"/>
                  </a:lnTo>
                  <a:lnTo>
                    <a:pt x="534917" y="133035"/>
                  </a:lnTo>
                  <a:lnTo>
                    <a:pt x="506137" y="99286"/>
                  </a:lnTo>
                  <a:lnTo>
                    <a:pt x="472541" y="70318"/>
                  </a:lnTo>
                  <a:lnTo>
                    <a:pt x="434734" y="46735"/>
                  </a:lnTo>
                  <a:lnTo>
                    <a:pt x="393319" y="29141"/>
                  </a:lnTo>
                  <a:lnTo>
                    <a:pt x="348903" y="18141"/>
                  </a:lnTo>
                  <a:lnTo>
                    <a:pt x="302089" y="14340"/>
                  </a:lnTo>
                  <a:lnTo>
                    <a:pt x="393261" y="14340"/>
                  </a:lnTo>
                  <a:lnTo>
                    <a:pt x="440340" y="33480"/>
                  </a:lnTo>
                  <a:lnTo>
                    <a:pt x="479828" y="57868"/>
                  </a:lnTo>
                  <a:lnTo>
                    <a:pt x="514988" y="87838"/>
                  </a:lnTo>
                  <a:lnTo>
                    <a:pt x="545201" y="122769"/>
                  </a:lnTo>
                  <a:lnTo>
                    <a:pt x="565514" y="122769"/>
                  </a:lnTo>
                  <a:lnTo>
                    <a:pt x="553589" y="134678"/>
                  </a:lnTo>
                  <a:lnTo>
                    <a:pt x="559482" y="145036"/>
                  </a:lnTo>
                  <a:lnTo>
                    <a:pt x="543213" y="145036"/>
                  </a:lnTo>
                  <a:lnTo>
                    <a:pt x="270564" y="417232"/>
                  </a:lnTo>
                  <a:close/>
                </a:path>
                <a:path w="632459" h="603250" extrusionOk="0">
                  <a:moveTo>
                    <a:pt x="565514" y="122769"/>
                  </a:moveTo>
                  <a:lnTo>
                    <a:pt x="545201" y="122769"/>
                  </a:lnTo>
                  <a:lnTo>
                    <a:pt x="621810" y="46281"/>
                  </a:lnTo>
                  <a:lnTo>
                    <a:pt x="631962" y="56416"/>
                  </a:lnTo>
                  <a:lnTo>
                    <a:pt x="565514" y="122769"/>
                  </a:lnTo>
                  <a:close/>
                </a:path>
                <a:path w="632459" h="603250" extrusionOk="0">
                  <a:moveTo>
                    <a:pt x="393171" y="588768"/>
                  </a:moveTo>
                  <a:lnTo>
                    <a:pt x="302076" y="588768"/>
                  </a:lnTo>
                  <a:lnTo>
                    <a:pt x="348685" y="585002"/>
                  </a:lnTo>
                  <a:lnTo>
                    <a:pt x="392923" y="574100"/>
                  </a:lnTo>
                  <a:lnTo>
                    <a:pt x="434191" y="556659"/>
                  </a:lnTo>
                  <a:lnTo>
                    <a:pt x="471894" y="533275"/>
                  </a:lnTo>
                  <a:lnTo>
                    <a:pt x="505433" y="504545"/>
                  </a:lnTo>
                  <a:lnTo>
                    <a:pt x="534213" y="471063"/>
                  </a:lnTo>
                  <a:lnTo>
                    <a:pt x="557637" y="433426"/>
                  </a:lnTo>
                  <a:lnTo>
                    <a:pt x="575107" y="392231"/>
                  </a:lnTo>
                  <a:lnTo>
                    <a:pt x="586027" y="348072"/>
                  </a:lnTo>
                  <a:lnTo>
                    <a:pt x="589799" y="301547"/>
                  </a:lnTo>
                  <a:lnTo>
                    <a:pt x="586661" y="259091"/>
                  </a:lnTo>
                  <a:lnTo>
                    <a:pt x="577547" y="218555"/>
                  </a:lnTo>
                  <a:lnTo>
                    <a:pt x="562913" y="180387"/>
                  </a:lnTo>
                  <a:lnTo>
                    <a:pt x="543213" y="145036"/>
                  </a:lnTo>
                  <a:lnTo>
                    <a:pt x="559482" y="145036"/>
                  </a:lnTo>
                  <a:lnTo>
                    <a:pt x="574970" y="172254"/>
                  </a:lnTo>
                  <a:lnTo>
                    <a:pt x="590863" y="212922"/>
                  </a:lnTo>
                  <a:lnTo>
                    <a:pt x="600766" y="256186"/>
                  </a:lnTo>
                  <a:lnTo>
                    <a:pt x="604178" y="301548"/>
                  </a:lnTo>
                  <a:lnTo>
                    <a:pt x="600217" y="350397"/>
                  </a:lnTo>
                  <a:lnTo>
                    <a:pt x="588752" y="396761"/>
                  </a:lnTo>
                  <a:lnTo>
                    <a:pt x="570409" y="440013"/>
                  </a:lnTo>
                  <a:lnTo>
                    <a:pt x="545815" y="479529"/>
                  </a:lnTo>
                  <a:lnTo>
                    <a:pt x="515597" y="514682"/>
                  </a:lnTo>
                  <a:lnTo>
                    <a:pt x="480382" y="544847"/>
                  </a:lnTo>
                  <a:lnTo>
                    <a:pt x="440797" y="569398"/>
                  </a:lnTo>
                  <a:lnTo>
                    <a:pt x="397469" y="587709"/>
                  </a:lnTo>
                  <a:lnTo>
                    <a:pt x="393171" y="588768"/>
                  </a:lnTo>
                  <a:close/>
                </a:path>
                <a:path w="632459" h="603250" extrusionOk="0">
                  <a:moveTo>
                    <a:pt x="246601" y="441155"/>
                  </a:moveTo>
                  <a:lnTo>
                    <a:pt x="164896" y="285787"/>
                  </a:lnTo>
                  <a:lnTo>
                    <a:pt x="177616" y="279123"/>
                  </a:lnTo>
                  <a:lnTo>
                    <a:pt x="250248" y="417232"/>
                  </a:lnTo>
                  <a:lnTo>
                    <a:pt x="270564" y="417232"/>
                  </a:lnTo>
                  <a:lnTo>
                    <a:pt x="246601" y="4411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" name="Google Shape;582;g30e4ef3d64e_1_225">
            <a:extLst>
              <a:ext uri="{FF2B5EF4-FFF2-40B4-BE49-F238E27FC236}">
                <a16:creationId xmlns:a16="http://schemas.microsoft.com/office/drawing/2014/main" id="{9940FD07-4701-4DD3-55EB-B19BC3CDAA46}"/>
              </a:ext>
            </a:extLst>
          </p:cNvPr>
          <p:cNvGrpSpPr/>
          <p:nvPr/>
        </p:nvGrpSpPr>
        <p:grpSpPr>
          <a:xfrm>
            <a:off x="3676342" y="3107023"/>
            <a:ext cx="132102" cy="134082"/>
            <a:chOff x="2779117" y="1852698"/>
            <a:chExt cx="194324" cy="197237"/>
          </a:xfrm>
        </p:grpSpPr>
        <p:sp>
          <p:nvSpPr>
            <p:cNvPr id="22" name="Google Shape;583;g30e4ef3d64e_1_225">
              <a:extLst>
                <a:ext uri="{FF2B5EF4-FFF2-40B4-BE49-F238E27FC236}">
                  <a16:creationId xmlns:a16="http://schemas.microsoft.com/office/drawing/2014/main" id="{9DC4BCB9-84DA-ACB2-30AE-9517C06F48A0}"/>
                </a:ext>
              </a:extLst>
            </p:cNvPr>
            <p:cNvSpPr/>
            <p:nvPr/>
          </p:nvSpPr>
          <p:spPr>
            <a:xfrm>
              <a:off x="2796467" y="1852698"/>
              <a:ext cx="176974" cy="176784"/>
            </a:xfrm>
            <a:custGeom>
              <a:avLst/>
              <a:gdLst/>
              <a:ahLst/>
              <a:cxnLst/>
              <a:rect l="l" t="t" r="r" b="b"/>
              <a:pathLst>
                <a:path w="589915" h="589280" extrusionOk="0">
                  <a:moveTo>
                    <a:pt x="294899" y="588768"/>
                  </a:moveTo>
                  <a:lnTo>
                    <a:pt x="247065" y="584915"/>
                  </a:lnTo>
                  <a:lnTo>
                    <a:pt x="201688" y="573760"/>
                  </a:lnTo>
                  <a:lnTo>
                    <a:pt x="159376" y="555909"/>
                  </a:lnTo>
                  <a:lnTo>
                    <a:pt x="120735" y="531969"/>
                  </a:lnTo>
                  <a:lnTo>
                    <a:pt x="86374" y="502545"/>
                  </a:lnTo>
                  <a:lnTo>
                    <a:pt x="56898" y="468243"/>
                  </a:lnTo>
                  <a:lnTo>
                    <a:pt x="32916" y="429670"/>
                  </a:lnTo>
                  <a:lnTo>
                    <a:pt x="15034" y="387432"/>
                  </a:lnTo>
                  <a:lnTo>
                    <a:pt x="3859" y="342134"/>
                  </a:lnTo>
                  <a:lnTo>
                    <a:pt x="0" y="294384"/>
                  </a:lnTo>
                  <a:lnTo>
                    <a:pt x="3859" y="246633"/>
                  </a:lnTo>
                  <a:lnTo>
                    <a:pt x="15034" y="201335"/>
                  </a:lnTo>
                  <a:lnTo>
                    <a:pt x="32916" y="159097"/>
                  </a:lnTo>
                  <a:lnTo>
                    <a:pt x="56898" y="120524"/>
                  </a:lnTo>
                  <a:lnTo>
                    <a:pt x="86374" y="86222"/>
                  </a:lnTo>
                  <a:lnTo>
                    <a:pt x="120735" y="56798"/>
                  </a:lnTo>
                  <a:lnTo>
                    <a:pt x="159376" y="32858"/>
                  </a:lnTo>
                  <a:lnTo>
                    <a:pt x="201688" y="15007"/>
                  </a:lnTo>
                  <a:lnTo>
                    <a:pt x="247065" y="3852"/>
                  </a:lnTo>
                  <a:lnTo>
                    <a:pt x="294899" y="0"/>
                  </a:lnTo>
                  <a:lnTo>
                    <a:pt x="342734" y="3852"/>
                  </a:lnTo>
                  <a:lnTo>
                    <a:pt x="388111" y="15007"/>
                  </a:lnTo>
                  <a:lnTo>
                    <a:pt x="430423" y="32858"/>
                  </a:lnTo>
                  <a:lnTo>
                    <a:pt x="469064" y="56798"/>
                  </a:lnTo>
                  <a:lnTo>
                    <a:pt x="503425" y="86222"/>
                  </a:lnTo>
                  <a:lnTo>
                    <a:pt x="532901" y="120524"/>
                  </a:lnTo>
                  <a:lnTo>
                    <a:pt x="556883" y="159097"/>
                  </a:lnTo>
                  <a:lnTo>
                    <a:pt x="574765" y="201335"/>
                  </a:lnTo>
                  <a:lnTo>
                    <a:pt x="585940" y="246633"/>
                  </a:lnTo>
                  <a:lnTo>
                    <a:pt x="589799" y="294384"/>
                  </a:lnTo>
                  <a:lnTo>
                    <a:pt x="585940" y="342134"/>
                  </a:lnTo>
                  <a:lnTo>
                    <a:pt x="574765" y="387432"/>
                  </a:lnTo>
                  <a:lnTo>
                    <a:pt x="556883" y="429670"/>
                  </a:lnTo>
                  <a:lnTo>
                    <a:pt x="532901" y="468243"/>
                  </a:lnTo>
                  <a:lnTo>
                    <a:pt x="503425" y="502545"/>
                  </a:lnTo>
                  <a:lnTo>
                    <a:pt x="469064" y="531969"/>
                  </a:lnTo>
                  <a:lnTo>
                    <a:pt x="430423" y="555909"/>
                  </a:lnTo>
                  <a:lnTo>
                    <a:pt x="388111" y="573760"/>
                  </a:lnTo>
                  <a:lnTo>
                    <a:pt x="342734" y="584915"/>
                  </a:lnTo>
                  <a:lnTo>
                    <a:pt x="294899" y="588768"/>
                  </a:lnTo>
                  <a:close/>
                </a:path>
              </a:pathLst>
            </a:custGeom>
            <a:solidFill>
              <a:srgbClr val="FE49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584;g30e4ef3d64e_1_225">
              <a:extLst>
                <a:ext uri="{FF2B5EF4-FFF2-40B4-BE49-F238E27FC236}">
                  <a16:creationId xmlns:a16="http://schemas.microsoft.com/office/drawing/2014/main" id="{B493C83B-A4B0-F3F9-948E-9F70D3B7D24E}"/>
                </a:ext>
              </a:extLst>
            </p:cNvPr>
            <p:cNvSpPr/>
            <p:nvPr/>
          </p:nvSpPr>
          <p:spPr>
            <a:xfrm>
              <a:off x="2779117" y="1868960"/>
              <a:ext cx="189738" cy="180975"/>
            </a:xfrm>
            <a:custGeom>
              <a:avLst/>
              <a:gdLst/>
              <a:ahLst/>
              <a:cxnLst/>
              <a:rect l="l" t="t" r="r" b="b"/>
              <a:pathLst>
                <a:path w="632459" h="603250" extrusionOk="0">
                  <a:moveTo>
                    <a:pt x="302089" y="603109"/>
                  </a:moveTo>
                  <a:lnTo>
                    <a:pt x="253154" y="599154"/>
                  </a:lnTo>
                  <a:lnTo>
                    <a:pt x="206709" y="587709"/>
                  </a:lnTo>
                  <a:lnTo>
                    <a:pt x="163381" y="569398"/>
                  </a:lnTo>
                  <a:lnTo>
                    <a:pt x="123796" y="544847"/>
                  </a:lnTo>
                  <a:lnTo>
                    <a:pt x="88581" y="514682"/>
                  </a:lnTo>
                  <a:lnTo>
                    <a:pt x="58363" y="479529"/>
                  </a:lnTo>
                  <a:lnTo>
                    <a:pt x="33769" y="440013"/>
                  </a:lnTo>
                  <a:lnTo>
                    <a:pt x="15426" y="396761"/>
                  </a:lnTo>
                  <a:lnTo>
                    <a:pt x="3961" y="350397"/>
                  </a:lnTo>
                  <a:lnTo>
                    <a:pt x="0" y="301547"/>
                  </a:lnTo>
                  <a:lnTo>
                    <a:pt x="3961" y="252699"/>
                  </a:lnTo>
                  <a:lnTo>
                    <a:pt x="15426" y="206336"/>
                  </a:lnTo>
                  <a:lnTo>
                    <a:pt x="33769" y="163085"/>
                  </a:lnTo>
                  <a:lnTo>
                    <a:pt x="58363" y="123571"/>
                  </a:lnTo>
                  <a:lnTo>
                    <a:pt x="88581" y="88419"/>
                  </a:lnTo>
                  <a:lnTo>
                    <a:pt x="123796" y="58256"/>
                  </a:lnTo>
                  <a:lnTo>
                    <a:pt x="163381" y="33707"/>
                  </a:lnTo>
                  <a:lnTo>
                    <a:pt x="206709" y="15398"/>
                  </a:lnTo>
                  <a:lnTo>
                    <a:pt x="253154" y="3953"/>
                  </a:lnTo>
                  <a:lnTo>
                    <a:pt x="302089" y="0"/>
                  </a:lnTo>
                  <a:lnTo>
                    <a:pt x="350852" y="3926"/>
                  </a:lnTo>
                  <a:lnTo>
                    <a:pt x="393261" y="14340"/>
                  </a:lnTo>
                  <a:lnTo>
                    <a:pt x="302089" y="14340"/>
                  </a:lnTo>
                  <a:lnTo>
                    <a:pt x="255479" y="18106"/>
                  </a:lnTo>
                  <a:lnTo>
                    <a:pt x="211242" y="29005"/>
                  </a:lnTo>
                  <a:lnTo>
                    <a:pt x="169974" y="46443"/>
                  </a:lnTo>
                  <a:lnTo>
                    <a:pt x="132271" y="69824"/>
                  </a:lnTo>
                  <a:lnTo>
                    <a:pt x="98731" y="98552"/>
                  </a:lnTo>
                  <a:lnTo>
                    <a:pt x="69951" y="132031"/>
                  </a:lnTo>
                  <a:lnTo>
                    <a:pt x="46528" y="169666"/>
                  </a:lnTo>
                  <a:lnTo>
                    <a:pt x="29058" y="210861"/>
                  </a:lnTo>
                  <a:lnTo>
                    <a:pt x="18138" y="255020"/>
                  </a:lnTo>
                  <a:lnTo>
                    <a:pt x="14365" y="301548"/>
                  </a:lnTo>
                  <a:lnTo>
                    <a:pt x="18137" y="348075"/>
                  </a:lnTo>
                  <a:lnTo>
                    <a:pt x="29056" y="392236"/>
                  </a:lnTo>
                  <a:lnTo>
                    <a:pt x="46525" y="433432"/>
                  </a:lnTo>
                  <a:lnTo>
                    <a:pt x="69947" y="471068"/>
                  </a:lnTo>
                  <a:lnTo>
                    <a:pt x="98725" y="504549"/>
                  </a:lnTo>
                  <a:lnTo>
                    <a:pt x="132262" y="533279"/>
                  </a:lnTo>
                  <a:lnTo>
                    <a:pt x="169963" y="556662"/>
                  </a:lnTo>
                  <a:lnTo>
                    <a:pt x="211230" y="574101"/>
                  </a:lnTo>
                  <a:lnTo>
                    <a:pt x="255467" y="585002"/>
                  </a:lnTo>
                  <a:lnTo>
                    <a:pt x="302076" y="588768"/>
                  </a:lnTo>
                  <a:lnTo>
                    <a:pt x="393171" y="588768"/>
                  </a:lnTo>
                  <a:lnTo>
                    <a:pt x="351024" y="599154"/>
                  </a:lnTo>
                  <a:lnTo>
                    <a:pt x="302089" y="603109"/>
                  </a:lnTo>
                  <a:close/>
                </a:path>
                <a:path w="632459" h="603250" extrusionOk="0">
                  <a:moveTo>
                    <a:pt x="270564" y="417232"/>
                  </a:moveTo>
                  <a:lnTo>
                    <a:pt x="250248" y="417232"/>
                  </a:lnTo>
                  <a:lnTo>
                    <a:pt x="534917" y="133035"/>
                  </a:lnTo>
                  <a:lnTo>
                    <a:pt x="506137" y="99286"/>
                  </a:lnTo>
                  <a:lnTo>
                    <a:pt x="472541" y="70318"/>
                  </a:lnTo>
                  <a:lnTo>
                    <a:pt x="434734" y="46735"/>
                  </a:lnTo>
                  <a:lnTo>
                    <a:pt x="393319" y="29141"/>
                  </a:lnTo>
                  <a:lnTo>
                    <a:pt x="348903" y="18141"/>
                  </a:lnTo>
                  <a:lnTo>
                    <a:pt x="302089" y="14340"/>
                  </a:lnTo>
                  <a:lnTo>
                    <a:pt x="393261" y="14340"/>
                  </a:lnTo>
                  <a:lnTo>
                    <a:pt x="440340" y="33480"/>
                  </a:lnTo>
                  <a:lnTo>
                    <a:pt x="479828" y="57868"/>
                  </a:lnTo>
                  <a:lnTo>
                    <a:pt x="514988" y="87838"/>
                  </a:lnTo>
                  <a:lnTo>
                    <a:pt x="545201" y="122769"/>
                  </a:lnTo>
                  <a:lnTo>
                    <a:pt x="565514" y="122769"/>
                  </a:lnTo>
                  <a:lnTo>
                    <a:pt x="553589" y="134678"/>
                  </a:lnTo>
                  <a:lnTo>
                    <a:pt x="559482" y="145036"/>
                  </a:lnTo>
                  <a:lnTo>
                    <a:pt x="543213" y="145036"/>
                  </a:lnTo>
                  <a:lnTo>
                    <a:pt x="270564" y="417232"/>
                  </a:lnTo>
                  <a:close/>
                </a:path>
                <a:path w="632459" h="603250" extrusionOk="0">
                  <a:moveTo>
                    <a:pt x="565514" y="122769"/>
                  </a:moveTo>
                  <a:lnTo>
                    <a:pt x="545201" y="122769"/>
                  </a:lnTo>
                  <a:lnTo>
                    <a:pt x="621810" y="46281"/>
                  </a:lnTo>
                  <a:lnTo>
                    <a:pt x="631962" y="56416"/>
                  </a:lnTo>
                  <a:lnTo>
                    <a:pt x="565514" y="122769"/>
                  </a:lnTo>
                  <a:close/>
                </a:path>
                <a:path w="632459" h="603250" extrusionOk="0">
                  <a:moveTo>
                    <a:pt x="393171" y="588768"/>
                  </a:moveTo>
                  <a:lnTo>
                    <a:pt x="302076" y="588768"/>
                  </a:lnTo>
                  <a:lnTo>
                    <a:pt x="348685" y="585002"/>
                  </a:lnTo>
                  <a:lnTo>
                    <a:pt x="392923" y="574100"/>
                  </a:lnTo>
                  <a:lnTo>
                    <a:pt x="434191" y="556659"/>
                  </a:lnTo>
                  <a:lnTo>
                    <a:pt x="471894" y="533275"/>
                  </a:lnTo>
                  <a:lnTo>
                    <a:pt x="505433" y="504545"/>
                  </a:lnTo>
                  <a:lnTo>
                    <a:pt x="534213" y="471063"/>
                  </a:lnTo>
                  <a:lnTo>
                    <a:pt x="557637" y="433426"/>
                  </a:lnTo>
                  <a:lnTo>
                    <a:pt x="575107" y="392231"/>
                  </a:lnTo>
                  <a:lnTo>
                    <a:pt x="586027" y="348072"/>
                  </a:lnTo>
                  <a:lnTo>
                    <a:pt x="589799" y="301547"/>
                  </a:lnTo>
                  <a:lnTo>
                    <a:pt x="586661" y="259091"/>
                  </a:lnTo>
                  <a:lnTo>
                    <a:pt x="577547" y="218555"/>
                  </a:lnTo>
                  <a:lnTo>
                    <a:pt x="562913" y="180387"/>
                  </a:lnTo>
                  <a:lnTo>
                    <a:pt x="543213" y="145036"/>
                  </a:lnTo>
                  <a:lnTo>
                    <a:pt x="559482" y="145036"/>
                  </a:lnTo>
                  <a:lnTo>
                    <a:pt x="574970" y="172254"/>
                  </a:lnTo>
                  <a:lnTo>
                    <a:pt x="590863" y="212922"/>
                  </a:lnTo>
                  <a:lnTo>
                    <a:pt x="600766" y="256186"/>
                  </a:lnTo>
                  <a:lnTo>
                    <a:pt x="604178" y="301548"/>
                  </a:lnTo>
                  <a:lnTo>
                    <a:pt x="600217" y="350397"/>
                  </a:lnTo>
                  <a:lnTo>
                    <a:pt x="588752" y="396761"/>
                  </a:lnTo>
                  <a:lnTo>
                    <a:pt x="570409" y="440013"/>
                  </a:lnTo>
                  <a:lnTo>
                    <a:pt x="545815" y="479529"/>
                  </a:lnTo>
                  <a:lnTo>
                    <a:pt x="515597" y="514682"/>
                  </a:lnTo>
                  <a:lnTo>
                    <a:pt x="480382" y="544847"/>
                  </a:lnTo>
                  <a:lnTo>
                    <a:pt x="440797" y="569398"/>
                  </a:lnTo>
                  <a:lnTo>
                    <a:pt x="397469" y="587709"/>
                  </a:lnTo>
                  <a:lnTo>
                    <a:pt x="393171" y="588768"/>
                  </a:lnTo>
                  <a:close/>
                </a:path>
                <a:path w="632459" h="603250" extrusionOk="0">
                  <a:moveTo>
                    <a:pt x="246601" y="441155"/>
                  </a:moveTo>
                  <a:lnTo>
                    <a:pt x="164896" y="285787"/>
                  </a:lnTo>
                  <a:lnTo>
                    <a:pt x="177616" y="279123"/>
                  </a:lnTo>
                  <a:lnTo>
                    <a:pt x="250248" y="417232"/>
                  </a:lnTo>
                  <a:lnTo>
                    <a:pt x="270564" y="417232"/>
                  </a:lnTo>
                  <a:lnTo>
                    <a:pt x="246601" y="4411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" name="Google Shape;585;g30e4ef3d64e_1_225">
            <a:extLst>
              <a:ext uri="{FF2B5EF4-FFF2-40B4-BE49-F238E27FC236}">
                <a16:creationId xmlns:a16="http://schemas.microsoft.com/office/drawing/2014/main" id="{57CE19FB-E57D-42F4-E563-85DC385951DB}"/>
              </a:ext>
            </a:extLst>
          </p:cNvPr>
          <p:cNvSpPr/>
          <p:nvPr/>
        </p:nvSpPr>
        <p:spPr>
          <a:xfrm>
            <a:off x="3571168" y="3525444"/>
            <a:ext cx="2983500" cy="1833300"/>
          </a:xfrm>
          <a:prstGeom prst="roundRect">
            <a:avLst>
              <a:gd name="adj" fmla="val 1012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586;g30e4ef3d64e_1_225">
            <a:extLst>
              <a:ext uri="{FF2B5EF4-FFF2-40B4-BE49-F238E27FC236}">
                <a16:creationId xmlns:a16="http://schemas.microsoft.com/office/drawing/2014/main" id="{CF839F82-F1E5-B62B-DAE5-17B316758AAC}"/>
              </a:ext>
            </a:extLst>
          </p:cNvPr>
          <p:cNvSpPr txBox="1"/>
          <p:nvPr/>
        </p:nvSpPr>
        <p:spPr>
          <a:xfrm>
            <a:off x="3585159" y="3480108"/>
            <a:ext cx="2920800" cy="1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2225" rIns="0" bIns="0" anchor="t" anchorCtr="0">
            <a:spAutoFit/>
          </a:bodyPr>
          <a:lstStyle/>
          <a:p>
            <a:pPr marL="9684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Relaciones personales en el trabajo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8792" marR="0" lvl="0" indent="0" algn="l" rtl="0">
              <a:lnSpc>
                <a:spcPct val="100000"/>
              </a:lnSpc>
              <a:spcBef>
                <a:spcPts val="875"/>
              </a:spcBef>
              <a:spcAft>
                <a:spcPts val="0"/>
              </a:spcAft>
              <a:buNone/>
            </a:pPr>
            <a:r>
              <a:rPr lang="es-CL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Calidad del liderazgo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8792" marR="0" lvl="0" indent="0" algn="l" rtl="0">
              <a:lnSpc>
                <a:spcPct val="100000"/>
              </a:lnSpc>
              <a:spcBef>
                <a:spcPts val="875"/>
              </a:spcBef>
              <a:spcAft>
                <a:spcPts val="0"/>
              </a:spcAft>
              <a:buNone/>
            </a:pPr>
            <a:r>
              <a:rPr lang="es-CL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Apoyo social (jefaturas, compañeros)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8792" marR="0" lvl="0" indent="0" algn="l" rtl="0">
              <a:lnSpc>
                <a:spcPct val="100000"/>
              </a:lnSpc>
              <a:spcBef>
                <a:spcPts val="875"/>
              </a:spcBef>
              <a:spcAft>
                <a:spcPts val="0"/>
              </a:spcAft>
              <a:buNone/>
            </a:pPr>
            <a:r>
              <a:rPr lang="es-CL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Reconocimiento al esfuerzo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8792" marR="0" lvl="0" indent="0" algn="l" rtl="0">
              <a:lnSpc>
                <a:spcPct val="100000"/>
              </a:lnSpc>
              <a:spcBef>
                <a:spcPts val="875"/>
              </a:spcBef>
              <a:spcAft>
                <a:spcPts val="0"/>
              </a:spcAft>
              <a:buNone/>
            </a:pPr>
            <a:r>
              <a:rPr lang="es-CL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Hostilidad, acoso, violencia, temor</a:t>
            </a:r>
            <a:endParaRPr/>
          </a:p>
        </p:txBody>
      </p:sp>
      <p:grpSp>
        <p:nvGrpSpPr>
          <p:cNvPr id="26" name="Google Shape;587;g30e4ef3d64e_1_225">
            <a:extLst>
              <a:ext uri="{FF2B5EF4-FFF2-40B4-BE49-F238E27FC236}">
                <a16:creationId xmlns:a16="http://schemas.microsoft.com/office/drawing/2014/main" id="{8359C794-9AEB-E15F-CE2E-717B40582BD7}"/>
              </a:ext>
            </a:extLst>
          </p:cNvPr>
          <p:cNvGrpSpPr/>
          <p:nvPr/>
        </p:nvGrpSpPr>
        <p:grpSpPr>
          <a:xfrm>
            <a:off x="3682310" y="4152420"/>
            <a:ext cx="132102" cy="134082"/>
            <a:chOff x="2779117" y="1852698"/>
            <a:chExt cx="194324" cy="197237"/>
          </a:xfrm>
        </p:grpSpPr>
        <p:sp>
          <p:nvSpPr>
            <p:cNvPr id="27" name="Google Shape;588;g30e4ef3d64e_1_225">
              <a:extLst>
                <a:ext uri="{FF2B5EF4-FFF2-40B4-BE49-F238E27FC236}">
                  <a16:creationId xmlns:a16="http://schemas.microsoft.com/office/drawing/2014/main" id="{97B07B83-0028-35EF-8AEB-FC3E92B99DC1}"/>
                </a:ext>
              </a:extLst>
            </p:cNvPr>
            <p:cNvSpPr/>
            <p:nvPr/>
          </p:nvSpPr>
          <p:spPr>
            <a:xfrm>
              <a:off x="2796467" y="1852698"/>
              <a:ext cx="176974" cy="176784"/>
            </a:xfrm>
            <a:custGeom>
              <a:avLst/>
              <a:gdLst/>
              <a:ahLst/>
              <a:cxnLst/>
              <a:rect l="l" t="t" r="r" b="b"/>
              <a:pathLst>
                <a:path w="589915" h="589280" extrusionOk="0">
                  <a:moveTo>
                    <a:pt x="294899" y="588768"/>
                  </a:moveTo>
                  <a:lnTo>
                    <a:pt x="247065" y="584915"/>
                  </a:lnTo>
                  <a:lnTo>
                    <a:pt x="201688" y="573760"/>
                  </a:lnTo>
                  <a:lnTo>
                    <a:pt x="159376" y="555909"/>
                  </a:lnTo>
                  <a:lnTo>
                    <a:pt x="120735" y="531969"/>
                  </a:lnTo>
                  <a:lnTo>
                    <a:pt x="86374" y="502545"/>
                  </a:lnTo>
                  <a:lnTo>
                    <a:pt x="56898" y="468243"/>
                  </a:lnTo>
                  <a:lnTo>
                    <a:pt x="32916" y="429670"/>
                  </a:lnTo>
                  <a:lnTo>
                    <a:pt x="15034" y="387432"/>
                  </a:lnTo>
                  <a:lnTo>
                    <a:pt x="3859" y="342134"/>
                  </a:lnTo>
                  <a:lnTo>
                    <a:pt x="0" y="294384"/>
                  </a:lnTo>
                  <a:lnTo>
                    <a:pt x="3859" y="246633"/>
                  </a:lnTo>
                  <a:lnTo>
                    <a:pt x="15034" y="201335"/>
                  </a:lnTo>
                  <a:lnTo>
                    <a:pt x="32916" y="159097"/>
                  </a:lnTo>
                  <a:lnTo>
                    <a:pt x="56898" y="120524"/>
                  </a:lnTo>
                  <a:lnTo>
                    <a:pt x="86374" y="86222"/>
                  </a:lnTo>
                  <a:lnTo>
                    <a:pt x="120735" y="56798"/>
                  </a:lnTo>
                  <a:lnTo>
                    <a:pt x="159376" y="32858"/>
                  </a:lnTo>
                  <a:lnTo>
                    <a:pt x="201688" y="15007"/>
                  </a:lnTo>
                  <a:lnTo>
                    <a:pt x="247065" y="3852"/>
                  </a:lnTo>
                  <a:lnTo>
                    <a:pt x="294899" y="0"/>
                  </a:lnTo>
                  <a:lnTo>
                    <a:pt x="342734" y="3852"/>
                  </a:lnTo>
                  <a:lnTo>
                    <a:pt x="388111" y="15007"/>
                  </a:lnTo>
                  <a:lnTo>
                    <a:pt x="430423" y="32858"/>
                  </a:lnTo>
                  <a:lnTo>
                    <a:pt x="469064" y="56798"/>
                  </a:lnTo>
                  <a:lnTo>
                    <a:pt x="503425" y="86222"/>
                  </a:lnTo>
                  <a:lnTo>
                    <a:pt x="532901" y="120524"/>
                  </a:lnTo>
                  <a:lnTo>
                    <a:pt x="556883" y="159097"/>
                  </a:lnTo>
                  <a:lnTo>
                    <a:pt x="574765" y="201335"/>
                  </a:lnTo>
                  <a:lnTo>
                    <a:pt x="585940" y="246633"/>
                  </a:lnTo>
                  <a:lnTo>
                    <a:pt x="589799" y="294384"/>
                  </a:lnTo>
                  <a:lnTo>
                    <a:pt x="585940" y="342134"/>
                  </a:lnTo>
                  <a:lnTo>
                    <a:pt x="574765" y="387432"/>
                  </a:lnTo>
                  <a:lnTo>
                    <a:pt x="556883" y="429670"/>
                  </a:lnTo>
                  <a:lnTo>
                    <a:pt x="532901" y="468243"/>
                  </a:lnTo>
                  <a:lnTo>
                    <a:pt x="503425" y="502545"/>
                  </a:lnTo>
                  <a:lnTo>
                    <a:pt x="469064" y="531969"/>
                  </a:lnTo>
                  <a:lnTo>
                    <a:pt x="430423" y="555909"/>
                  </a:lnTo>
                  <a:lnTo>
                    <a:pt x="388111" y="573760"/>
                  </a:lnTo>
                  <a:lnTo>
                    <a:pt x="342734" y="584915"/>
                  </a:lnTo>
                  <a:lnTo>
                    <a:pt x="294899" y="588768"/>
                  </a:lnTo>
                  <a:close/>
                </a:path>
              </a:pathLst>
            </a:custGeom>
            <a:solidFill>
              <a:srgbClr val="FE49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589;g30e4ef3d64e_1_225">
              <a:extLst>
                <a:ext uri="{FF2B5EF4-FFF2-40B4-BE49-F238E27FC236}">
                  <a16:creationId xmlns:a16="http://schemas.microsoft.com/office/drawing/2014/main" id="{BCC6D93B-B2EE-2F0D-64A5-B72BBFF3398C}"/>
                </a:ext>
              </a:extLst>
            </p:cNvPr>
            <p:cNvSpPr/>
            <p:nvPr/>
          </p:nvSpPr>
          <p:spPr>
            <a:xfrm>
              <a:off x="2779117" y="1868960"/>
              <a:ext cx="189738" cy="180975"/>
            </a:xfrm>
            <a:custGeom>
              <a:avLst/>
              <a:gdLst/>
              <a:ahLst/>
              <a:cxnLst/>
              <a:rect l="l" t="t" r="r" b="b"/>
              <a:pathLst>
                <a:path w="632459" h="603250" extrusionOk="0">
                  <a:moveTo>
                    <a:pt x="302089" y="603109"/>
                  </a:moveTo>
                  <a:lnTo>
                    <a:pt x="253154" y="599154"/>
                  </a:lnTo>
                  <a:lnTo>
                    <a:pt x="206709" y="587709"/>
                  </a:lnTo>
                  <a:lnTo>
                    <a:pt x="163381" y="569398"/>
                  </a:lnTo>
                  <a:lnTo>
                    <a:pt x="123796" y="544847"/>
                  </a:lnTo>
                  <a:lnTo>
                    <a:pt x="88581" y="514682"/>
                  </a:lnTo>
                  <a:lnTo>
                    <a:pt x="58363" y="479529"/>
                  </a:lnTo>
                  <a:lnTo>
                    <a:pt x="33769" y="440013"/>
                  </a:lnTo>
                  <a:lnTo>
                    <a:pt x="15426" y="396761"/>
                  </a:lnTo>
                  <a:lnTo>
                    <a:pt x="3961" y="350397"/>
                  </a:lnTo>
                  <a:lnTo>
                    <a:pt x="0" y="301547"/>
                  </a:lnTo>
                  <a:lnTo>
                    <a:pt x="3961" y="252699"/>
                  </a:lnTo>
                  <a:lnTo>
                    <a:pt x="15426" y="206336"/>
                  </a:lnTo>
                  <a:lnTo>
                    <a:pt x="33769" y="163085"/>
                  </a:lnTo>
                  <a:lnTo>
                    <a:pt x="58363" y="123571"/>
                  </a:lnTo>
                  <a:lnTo>
                    <a:pt x="88581" y="88419"/>
                  </a:lnTo>
                  <a:lnTo>
                    <a:pt x="123796" y="58256"/>
                  </a:lnTo>
                  <a:lnTo>
                    <a:pt x="163381" y="33707"/>
                  </a:lnTo>
                  <a:lnTo>
                    <a:pt x="206709" y="15398"/>
                  </a:lnTo>
                  <a:lnTo>
                    <a:pt x="253154" y="3953"/>
                  </a:lnTo>
                  <a:lnTo>
                    <a:pt x="302089" y="0"/>
                  </a:lnTo>
                  <a:lnTo>
                    <a:pt x="350852" y="3926"/>
                  </a:lnTo>
                  <a:lnTo>
                    <a:pt x="393261" y="14340"/>
                  </a:lnTo>
                  <a:lnTo>
                    <a:pt x="302089" y="14340"/>
                  </a:lnTo>
                  <a:lnTo>
                    <a:pt x="255479" y="18106"/>
                  </a:lnTo>
                  <a:lnTo>
                    <a:pt x="211242" y="29005"/>
                  </a:lnTo>
                  <a:lnTo>
                    <a:pt x="169974" y="46443"/>
                  </a:lnTo>
                  <a:lnTo>
                    <a:pt x="132271" y="69824"/>
                  </a:lnTo>
                  <a:lnTo>
                    <a:pt x="98731" y="98552"/>
                  </a:lnTo>
                  <a:lnTo>
                    <a:pt x="69951" y="132031"/>
                  </a:lnTo>
                  <a:lnTo>
                    <a:pt x="46528" y="169666"/>
                  </a:lnTo>
                  <a:lnTo>
                    <a:pt x="29058" y="210861"/>
                  </a:lnTo>
                  <a:lnTo>
                    <a:pt x="18138" y="255020"/>
                  </a:lnTo>
                  <a:lnTo>
                    <a:pt x="14365" y="301548"/>
                  </a:lnTo>
                  <a:lnTo>
                    <a:pt x="18137" y="348075"/>
                  </a:lnTo>
                  <a:lnTo>
                    <a:pt x="29056" y="392236"/>
                  </a:lnTo>
                  <a:lnTo>
                    <a:pt x="46525" y="433432"/>
                  </a:lnTo>
                  <a:lnTo>
                    <a:pt x="69947" y="471068"/>
                  </a:lnTo>
                  <a:lnTo>
                    <a:pt x="98725" y="504549"/>
                  </a:lnTo>
                  <a:lnTo>
                    <a:pt x="132262" y="533279"/>
                  </a:lnTo>
                  <a:lnTo>
                    <a:pt x="169963" y="556662"/>
                  </a:lnTo>
                  <a:lnTo>
                    <a:pt x="211230" y="574101"/>
                  </a:lnTo>
                  <a:lnTo>
                    <a:pt x="255467" y="585002"/>
                  </a:lnTo>
                  <a:lnTo>
                    <a:pt x="302076" y="588768"/>
                  </a:lnTo>
                  <a:lnTo>
                    <a:pt x="393171" y="588768"/>
                  </a:lnTo>
                  <a:lnTo>
                    <a:pt x="351024" y="599154"/>
                  </a:lnTo>
                  <a:lnTo>
                    <a:pt x="302089" y="603109"/>
                  </a:lnTo>
                  <a:close/>
                </a:path>
                <a:path w="632459" h="603250" extrusionOk="0">
                  <a:moveTo>
                    <a:pt x="270564" y="417232"/>
                  </a:moveTo>
                  <a:lnTo>
                    <a:pt x="250248" y="417232"/>
                  </a:lnTo>
                  <a:lnTo>
                    <a:pt x="534917" y="133035"/>
                  </a:lnTo>
                  <a:lnTo>
                    <a:pt x="506137" y="99286"/>
                  </a:lnTo>
                  <a:lnTo>
                    <a:pt x="472541" y="70318"/>
                  </a:lnTo>
                  <a:lnTo>
                    <a:pt x="434734" y="46735"/>
                  </a:lnTo>
                  <a:lnTo>
                    <a:pt x="393319" y="29141"/>
                  </a:lnTo>
                  <a:lnTo>
                    <a:pt x="348903" y="18141"/>
                  </a:lnTo>
                  <a:lnTo>
                    <a:pt x="302089" y="14340"/>
                  </a:lnTo>
                  <a:lnTo>
                    <a:pt x="393261" y="14340"/>
                  </a:lnTo>
                  <a:lnTo>
                    <a:pt x="440340" y="33480"/>
                  </a:lnTo>
                  <a:lnTo>
                    <a:pt x="479828" y="57868"/>
                  </a:lnTo>
                  <a:lnTo>
                    <a:pt x="514988" y="87838"/>
                  </a:lnTo>
                  <a:lnTo>
                    <a:pt x="545201" y="122769"/>
                  </a:lnTo>
                  <a:lnTo>
                    <a:pt x="565514" y="122769"/>
                  </a:lnTo>
                  <a:lnTo>
                    <a:pt x="553589" y="134678"/>
                  </a:lnTo>
                  <a:lnTo>
                    <a:pt x="559482" y="145036"/>
                  </a:lnTo>
                  <a:lnTo>
                    <a:pt x="543213" y="145036"/>
                  </a:lnTo>
                  <a:lnTo>
                    <a:pt x="270564" y="417232"/>
                  </a:lnTo>
                  <a:close/>
                </a:path>
                <a:path w="632459" h="603250" extrusionOk="0">
                  <a:moveTo>
                    <a:pt x="565514" y="122769"/>
                  </a:moveTo>
                  <a:lnTo>
                    <a:pt x="545201" y="122769"/>
                  </a:lnTo>
                  <a:lnTo>
                    <a:pt x="621810" y="46281"/>
                  </a:lnTo>
                  <a:lnTo>
                    <a:pt x="631962" y="56416"/>
                  </a:lnTo>
                  <a:lnTo>
                    <a:pt x="565514" y="122769"/>
                  </a:lnTo>
                  <a:close/>
                </a:path>
                <a:path w="632459" h="603250" extrusionOk="0">
                  <a:moveTo>
                    <a:pt x="393171" y="588768"/>
                  </a:moveTo>
                  <a:lnTo>
                    <a:pt x="302076" y="588768"/>
                  </a:lnTo>
                  <a:lnTo>
                    <a:pt x="348685" y="585002"/>
                  </a:lnTo>
                  <a:lnTo>
                    <a:pt x="392923" y="574100"/>
                  </a:lnTo>
                  <a:lnTo>
                    <a:pt x="434191" y="556659"/>
                  </a:lnTo>
                  <a:lnTo>
                    <a:pt x="471894" y="533275"/>
                  </a:lnTo>
                  <a:lnTo>
                    <a:pt x="505433" y="504545"/>
                  </a:lnTo>
                  <a:lnTo>
                    <a:pt x="534213" y="471063"/>
                  </a:lnTo>
                  <a:lnTo>
                    <a:pt x="557637" y="433426"/>
                  </a:lnTo>
                  <a:lnTo>
                    <a:pt x="575107" y="392231"/>
                  </a:lnTo>
                  <a:lnTo>
                    <a:pt x="586027" y="348072"/>
                  </a:lnTo>
                  <a:lnTo>
                    <a:pt x="589799" y="301547"/>
                  </a:lnTo>
                  <a:lnTo>
                    <a:pt x="586661" y="259091"/>
                  </a:lnTo>
                  <a:lnTo>
                    <a:pt x="577547" y="218555"/>
                  </a:lnTo>
                  <a:lnTo>
                    <a:pt x="562913" y="180387"/>
                  </a:lnTo>
                  <a:lnTo>
                    <a:pt x="543213" y="145036"/>
                  </a:lnTo>
                  <a:lnTo>
                    <a:pt x="559482" y="145036"/>
                  </a:lnTo>
                  <a:lnTo>
                    <a:pt x="574970" y="172254"/>
                  </a:lnTo>
                  <a:lnTo>
                    <a:pt x="590863" y="212922"/>
                  </a:lnTo>
                  <a:lnTo>
                    <a:pt x="600766" y="256186"/>
                  </a:lnTo>
                  <a:lnTo>
                    <a:pt x="604178" y="301548"/>
                  </a:lnTo>
                  <a:lnTo>
                    <a:pt x="600217" y="350397"/>
                  </a:lnTo>
                  <a:lnTo>
                    <a:pt x="588752" y="396761"/>
                  </a:lnTo>
                  <a:lnTo>
                    <a:pt x="570409" y="440013"/>
                  </a:lnTo>
                  <a:lnTo>
                    <a:pt x="545815" y="479529"/>
                  </a:lnTo>
                  <a:lnTo>
                    <a:pt x="515597" y="514682"/>
                  </a:lnTo>
                  <a:lnTo>
                    <a:pt x="480382" y="544847"/>
                  </a:lnTo>
                  <a:lnTo>
                    <a:pt x="440797" y="569398"/>
                  </a:lnTo>
                  <a:lnTo>
                    <a:pt x="397469" y="587709"/>
                  </a:lnTo>
                  <a:lnTo>
                    <a:pt x="393171" y="588768"/>
                  </a:lnTo>
                  <a:close/>
                </a:path>
                <a:path w="632459" h="603250" extrusionOk="0">
                  <a:moveTo>
                    <a:pt x="246601" y="441155"/>
                  </a:moveTo>
                  <a:lnTo>
                    <a:pt x="164896" y="285787"/>
                  </a:lnTo>
                  <a:lnTo>
                    <a:pt x="177616" y="279123"/>
                  </a:lnTo>
                  <a:lnTo>
                    <a:pt x="250248" y="417232"/>
                  </a:lnTo>
                  <a:lnTo>
                    <a:pt x="270564" y="417232"/>
                  </a:lnTo>
                  <a:lnTo>
                    <a:pt x="246601" y="4411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590;g30e4ef3d64e_1_225">
            <a:extLst>
              <a:ext uri="{FF2B5EF4-FFF2-40B4-BE49-F238E27FC236}">
                <a16:creationId xmlns:a16="http://schemas.microsoft.com/office/drawing/2014/main" id="{04BA45B1-3CBD-323E-5529-C2676CB01ECA}"/>
              </a:ext>
            </a:extLst>
          </p:cNvPr>
          <p:cNvGrpSpPr/>
          <p:nvPr/>
        </p:nvGrpSpPr>
        <p:grpSpPr>
          <a:xfrm>
            <a:off x="3688137" y="4445256"/>
            <a:ext cx="132102" cy="134082"/>
            <a:chOff x="2779117" y="1852698"/>
            <a:chExt cx="194324" cy="197237"/>
          </a:xfrm>
        </p:grpSpPr>
        <p:sp>
          <p:nvSpPr>
            <p:cNvPr id="30" name="Google Shape;591;g30e4ef3d64e_1_225">
              <a:extLst>
                <a:ext uri="{FF2B5EF4-FFF2-40B4-BE49-F238E27FC236}">
                  <a16:creationId xmlns:a16="http://schemas.microsoft.com/office/drawing/2014/main" id="{A1B49285-EB77-21B4-1274-96B147B3BE29}"/>
                </a:ext>
              </a:extLst>
            </p:cNvPr>
            <p:cNvSpPr/>
            <p:nvPr/>
          </p:nvSpPr>
          <p:spPr>
            <a:xfrm>
              <a:off x="2796467" y="1852698"/>
              <a:ext cx="176974" cy="176784"/>
            </a:xfrm>
            <a:custGeom>
              <a:avLst/>
              <a:gdLst/>
              <a:ahLst/>
              <a:cxnLst/>
              <a:rect l="l" t="t" r="r" b="b"/>
              <a:pathLst>
                <a:path w="589915" h="589280" extrusionOk="0">
                  <a:moveTo>
                    <a:pt x="294899" y="588768"/>
                  </a:moveTo>
                  <a:lnTo>
                    <a:pt x="247065" y="584915"/>
                  </a:lnTo>
                  <a:lnTo>
                    <a:pt x="201688" y="573760"/>
                  </a:lnTo>
                  <a:lnTo>
                    <a:pt x="159376" y="555909"/>
                  </a:lnTo>
                  <a:lnTo>
                    <a:pt x="120735" y="531969"/>
                  </a:lnTo>
                  <a:lnTo>
                    <a:pt x="86374" y="502545"/>
                  </a:lnTo>
                  <a:lnTo>
                    <a:pt x="56898" y="468243"/>
                  </a:lnTo>
                  <a:lnTo>
                    <a:pt x="32916" y="429670"/>
                  </a:lnTo>
                  <a:lnTo>
                    <a:pt x="15034" y="387432"/>
                  </a:lnTo>
                  <a:lnTo>
                    <a:pt x="3859" y="342134"/>
                  </a:lnTo>
                  <a:lnTo>
                    <a:pt x="0" y="294384"/>
                  </a:lnTo>
                  <a:lnTo>
                    <a:pt x="3859" y="246633"/>
                  </a:lnTo>
                  <a:lnTo>
                    <a:pt x="15034" y="201335"/>
                  </a:lnTo>
                  <a:lnTo>
                    <a:pt x="32916" y="159097"/>
                  </a:lnTo>
                  <a:lnTo>
                    <a:pt x="56898" y="120524"/>
                  </a:lnTo>
                  <a:lnTo>
                    <a:pt x="86374" y="86222"/>
                  </a:lnTo>
                  <a:lnTo>
                    <a:pt x="120735" y="56798"/>
                  </a:lnTo>
                  <a:lnTo>
                    <a:pt x="159376" y="32858"/>
                  </a:lnTo>
                  <a:lnTo>
                    <a:pt x="201688" y="15007"/>
                  </a:lnTo>
                  <a:lnTo>
                    <a:pt x="247065" y="3852"/>
                  </a:lnTo>
                  <a:lnTo>
                    <a:pt x="294899" y="0"/>
                  </a:lnTo>
                  <a:lnTo>
                    <a:pt x="342734" y="3852"/>
                  </a:lnTo>
                  <a:lnTo>
                    <a:pt x="388111" y="15007"/>
                  </a:lnTo>
                  <a:lnTo>
                    <a:pt x="430423" y="32858"/>
                  </a:lnTo>
                  <a:lnTo>
                    <a:pt x="469064" y="56798"/>
                  </a:lnTo>
                  <a:lnTo>
                    <a:pt x="503425" y="86222"/>
                  </a:lnTo>
                  <a:lnTo>
                    <a:pt x="532901" y="120524"/>
                  </a:lnTo>
                  <a:lnTo>
                    <a:pt x="556883" y="159097"/>
                  </a:lnTo>
                  <a:lnTo>
                    <a:pt x="574765" y="201335"/>
                  </a:lnTo>
                  <a:lnTo>
                    <a:pt x="585940" y="246633"/>
                  </a:lnTo>
                  <a:lnTo>
                    <a:pt x="589799" y="294384"/>
                  </a:lnTo>
                  <a:lnTo>
                    <a:pt x="585940" y="342134"/>
                  </a:lnTo>
                  <a:lnTo>
                    <a:pt x="574765" y="387432"/>
                  </a:lnTo>
                  <a:lnTo>
                    <a:pt x="556883" y="429670"/>
                  </a:lnTo>
                  <a:lnTo>
                    <a:pt x="532901" y="468243"/>
                  </a:lnTo>
                  <a:lnTo>
                    <a:pt x="503425" y="502545"/>
                  </a:lnTo>
                  <a:lnTo>
                    <a:pt x="469064" y="531969"/>
                  </a:lnTo>
                  <a:lnTo>
                    <a:pt x="430423" y="555909"/>
                  </a:lnTo>
                  <a:lnTo>
                    <a:pt x="388111" y="573760"/>
                  </a:lnTo>
                  <a:lnTo>
                    <a:pt x="342734" y="584915"/>
                  </a:lnTo>
                  <a:lnTo>
                    <a:pt x="294899" y="588768"/>
                  </a:lnTo>
                  <a:close/>
                </a:path>
              </a:pathLst>
            </a:custGeom>
            <a:solidFill>
              <a:srgbClr val="FE49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592;g30e4ef3d64e_1_225">
              <a:extLst>
                <a:ext uri="{FF2B5EF4-FFF2-40B4-BE49-F238E27FC236}">
                  <a16:creationId xmlns:a16="http://schemas.microsoft.com/office/drawing/2014/main" id="{D8936436-2853-E065-0498-49FA20D7F925}"/>
                </a:ext>
              </a:extLst>
            </p:cNvPr>
            <p:cNvSpPr/>
            <p:nvPr/>
          </p:nvSpPr>
          <p:spPr>
            <a:xfrm>
              <a:off x="2779117" y="1868960"/>
              <a:ext cx="189738" cy="180975"/>
            </a:xfrm>
            <a:custGeom>
              <a:avLst/>
              <a:gdLst/>
              <a:ahLst/>
              <a:cxnLst/>
              <a:rect l="l" t="t" r="r" b="b"/>
              <a:pathLst>
                <a:path w="632459" h="603250" extrusionOk="0">
                  <a:moveTo>
                    <a:pt x="302089" y="603109"/>
                  </a:moveTo>
                  <a:lnTo>
                    <a:pt x="253154" y="599154"/>
                  </a:lnTo>
                  <a:lnTo>
                    <a:pt x="206709" y="587709"/>
                  </a:lnTo>
                  <a:lnTo>
                    <a:pt x="163381" y="569398"/>
                  </a:lnTo>
                  <a:lnTo>
                    <a:pt x="123796" y="544847"/>
                  </a:lnTo>
                  <a:lnTo>
                    <a:pt x="88581" y="514682"/>
                  </a:lnTo>
                  <a:lnTo>
                    <a:pt x="58363" y="479529"/>
                  </a:lnTo>
                  <a:lnTo>
                    <a:pt x="33769" y="440013"/>
                  </a:lnTo>
                  <a:lnTo>
                    <a:pt x="15426" y="396761"/>
                  </a:lnTo>
                  <a:lnTo>
                    <a:pt x="3961" y="350397"/>
                  </a:lnTo>
                  <a:lnTo>
                    <a:pt x="0" y="301547"/>
                  </a:lnTo>
                  <a:lnTo>
                    <a:pt x="3961" y="252699"/>
                  </a:lnTo>
                  <a:lnTo>
                    <a:pt x="15426" y="206336"/>
                  </a:lnTo>
                  <a:lnTo>
                    <a:pt x="33769" y="163085"/>
                  </a:lnTo>
                  <a:lnTo>
                    <a:pt x="58363" y="123571"/>
                  </a:lnTo>
                  <a:lnTo>
                    <a:pt x="88581" y="88419"/>
                  </a:lnTo>
                  <a:lnTo>
                    <a:pt x="123796" y="58256"/>
                  </a:lnTo>
                  <a:lnTo>
                    <a:pt x="163381" y="33707"/>
                  </a:lnTo>
                  <a:lnTo>
                    <a:pt x="206709" y="15398"/>
                  </a:lnTo>
                  <a:lnTo>
                    <a:pt x="253154" y="3953"/>
                  </a:lnTo>
                  <a:lnTo>
                    <a:pt x="302089" y="0"/>
                  </a:lnTo>
                  <a:lnTo>
                    <a:pt x="350852" y="3926"/>
                  </a:lnTo>
                  <a:lnTo>
                    <a:pt x="393261" y="14340"/>
                  </a:lnTo>
                  <a:lnTo>
                    <a:pt x="302089" y="14340"/>
                  </a:lnTo>
                  <a:lnTo>
                    <a:pt x="255479" y="18106"/>
                  </a:lnTo>
                  <a:lnTo>
                    <a:pt x="211242" y="29005"/>
                  </a:lnTo>
                  <a:lnTo>
                    <a:pt x="169974" y="46443"/>
                  </a:lnTo>
                  <a:lnTo>
                    <a:pt x="132271" y="69824"/>
                  </a:lnTo>
                  <a:lnTo>
                    <a:pt x="98731" y="98552"/>
                  </a:lnTo>
                  <a:lnTo>
                    <a:pt x="69951" y="132031"/>
                  </a:lnTo>
                  <a:lnTo>
                    <a:pt x="46528" y="169666"/>
                  </a:lnTo>
                  <a:lnTo>
                    <a:pt x="29058" y="210861"/>
                  </a:lnTo>
                  <a:lnTo>
                    <a:pt x="18138" y="255020"/>
                  </a:lnTo>
                  <a:lnTo>
                    <a:pt x="14365" y="301548"/>
                  </a:lnTo>
                  <a:lnTo>
                    <a:pt x="18137" y="348075"/>
                  </a:lnTo>
                  <a:lnTo>
                    <a:pt x="29056" y="392236"/>
                  </a:lnTo>
                  <a:lnTo>
                    <a:pt x="46525" y="433432"/>
                  </a:lnTo>
                  <a:lnTo>
                    <a:pt x="69947" y="471068"/>
                  </a:lnTo>
                  <a:lnTo>
                    <a:pt x="98725" y="504549"/>
                  </a:lnTo>
                  <a:lnTo>
                    <a:pt x="132262" y="533279"/>
                  </a:lnTo>
                  <a:lnTo>
                    <a:pt x="169963" y="556662"/>
                  </a:lnTo>
                  <a:lnTo>
                    <a:pt x="211230" y="574101"/>
                  </a:lnTo>
                  <a:lnTo>
                    <a:pt x="255467" y="585002"/>
                  </a:lnTo>
                  <a:lnTo>
                    <a:pt x="302076" y="588768"/>
                  </a:lnTo>
                  <a:lnTo>
                    <a:pt x="393171" y="588768"/>
                  </a:lnTo>
                  <a:lnTo>
                    <a:pt x="351024" y="599154"/>
                  </a:lnTo>
                  <a:lnTo>
                    <a:pt x="302089" y="603109"/>
                  </a:lnTo>
                  <a:close/>
                </a:path>
                <a:path w="632459" h="603250" extrusionOk="0">
                  <a:moveTo>
                    <a:pt x="270564" y="417232"/>
                  </a:moveTo>
                  <a:lnTo>
                    <a:pt x="250248" y="417232"/>
                  </a:lnTo>
                  <a:lnTo>
                    <a:pt x="534917" y="133035"/>
                  </a:lnTo>
                  <a:lnTo>
                    <a:pt x="506137" y="99286"/>
                  </a:lnTo>
                  <a:lnTo>
                    <a:pt x="472541" y="70318"/>
                  </a:lnTo>
                  <a:lnTo>
                    <a:pt x="434734" y="46735"/>
                  </a:lnTo>
                  <a:lnTo>
                    <a:pt x="393319" y="29141"/>
                  </a:lnTo>
                  <a:lnTo>
                    <a:pt x="348903" y="18141"/>
                  </a:lnTo>
                  <a:lnTo>
                    <a:pt x="302089" y="14340"/>
                  </a:lnTo>
                  <a:lnTo>
                    <a:pt x="393261" y="14340"/>
                  </a:lnTo>
                  <a:lnTo>
                    <a:pt x="440340" y="33480"/>
                  </a:lnTo>
                  <a:lnTo>
                    <a:pt x="479828" y="57868"/>
                  </a:lnTo>
                  <a:lnTo>
                    <a:pt x="514988" y="87838"/>
                  </a:lnTo>
                  <a:lnTo>
                    <a:pt x="545201" y="122769"/>
                  </a:lnTo>
                  <a:lnTo>
                    <a:pt x="565514" y="122769"/>
                  </a:lnTo>
                  <a:lnTo>
                    <a:pt x="553589" y="134678"/>
                  </a:lnTo>
                  <a:lnTo>
                    <a:pt x="559482" y="145036"/>
                  </a:lnTo>
                  <a:lnTo>
                    <a:pt x="543213" y="145036"/>
                  </a:lnTo>
                  <a:lnTo>
                    <a:pt x="270564" y="417232"/>
                  </a:lnTo>
                  <a:close/>
                </a:path>
                <a:path w="632459" h="603250" extrusionOk="0">
                  <a:moveTo>
                    <a:pt x="565514" y="122769"/>
                  </a:moveTo>
                  <a:lnTo>
                    <a:pt x="545201" y="122769"/>
                  </a:lnTo>
                  <a:lnTo>
                    <a:pt x="621810" y="46281"/>
                  </a:lnTo>
                  <a:lnTo>
                    <a:pt x="631962" y="56416"/>
                  </a:lnTo>
                  <a:lnTo>
                    <a:pt x="565514" y="122769"/>
                  </a:lnTo>
                  <a:close/>
                </a:path>
                <a:path w="632459" h="603250" extrusionOk="0">
                  <a:moveTo>
                    <a:pt x="393171" y="588768"/>
                  </a:moveTo>
                  <a:lnTo>
                    <a:pt x="302076" y="588768"/>
                  </a:lnTo>
                  <a:lnTo>
                    <a:pt x="348685" y="585002"/>
                  </a:lnTo>
                  <a:lnTo>
                    <a:pt x="392923" y="574100"/>
                  </a:lnTo>
                  <a:lnTo>
                    <a:pt x="434191" y="556659"/>
                  </a:lnTo>
                  <a:lnTo>
                    <a:pt x="471894" y="533275"/>
                  </a:lnTo>
                  <a:lnTo>
                    <a:pt x="505433" y="504545"/>
                  </a:lnTo>
                  <a:lnTo>
                    <a:pt x="534213" y="471063"/>
                  </a:lnTo>
                  <a:lnTo>
                    <a:pt x="557637" y="433426"/>
                  </a:lnTo>
                  <a:lnTo>
                    <a:pt x="575107" y="392231"/>
                  </a:lnTo>
                  <a:lnTo>
                    <a:pt x="586027" y="348072"/>
                  </a:lnTo>
                  <a:lnTo>
                    <a:pt x="589799" y="301547"/>
                  </a:lnTo>
                  <a:lnTo>
                    <a:pt x="586661" y="259091"/>
                  </a:lnTo>
                  <a:lnTo>
                    <a:pt x="577547" y="218555"/>
                  </a:lnTo>
                  <a:lnTo>
                    <a:pt x="562913" y="180387"/>
                  </a:lnTo>
                  <a:lnTo>
                    <a:pt x="543213" y="145036"/>
                  </a:lnTo>
                  <a:lnTo>
                    <a:pt x="559482" y="145036"/>
                  </a:lnTo>
                  <a:lnTo>
                    <a:pt x="574970" y="172254"/>
                  </a:lnTo>
                  <a:lnTo>
                    <a:pt x="590863" y="212922"/>
                  </a:lnTo>
                  <a:lnTo>
                    <a:pt x="600766" y="256186"/>
                  </a:lnTo>
                  <a:lnTo>
                    <a:pt x="604178" y="301548"/>
                  </a:lnTo>
                  <a:lnTo>
                    <a:pt x="600217" y="350397"/>
                  </a:lnTo>
                  <a:lnTo>
                    <a:pt x="588752" y="396761"/>
                  </a:lnTo>
                  <a:lnTo>
                    <a:pt x="570409" y="440013"/>
                  </a:lnTo>
                  <a:lnTo>
                    <a:pt x="545815" y="479529"/>
                  </a:lnTo>
                  <a:lnTo>
                    <a:pt x="515597" y="514682"/>
                  </a:lnTo>
                  <a:lnTo>
                    <a:pt x="480382" y="544847"/>
                  </a:lnTo>
                  <a:lnTo>
                    <a:pt x="440797" y="569398"/>
                  </a:lnTo>
                  <a:lnTo>
                    <a:pt x="397469" y="587709"/>
                  </a:lnTo>
                  <a:lnTo>
                    <a:pt x="393171" y="588768"/>
                  </a:lnTo>
                  <a:close/>
                </a:path>
                <a:path w="632459" h="603250" extrusionOk="0">
                  <a:moveTo>
                    <a:pt x="246601" y="441155"/>
                  </a:moveTo>
                  <a:lnTo>
                    <a:pt x="164896" y="285787"/>
                  </a:lnTo>
                  <a:lnTo>
                    <a:pt x="177616" y="279123"/>
                  </a:lnTo>
                  <a:lnTo>
                    <a:pt x="250248" y="417232"/>
                  </a:lnTo>
                  <a:lnTo>
                    <a:pt x="270564" y="417232"/>
                  </a:lnTo>
                  <a:lnTo>
                    <a:pt x="246601" y="4411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593;g30e4ef3d64e_1_225">
            <a:extLst>
              <a:ext uri="{FF2B5EF4-FFF2-40B4-BE49-F238E27FC236}">
                <a16:creationId xmlns:a16="http://schemas.microsoft.com/office/drawing/2014/main" id="{3444377F-49B5-FD20-5409-4FC2FD81FFC5}"/>
              </a:ext>
            </a:extLst>
          </p:cNvPr>
          <p:cNvGrpSpPr/>
          <p:nvPr/>
        </p:nvGrpSpPr>
        <p:grpSpPr>
          <a:xfrm>
            <a:off x="3688137" y="4742917"/>
            <a:ext cx="132102" cy="134082"/>
            <a:chOff x="2779117" y="1852698"/>
            <a:chExt cx="194324" cy="197237"/>
          </a:xfrm>
        </p:grpSpPr>
        <p:sp>
          <p:nvSpPr>
            <p:cNvPr id="33" name="Google Shape;594;g30e4ef3d64e_1_225">
              <a:extLst>
                <a:ext uri="{FF2B5EF4-FFF2-40B4-BE49-F238E27FC236}">
                  <a16:creationId xmlns:a16="http://schemas.microsoft.com/office/drawing/2014/main" id="{439D0F6E-7819-102A-52E6-3B337BFAB11A}"/>
                </a:ext>
              </a:extLst>
            </p:cNvPr>
            <p:cNvSpPr/>
            <p:nvPr/>
          </p:nvSpPr>
          <p:spPr>
            <a:xfrm>
              <a:off x="2796467" y="1852698"/>
              <a:ext cx="176974" cy="176784"/>
            </a:xfrm>
            <a:custGeom>
              <a:avLst/>
              <a:gdLst/>
              <a:ahLst/>
              <a:cxnLst/>
              <a:rect l="l" t="t" r="r" b="b"/>
              <a:pathLst>
                <a:path w="589915" h="589280" extrusionOk="0">
                  <a:moveTo>
                    <a:pt x="294899" y="588768"/>
                  </a:moveTo>
                  <a:lnTo>
                    <a:pt x="247065" y="584915"/>
                  </a:lnTo>
                  <a:lnTo>
                    <a:pt x="201688" y="573760"/>
                  </a:lnTo>
                  <a:lnTo>
                    <a:pt x="159376" y="555909"/>
                  </a:lnTo>
                  <a:lnTo>
                    <a:pt x="120735" y="531969"/>
                  </a:lnTo>
                  <a:lnTo>
                    <a:pt x="86374" y="502545"/>
                  </a:lnTo>
                  <a:lnTo>
                    <a:pt x="56898" y="468243"/>
                  </a:lnTo>
                  <a:lnTo>
                    <a:pt x="32916" y="429670"/>
                  </a:lnTo>
                  <a:lnTo>
                    <a:pt x="15034" y="387432"/>
                  </a:lnTo>
                  <a:lnTo>
                    <a:pt x="3859" y="342134"/>
                  </a:lnTo>
                  <a:lnTo>
                    <a:pt x="0" y="294384"/>
                  </a:lnTo>
                  <a:lnTo>
                    <a:pt x="3859" y="246633"/>
                  </a:lnTo>
                  <a:lnTo>
                    <a:pt x="15034" y="201335"/>
                  </a:lnTo>
                  <a:lnTo>
                    <a:pt x="32916" y="159097"/>
                  </a:lnTo>
                  <a:lnTo>
                    <a:pt x="56898" y="120524"/>
                  </a:lnTo>
                  <a:lnTo>
                    <a:pt x="86374" y="86222"/>
                  </a:lnTo>
                  <a:lnTo>
                    <a:pt x="120735" y="56798"/>
                  </a:lnTo>
                  <a:lnTo>
                    <a:pt x="159376" y="32858"/>
                  </a:lnTo>
                  <a:lnTo>
                    <a:pt x="201688" y="15007"/>
                  </a:lnTo>
                  <a:lnTo>
                    <a:pt x="247065" y="3852"/>
                  </a:lnTo>
                  <a:lnTo>
                    <a:pt x="294899" y="0"/>
                  </a:lnTo>
                  <a:lnTo>
                    <a:pt x="342734" y="3852"/>
                  </a:lnTo>
                  <a:lnTo>
                    <a:pt x="388111" y="15007"/>
                  </a:lnTo>
                  <a:lnTo>
                    <a:pt x="430423" y="32858"/>
                  </a:lnTo>
                  <a:lnTo>
                    <a:pt x="469064" y="56798"/>
                  </a:lnTo>
                  <a:lnTo>
                    <a:pt x="503425" y="86222"/>
                  </a:lnTo>
                  <a:lnTo>
                    <a:pt x="532901" y="120524"/>
                  </a:lnTo>
                  <a:lnTo>
                    <a:pt x="556883" y="159097"/>
                  </a:lnTo>
                  <a:lnTo>
                    <a:pt x="574765" y="201335"/>
                  </a:lnTo>
                  <a:lnTo>
                    <a:pt x="585940" y="246633"/>
                  </a:lnTo>
                  <a:lnTo>
                    <a:pt x="589799" y="294384"/>
                  </a:lnTo>
                  <a:lnTo>
                    <a:pt x="585940" y="342134"/>
                  </a:lnTo>
                  <a:lnTo>
                    <a:pt x="574765" y="387432"/>
                  </a:lnTo>
                  <a:lnTo>
                    <a:pt x="556883" y="429670"/>
                  </a:lnTo>
                  <a:lnTo>
                    <a:pt x="532901" y="468243"/>
                  </a:lnTo>
                  <a:lnTo>
                    <a:pt x="503425" y="502545"/>
                  </a:lnTo>
                  <a:lnTo>
                    <a:pt x="469064" y="531969"/>
                  </a:lnTo>
                  <a:lnTo>
                    <a:pt x="430423" y="555909"/>
                  </a:lnTo>
                  <a:lnTo>
                    <a:pt x="388111" y="573760"/>
                  </a:lnTo>
                  <a:lnTo>
                    <a:pt x="342734" y="584915"/>
                  </a:lnTo>
                  <a:lnTo>
                    <a:pt x="294899" y="588768"/>
                  </a:lnTo>
                  <a:close/>
                </a:path>
              </a:pathLst>
            </a:custGeom>
            <a:solidFill>
              <a:srgbClr val="FE49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595;g30e4ef3d64e_1_225">
              <a:extLst>
                <a:ext uri="{FF2B5EF4-FFF2-40B4-BE49-F238E27FC236}">
                  <a16:creationId xmlns:a16="http://schemas.microsoft.com/office/drawing/2014/main" id="{2192D7D3-28F6-5ACE-0829-6E13AF6B5C72}"/>
                </a:ext>
              </a:extLst>
            </p:cNvPr>
            <p:cNvSpPr/>
            <p:nvPr/>
          </p:nvSpPr>
          <p:spPr>
            <a:xfrm>
              <a:off x="2779117" y="1868960"/>
              <a:ext cx="189738" cy="180975"/>
            </a:xfrm>
            <a:custGeom>
              <a:avLst/>
              <a:gdLst/>
              <a:ahLst/>
              <a:cxnLst/>
              <a:rect l="l" t="t" r="r" b="b"/>
              <a:pathLst>
                <a:path w="632459" h="603250" extrusionOk="0">
                  <a:moveTo>
                    <a:pt x="302089" y="603109"/>
                  </a:moveTo>
                  <a:lnTo>
                    <a:pt x="253154" y="599154"/>
                  </a:lnTo>
                  <a:lnTo>
                    <a:pt x="206709" y="587709"/>
                  </a:lnTo>
                  <a:lnTo>
                    <a:pt x="163381" y="569398"/>
                  </a:lnTo>
                  <a:lnTo>
                    <a:pt x="123796" y="544847"/>
                  </a:lnTo>
                  <a:lnTo>
                    <a:pt x="88581" y="514682"/>
                  </a:lnTo>
                  <a:lnTo>
                    <a:pt x="58363" y="479529"/>
                  </a:lnTo>
                  <a:lnTo>
                    <a:pt x="33769" y="440013"/>
                  </a:lnTo>
                  <a:lnTo>
                    <a:pt x="15426" y="396761"/>
                  </a:lnTo>
                  <a:lnTo>
                    <a:pt x="3961" y="350397"/>
                  </a:lnTo>
                  <a:lnTo>
                    <a:pt x="0" y="301547"/>
                  </a:lnTo>
                  <a:lnTo>
                    <a:pt x="3961" y="252699"/>
                  </a:lnTo>
                  <a:lnTo>
                    <a:pt x="15426" y="206336"/>
                  </a:lnTo>
                  <a:lnTo>
                    <a:pt x="33769" y="163085"/>
                  </a:lnTo>
                  <a:lnTo>
                    <a:pt x="58363" y="123571"/>
                  </a:lnTo>
                  <a:lnTo>
                    <a:pt x="88581" y="88419"/>
                  </a:lnTo>
                  <a:lnTo>
                    <a:pt x="123796" y="58256"/>
                  </a:lnTo>
                  <a:lnTo>
                    <a:pt x="163381" y="33707"/>
                  </a:lnTo>
                  <a:lnTo>
                    <a:pt x="206709" y="15398"/>
                  </a:lnTo>
                  <a:lnTo>
                    <a:pt x="253154" y="3953"/>
                  </a:lnTo>
                  <a:lnTo>
                    <a:pt x="302089" y="0"/>
                  </a:lnTo>
                  <a:lnTo>
                    <a:pt x="350852" y="3926"/>
                  </a:lnTo>
                  <a:lnTo>
                    <a:pt x="393261" y="14340"/>
                  </a:lnTo>
                  <a:lnTo>
                    <a:pt x="302089" y="14340"/>
                  </a:lnTo>
                  <a:lnTo>
                    <a:pt x="255479" y="18106"/>
                  </a:lnTo>
                  <a:lnTo>
                    <a:pt x="211242" y="29005"/>
                  </a:lnTo>
                  <a:lnTo>
                    <a:pt x="169974" y="46443"/>
                  </a:lnTo>
                  <a:lnTo>
                    <a:pt x="132271" y="69824"/>
                  </a:lnTo>
                  <a:lnTo>
                    <a:pt x="98731" y="98552"/>
                  </a:lnTo>
                  <a:lnTo>
                    <a:pt x="69951" y="132031"/>
                  </a:lnTo>
                  <a:lnTo>
                    <a:pt x="46528" y="169666"/>
                  </a:lnTo>
                  <a:lnTo>
                    <a:pt x="29058" y="210861"/>
                  </a:lnTo>
                  <a:lnTo>
                    <a:pt x="18138" y="255020"/>
                  </a:lnTo>
                  <a:lnTo>
                    <a:pt x="14365" y="301548"/>
                  </a:lnTo>
                  <a:lnTo>
                    <a:pt x="18137" y="348075"/>
                  </a:lnTo>
                  <a:lnTo>
                    <a:pt x="29056" y="392236"/>
                  </a:lnTo>
                  <a:lnTo>
                    <a:pt x="46525" y="433432"/>
                  </a:lnTo>
                  <a:lnTo>
                    <a:pt x="69947" y="471068"/>
                  </a:lnTo>
                  <a:lnTo>
                    <a:pt x="98725" y="504549"/>
                  </a:lnTo>
                  <a:lnTo>
                    <a:pt x="132262" y="533279"/>
                  </a:lnTo>
                  <a:lnTo>
                    <a:pt x="169963" y="556662"/>
                  </a:lnTo>
                  <a:lnTo>
                    <a:pt x="211230" y="574101"/>
                  </a:lnTo>
                  <a:lnTo>
                    <a:pt x="255467" y="585002"/>
                  </a:lnTo>
                  <a:lnTo>
                    <a:pt x="302076" y="588768"/>
                  </a:lnTo>
                  <a:lnTo>
                    <a:pt x="393171" y="588768"/>
                  </a:lnTo>
                  <a:lnTo>
                    <a:pt x="351024" y="599154"/>
                  </a:lnTo>
                  <a:lnTo>
                    <a:pt x="302089" y="603109"/>
                  </a:lnTo>
                  <a:close/>
                </a:path>
                <a:path w="632459" h="603250" extrusionOk="0">
                  <a:moveTo>
                    <a:pt x="270564" y="417232"/>
                  </a:moveTo>
                  <a:lnTo>
                    <a:pt x="250248" y="417232"/>
                  </a:lnTo>
                  <a:lnTo>
                    <a:pt x="534917" y="133035"/>
                  </a:lnTo>
                  <a:lnTo>
                    <a:pt x="506137" y="99286"/>
                  </a:lnTo>
                  <a:lnTo>
                    <a:pt x="472541" y="70318"/>
                  </a:lnTo>
                  <a:lnTo>
                    <a:pt x="434734" y="46735"/>
                  </a:lnTo>
                  <a:lnTo>
                    <a:pt x="393319" y="29141"/>
                  </a:lnTo>
                  <a:lnTo>
                    <a:pt x="348903" y="18141"/>
                  </a:lnTo>
                  <a:lnTo>
                    <a:pt x="302089" y="14340"/>
                  </a:lnTo>
                  <a:lnTo>
                    <a:pt x="393261" y="14340"/>
                  </a:lnTo>
                  <a:lnTo>
                    <a:pt x="440340" y="33480"/>
                  </a:lnTo>
                  <a:lnTo>
                    <a:pt x="479828" y="57868"/>
                  </a:lnTo>
                  <a:lnTo>
                    <a:pt x="514988" y="87838"/>
                  </a:lnTo>
                  <a:lnTo>
                    <a:pt x="545201" y="122769"/>
                  </a:lnTo>
                  <a:lnTo>
                    <a:pt x="565514" y="122769"/>
                  </a:lnTo>
                  <a:lnTo>
                    <a:pt x="553589" y="134678"/>
                  </a:lnTo>
                  <a:lnTo>
                    <a:pt x="559482" y="145036"/>
                  </a:lnTo>
                  <a:lnTo>
                    <a:pt x="543213" y="145036"/>
                  </a:lnTo>
                  <a:lnTo>
                    <a:pt x="270564" y="417232"/>
                  </a:lnTo>
                  <a:close/>
                </a:path>
                <a:path w="632459" h="603250" extrusionOk="0">
                  <a:moveTo>
                    <a:pt x="565514" y="122769"/>
                  </a:moveTo>
                  <a:lnTo>
                    <a:pt x="545201" y="122769"/>
                  </a:lnTo>
                  <a:lnTo>
                    <a:pt x="621810" y="46281"/>
                  </a:lnTo>
                  <a:lnTo>
                    <a:pt x="631962" y="56416"/>
                  </a:lnTo>
                  <a:lnTo>
                    <a:pt x="565514" y="122769"/>
                  </a:lnTo>
                  <a:close/>
                </a:path>
                <a:path w="632459" h="603250" extrusionOk="0">
                  <a:moveTo>
                    <a:pt x="393171" y="588768"/>
                  </a:moveTo>
                  <a:lnTo>
                    <a:pt x="302076" y="588768"/>
                  </a:lnTo>
                  <a:lnTo>
                    <a:pt x="348685" y="585002"/>
                  </a:lnTo>
                  <a:lnTo>
                    <a:pt x="392923" y="574100"/>
                  </a:lnTo>
                  <a:lnTo>
                    <a:pt x="434191" y="556659"/>
                  </a:lnTo>
                  <a:lnTo>
                    <a:pt x="471894" y="533275"/>
                  </a:lnTo>
                  <a:lnTo>
                    <a:pt x="505433" y="504545"/>
                  </a:lnTo>
                  <a:lnTo>
                    <a:pt x="534213" y="471063"/>
                  </a:lnTo>
                  <a:lnTo>
                    <a:pt x="557637" y="433426"/>
                  </a:lnTo>
                  <a:lnTo>
                    <a:pt x="575107" y="392231"/>
                  </a:lnTo>
                  <a:lnTo>
                    <a:pt x="586027" y="348072"/>
                  </a:lnTo>
                  <a:lnTo>
                    <a:pt x="589799" y="301547"/>
                  </a:lnTo>
                  <a:lnTo>
                    <a:pt x="586661" y="259091"/>
                  </a:lnTo>
                  <a:lnTo>
                    <a:pt x="577547" y="218555"/>
                  </a:lnTo>
                  <a:lnTo>
                    <a:pt x="562913" y="180387"/>
                  </a:lnTo>
                  <a:lnTo>
                    <a:pt x="543213" y="145036"/>
                  </a:lnTo>
                  <a:lnTo>
                    <a:pt x="559482" y="145036"/>
                  </a:lnTo>
                  <a:lnTo>
                    <a:pt x="574970" y="172254"/>
                  </a:lnTo>
                  <a:lnTo>
                    <a:pt x="590863" y="212922"/>
                  </a:lnTo>
                  <a:lnTo>
                    <a:pt x="600766" y="256186"/>
                  </a:lnTo>
                  <a:lnTo>
                    <a:pt x="604178" y="301548"/>
                  </a:lnTo>
                  <a:lnTo>
                    <a:pt x="600217" y="350397"/>
                  </a:lnTo>
                  <a:lnTo>
                    <a:pt x="588752" y="396761"/>
                  </a:lnTo>
                  <a:lnTo>
                    <a:pt x="570409" y="440013"/>
                  </a:lnTo>
                  <a:lnTo>
                    <a:pt x="545815" y="479529"/>
                  </a:lnTo>
                  <a:lnTo>
                    <a:pt x="515597" y="514682"/>
                  </a:lnTo>
                  <a:lnTo>
                    <a:pt x="480382" y="544847"/>
                  </a:lnTo>
                  <a:lnTo>
                    <a:pt x="440797" y="569398"/>
                  </a:lnTo>
                  <a:lnTo>
                    <a:pt x="397469" y="587709"/>
                  </a:lnTo>
                  <a:lnTo>
                    <a:pt x="393171" y="588768"/>
                  </a:lnTo>
                  <a:close/>
                </a:path>
                <a:path w="632459" h="603250" extrusionOk="0">
                  <a:moveTo>
                    <a:pt x="246601" y="441155"/>
                  </a:moveTo>
                  <a:lnTo>
                    <a:pt x="164896" y="285787"/>
                  </a:lnTo>
                  <a:lnTo>
                    <a:pt x="177616" y="279123"/>
                  </a:lnTo>
                  <a:lnTo>
                    <a:pt x="250248" y="417232"/>
                  </a:lnTo>
                  <a:lnTo>
                    <a:pt x="270564" y="417232"/>
                  </a:lnTo>
                  <a:lnTo>
                    <a:pt x="246601" y="4411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596;g30e4ef3d64e_1_225">
            <a:extLst>
              <a:ext uri="{FF2B5EF4-FFF2-40B4-BE49-F238E27FC236}">
                <a16:creationId xmlns:a16="http://schemas.microsoft.com/office/drawing/2014/main" id="{A9E0121D-ABE5-AECB-7CAD-AAFBCCA97CBB}"/>
              </a:ext>
            </a:extLst>
          </p:cNvPr>
          <p:cNvGrpSpPr/>
          <p:nvPr/>
        </p:nvGrpSpPr>
        <p:grpSpPr>
          <a:xfrm>
            <a:off x="3682310" y="5042286"/>
            <a:ext cx="132102" cy="134082"/>
            <a:chOff x="2779117" y="1852698"/>
            <a:chExt cx="194324" cy="197237"/>
          </a:xfrm>
        </p:grpSpPr>
        <p:sp>
          <p:nvSpPr>
            <p:cNvPr id="36" name="Google Shape;597;g30e4ef3d64e_1_225">
              <a:extLst>
                <a:ext uri="{FF2B5EF4-FFF2-40B4-BE49-F238E27FC236}">
                  <a16:creationId xmlns:a16="http://schemas.microsoft.com/office/drawing/2014/main" id="{5CFAA69E-A8E1-4856-7952-DEFE995E2353}"/>
                </a:ext>
              </a:extLst>
            </p:cNvPr>
            <p:cNvSpPr/>
            <p:nvPr/>
          </p:nvSpPr>
          <p:spPr>
            <a:xfrm>
              <a:off x="2796467" y="1852698"/>
              <a:ext cx="176974" cy="176784"/>
            </a:xfrm>
            <a:custGeom>
              <a:avLst/>
              <a:gdLst/>
              <a:ahLst/>
              <a:cxnLst/>
              <a:rect l="l" t="t" r="r" b="b"/>
              <a:pathLst>
                <a:path w="589915" h="589280" extrusionOk="0">
                  <a:moveTo>
                    <a:pt x="294899" y="588768"/>
                  </a:moveTo>
                  <a:lnTo>
                    <a:pt x="247065" y="584915"/>
                  </a:lnTo>
                  <a:lnTo>
                    <a:pt x="201688" y="573760"/>
                  </a:lnTo>
                  <a:lnTo>
                    <a:pt x="159376" y="555909"/>
                  </a:lnTo>
                  <a:lnTo>
                    <a:pt x="120735" y="531969"/>
                  </a:lnTo>
                  <a:lnTo>
                    <a:pt x="86374" y="502545"/>
                  </a:lnTo>
                  <a:lnTo>
                    <a:pt x="56898" y="468243"/>
                  </a:lnTo>
                  <a:lnTo>
                    <a:pt x="32916" y="429670"/>
                  </a:lnTo>
                  <a:lnTo>
                    <a:pt x="15034" y="387432"/>
                  </a:lnTo>
                  <a:lnTo>
                    <a:pt x="3859" y="342134"/>
                  </a:lnTo>
                  <a:lnTo>
                    <a:pt x="0" y="294384"/>
                  </a:lnTo>
                  <a:lnTo>
                    <a:pt x="3859" y="246633"/>
                  </a:lnTo>
                  <a:lnTo>
                    <a:pt x="15034" y="201335"/>
                  </a:lnTo>
                  <a:lnTo>
                    <a:pt x="32916" y="159097"/>
                  </a:lnTo>
                  <a:lnTo>
                    <a:pt x="56898" y="120524"/>
                  </a:lnTo>
                  <a:lnTo>
                    <a:pt x="86374" y="86222"/>
                  </a:lnTo>
                  <a:lnTo>
                    <a:pt x="120735" y="56798"/>
                  </a:lnTo>
                  <a:lnTo>
                    <a:pt x="159376" y="32858"/>
                  </a:lnTo>
                  <a:lnTo>
                    <a:pt x="201688" y="15007"/>
                  </a:lnTo>
                  <a:lnTo>
                    <a:pt x="247065" y="3852"/>
                  </a:lnTo>
                  <a:lnTo>
                    <a:pt x="294899" y="0"/>
                  </a:lnTo>
                  <a:lnTo>
                    <a:pt x="342734" y="3852"/>
                  </a:lnTo>
                  <a:lnTo>
                    <a:pt x="388111" y="15007"/>
                  </a:lnTo>
                  <a:lnTo>
                    <a:pt x="430423" y="32858"/>
                  </a:lnTo>
                  <a:lnTo>
                    <a:pt x="469064" y="56798"/>
                  </a:lnTo>
                  <a:lnTo>
                    <a:pt x="503425" y="86222"/>
                  </a:lnTo>
                  <a:lnTo>
                    <a:pt x="532901" y="120524"/>
                  </a:lnTo>
                  <a:lnTo>
                    <a:pt x="556883" y="159097"/>
                  </a:lnTo>
                  <a:lnTo>
                    <a:pt x="574765" y="201335"/>
                  </a:lnTo>
                  <a:lnTo>
                    <a:pt x="585940" y="246633"/>
                  </a:lnTo>
                  <a:lnTo>
                    <a:pt x="589799" y="294384"/>
                  </a:lnTo>
                  <a:lnTo>
                    <a:pt x="585940" y="342134"/>
                  </a:lnTo>
                  <a:lnTo>
                    <a:pt x="574765" y="387432"/>
                  </a:lnTo>
                  <a:lnTo>
                    <a:pt x="556883" y="429670"/>
                  </a:lnTo>
                  <a:lnTo>
                    <a:pt x="532901" y="468243"/>
                  </a:lnTo>
                  <a:lnTo>
                    <a:pt x="503425" y="502545"/>
                  </a:lnTo>
                  <a:lnTo>
                    <a:pt x="469064" y="531969"/>
                  </a:lnTo>
                  <a:lnTo>
                    <a:pt x="430423" y="555909"/>
                  </a:lnTo>
                  <a:lnTo>
                    <a:pt x="388111" y="573760"/>
                  </a:lnTo>
                  <a:lnTo>
                    <a:pt x="342734" y="584915"/>
                  </a:lnTo>
                  <a:lnTo>
                    <a:pt x="294899" y="588768"/>
                  </a:lnTo>
                  <a:close/>
                </a:path>
              </a:pathLst>
            </a:custGeom>
            <a:solidFill>
              <a:srgbClr val="FE49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598;g30e4ef3d64e_1_225">
              <a:extLst>
                <a:ext uri="{FF2B5EF4-FFF2-40B4-BE49-F238E27FC236}">
                  <a16:creationId xmlns:a16="http://schemas.microsoft.com/office/drawing/2014/main" id="{0BB43922-CF9A-C867-DB13-27ADBE224E7D}"/>
                </a:ext>
              </a:extLst>
            </p:cNvPr>
            <p:cNvSpPr/>
            <p:nvPr/>
          </p:nvSpPr>
          <p:spPr>
            <a:xfrm>
              <a:off x="2779117" y="1868960"/>
              <a:ext cx="189738" cy="180975"/>
            </a:xfrm>
            <a:custGeom>
              <a:avLst/>
              <a:gdLst/>
              <a:ahLst/>
              <a:cxnLst/>
              <a:rect l="l" t="t" r="r" b="b"/>
              <a:pathLst>
                <a:path w="632459" h="603250" extrusionOk="0">
                  <a:moveTo>
                    <a:pt x="302089" y="603109"/>
                  </a:moveTo>
                  <a:lnTo>
                    <a:pt x="253154" y="599154"/>
                  </a:lnTo>
                  <a:lnTo>
                    <a:pt x="206709" y="587709"/>
                  </a:lnTo>
                  <a:lnTo>
                    <a:pt x="163381" y="569398"/>
                  </a:lnTo>
                  <a:lnTo>
                    <a:pt x="123796" y="544847"/>
                  </a:lnTo>
                  <a:lnTo>
                    <a:pt x="88581" y="514682"/>
                  </a:lnTo>
                  <a:lnTo>
                    <a:pt x="58363" y="479529"/>
                  </a:lnTo>
                  <a:lnTo>
                    <a:pt x="33769" y="440013"/>
                  </a:lnTo>
                  <a:lnTo>
                    <a:pt x="15426" y="396761"/>
                  </a:lnTo>
                  <a:lnTo>
                    <a:pt x="3961" y="350397"/>
                  </a:lnTo>
                  <a:lnTo>
                    <a:pt x="0" y="301547"/>
                  </a:lnTo>
                  <a:lnTo>
                    <a:pt x="3961" y="252699"/>
                  </a:lnTo>
                  <a:lnTo>
                    <a:pt x="15426" y="206336"/>
                  </a:lnTo>
                  <a:lnTo>
                    <a:pt x="33769" y="163085"/>
                  </a:lnTo>
                  <a:lnTo>
                    <a:pt x="58363" y="123571"/>
                  </a:lnTo>
                  <a:lnTo>
                    <a:pt x="88581" y="88419"/>
                  </a:lnTo>
                  <a:lnTo>
                    <a:pt x="123796" y="58256"/>
                  </a:lnTo>
                  <a:lnTo>
                    <a:pt x="163381" y="33707"/>
                  </a:lnTo>
                  <a:lnTo>
                    <a:pt x="206709" y="15398"/>
                  </a:lnTo>
                  <a:lnTo>
                    <a:pt x="253154" y="3953"/>
                  </a:lnTo>
                  <a:lnTo>
                    <a:pt x="302089" y="0"/>
                  </a:lnTo>
                  <a:lnTo>
                    <a:pt x="350852" y="3926"/>
                  </a:lnTo>
                  <a:lnTo>
                    <a:pt x="393261" y="14340"/>
                  </a:lnTo>
                  <a:lnTo>
                    <a:pt x="302089" y="14340"/>
                  </a:lnTo>
                  <a:lnTo>
                    <a:pt x="255479" y="18106"/>
                  </a:lnTo>
                  <a:lnTo>
                    <a:pt x="211242" y="29005"/>
                  </a:lnTo>
                  <a:lnTo>
                    <a:pt x="169974" y="46443"/>
                  </a:lnTo>
                  <a:lnTo>
                    <a:pt x="132271" y="69824"/>
                  </a:lnTo>
                  <a:lnTo>
                    <a:pt x="98731" y="98552"/>
                  </a:lnTo>
                  <a:lnTo>
                    <a:pt x="69951" y="132031"/>
                  </a:lnTo>
                  <a:lnTo>
                    <a:pt x="46528" y="169666"/>
                  </a:lnTo>
                  <a:lnTo>
                    <a:pt x="29058" y="210861"/>
                  </a:lnTo>
                  <a:lnTo>
                    <a:pt x="18138" y="255020"/>
                  </a:lnTo>
                  <a:lnTo>
                    <a:pt x="14365" y="301548"/>
                  </a:lnTo>
                  <a:lnTo>
                    <a:pt x="18137" y="348075"/>
                  </a:lnTo>
                  <a:lnTo>
                    <a:pt x="29056" y="392236"/>
                  </a:lnTo>
                  <a:lnTo>
                    <a:pt x="46525" y="433432"/>
                  </a:lnTo>
                  <a:lnTo>
                    <a:pt x="69947" y="471068"/>
                  </a:lnTo>
                  <a:lnTo>
                    <a:pt x="98725" y="504549"/>
                  </a:lnTo>
                  <a:lnTo>
                    <a:pt x="132262" y="533279"/>
                  </a:lnTo>
                  <a:lnTo>
                    <a:pt x="169963" y="556662"/>
                  </a:lnTo>
                  <a:lnTo>
                    <a:pt x="211230" y="574101"/>
                  </a:lnTo>
                  <a:lnTo>
                    <a:pt x="255467" y="585002"/>
                  </a:lnTo>
                  <a:lnTo>
                    <a:pt x="302076" y="588768"/>
                  </a:lnTo>
                  <a:lnTo>
                    <a:pt x="393171" y="588768"/>
                  </a:lnTo>
                  <a:lnTo>
                    <a:pt x="351024" y="599154"/>
                  </a:lnTo>
                  <a:lnTo>
                    <a:pt x="302089" y="603109"/>
                  </a:lnTo>
                  <a:close/>
                </a:path>
                <a:path w="632459" h="603250" extrusionOk="0">
                  <a:moveTo>
                    <a:pt x="270564" y="417232"/>
                  </a:moveTo>
                  <a:lnTo>
                    <a:pt x="250248" y="417232"/>
                  </a:lnTo>
                  <a:lnTo>
                    <a:pt x="534917" y="133035"/>
                  </a:lnTo>
                  <a:lnTo>
                    <a:pt x="506137" y="99286"/>
                  </a:lnTo>
                  <a:lnTo>
                    <a:pt x="472541" y="70318"/>
                  </a:lnTo>
                  <a:lnTo>
                    <a:pt x="434734" y="46735"/>
                  </a:lnTo>
                  <a:lnTo>
                    <a:pt x="393319" y="29141"/>
                  </a:lnTo>
                  <a:lnTo>
                    <a:pt x="348903" y="18141"/>
                  </a:lnTo>
                  <a:lnTo>
                    <a:pt x="302089" y="14340"/>
                  </a:lnTo>
                  <a:lnTo>
                    <a:pt x="393261" y="14340"/>
                  </a:lnTo>
                  <a:lnTo>
                    <a:pt x="440340" y="33480"/>
                  </a:lnTo>
                  <a:lnTo>
                    <a:pt x="479828" y="57868"/>
                  </a:lnTo>
                  <a:lnTo>
                    <a:pt x="514988" y="87838"/>
                  </a:lnTo>
                  <a:lnTo>
                    <a:pt x="545201" y="122769"/>
                  </a:lnTo>
                  <a:lnTo>
                    <a:pt x="565514" y="122769"/>
                  </a:lnTo>
                  <a:lnTo>
                    <a:pt x="553589" y="134678"/>
                  </a:lnTo>
                  <a:lnTo>
                    <a:pt x="559482" y="145036"/>
                  </a:lnTo>
                  <a:lnTo>
                    <a:pt x="543213" y="145036"/>
                  </a:lnTo>
                  <a:lnTo>
                    <a:pt x="270564" y="417232"/>
                  </a:lnTo>
                  <a:close/>
                </a:path>
                <a:path w="632459" h="603250" extrusionOk="0">
                  <a:moveTo>
                    <a:pt x="565514" y="122769"/>
                  </a:moveTo>
                  <a:lnTo>
                    <a:pt x="545201" y="122769"/>
                  </a:lnTo>
                  <a:lnTo>
                    <a:pt x="621810" y="46281"/>
                  </a:lnTo>
                  <a:lnTo>
                    <a:pt x="631962" y="56416"/>
                  </a:lnTo>
                  <a:lnTo>
                    <a:pt x="565514" y="122769"/>
                  </a:lnTo>
                  <a:close/>
                </a:path>
                <a:path w="632459" h="603250" extrusionOk="0">
                  <a:moveTo>
                    <a:pt x="393171" y="588768"/>
                  </a:moveTo>
                  <a:lnTo>
                    <a:pt x="302076" y="588768"/>
                  </a:lnTo>
                  <a:lnTo>
                    <a:pt x="348685" y="585002"/>
                  </a:lnTo>
                  <a:lnTo>
                    <a:pt x="392923" y="574100"/>
                  </a:lnTo>
                  <a:lnTo>
                    <a:pt x="434191" y="556659"/>
                  </a:lnTo>
                  <a:lnTo>
                    <a:pt x="471894" y="533275"/>
                  </a:lnTo>
                  <a:lnTo>
                    <a:pt x="505433" y="504545"/>
                  </a:lnTo>
                  <a:lnTo>
                    <a:pt x="534213" y="471063"/>
                  </a:lnTo>
                  <a:lnTo>
                    <a:pt x="557637" y="433426"/>
                  </a:lnTo>
                  <a:lnTo>
                    <a:pt x="575107" y="392231"/>
                  </a:lnTo>
                  <a:lnTo>
                    <a:pt x="586027" y="348072"/>
                  </a:lnTo>
                  <a:lnTo>
                    <a:pt x="589799" y="301547"/>
                  </a:lnTo>
                  <a:lnTo>
                    <a:pt x="586661" y="259091"/>
                  </a:lnTo>
                  <a:lnTo>
                    <a:pt x="577547" y="218555"/>
                  </a:lnTo>
                  <a:lnTo>
                    <a:pt x="562913" y="180387"/>
                  </a:lnTo>
                  <a:lnTo>
                    <a:pt x="543213" y="145036"/>
                  </a:lnTo>
                  <a:lnTo>
                    <a:pt x="559482" y="145036"/>
                  </a:lnTo>
                  <a:lnTo>
                    <a:pt x="574970" y="172254"/>
                  </a:lnTo>
                  <a:lnTo>
                    <a:pt x="590863" y="212922"/>
                  </a:lnTo>
                  <a:lnTo>
                    <a:pt x="600766" y="256186"/>
                  </a:lnTo>
                  <a:lnTo>
                    <a:pt x="604178" y="301548"/>
                  </a:lnTo>
                  <a:lnTo>
                    <a:pt x="600217" y="350397"/>
                  </a:lnTo>
                  <a:lnTo>
                    <a:pt x="588752" y="396761"/>
                  </a:lnTo>
                  <a:lnTo>
                    <a:pt x="570409" y="440013"/>
                  </a:lnTo>
                  <a:lnTo>
                    <a:pt x="545815" y="479529"/>
                  </a:lnTo>
                  <a:lnTo>
                    <a:pt x="515597" y="514682"/>
                  </a:lnTo>
                  <a:lnTo>
                    <a:pt x="480382" y="544847"/>
                  </a:lnTo>
                  <a:lnTo>
                    <a:pt x="440797" y="569398"/>
                  </a:lnTo>
                  <a:lnTo>
                    <a:pt x="397469" y="587709"/>
                  </a:lnTo>
                  <a:lnTo>
                    <a:pt x="393171" y="588768"/>
                  </a:lnTo>
                  <a:close/>
                </a:path>
                <a:path w="632459" h="603250" extrusionOk="0">
                  <a:moveTo>
                    <a:pt x="246601" y="441155"/>
                  </a:moveTo>
                  <a:lnTo>
                    <a:pt x="164896" y="285787"/>
                  </a:lnTo>
                  <a:lnTo>
                    <a:pt x="177616" y="279123"/>
                  </a:lnTo>
                  <a:lnTo>
                    <a:pt x="250248" y="417232"/>
                  </a:lnTo>
                  <a:lnTo>
                    <a:pt x="270564" y="417232"/>
                  </a:lnTo>
                  <a:lnTo>
                    <a:pt x="246601" y="4411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599;g30e4ef3d64e_1_225">
            <a:extLst>
              <a:ext uri="{FF2B5EF4-FFF2-40B4-BE49-F238E27FC236}">
                <a16:creationId xmlns:a16="http://schemas.microsoft.com/office/drawing/2014/main" id="{16122C32-EA56-990D-8573-4995F1C6065A}"/>
              </a:ext>
            </a:extLst>
          </p:cNvPr>
          <p:cNvSpPr/>
          <p:nvPr/>
        </p:nvSpPr>
        <p:spPr>
          <a:xfrm>
            <a:off x="9006953" y="2999847"/>
            <a:ext cx="1051200" cy="10512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600;g30e4ef3d64e_1_225">
            <a:extLst>
              <a:ext uri="{FF2B5EF4-FFF2-40B4-BE49-F238E27FC236}">
                <a16:creationId xmlns:a16="http://schemas.microsoft.com/office/drawing/2014/main" id="{63835D00-1CFE-E7DC-649F-1A586C51D33C}"/>
              </a:ext>
            </a:extLst>
          </p:cNvPr>
          <p:cNvSpPr txBox="1"/>
          <p:nvPr/>
        </p:nvSpPr>
        <p:spPr>
          <a:xfrm>
            <a:off x="9025450" y="3408815"/>
            <a:ext cx="1027200" cy="2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635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Malestar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601;g30e4ef3d64e_1_225">
            <a:extLst>
              <a:ext uri="{FF2B5EF4-FFF2-40B4-BE49-F238E27FC236}">
                <a16:creationId xmlns:a16="http://schemas.microsoft.com/office/drawing/2014/main" id="{56F76C83-48AA-E037-2008-530BCDB2385D}"/>
              </a:ext>
            </a:extLst>
          </p:cNvPr>
          <p:cNvSpPr/>
          <p:nvPr/>
        </p:nvSpPr>
        <p:spPr>
          <a:xfrm rot="5400000">
            <a:off x="1566568" y="2747400"/>
            <a:ext cx="1101600" cy="18447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602;g30e4ef3d64e_1_225">
            <a:extLst>
              <a:ext uri="{FF2B5EF4-FFF2-40B4-BE49-F238E27FC236}">
                <a16:creationId xmlns:a16="http://schemas.microsoft.com/office/drawing/2014/main" id="{AC2FB871-AF12-84EE-275F-5620C9E085A7}"/>
              </a:ext>
            </a:extLst>
          </p:cNvPr>
          <p:cNvSpPr txBox="1"/>
          <p:nvPr/>
        </p:nvSpPr>
        <p:spPr>
          <a:xfrm>
            <a:off x="1379746" y="3211520"/>
            <a:ext cx="1643400" cy="10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825" rIns="0" bIns="0" anchor="t" anchorCtr="0">
            <a:noAutofit/>
          </a:bodyPr>
          <a:lstStyle/>
          <a:p>
            <a:pPr marL="6350" marR="25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Factores de riesgo psicosocial laboral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603;g30e4ef3d64e_1_225">
            <a:extLst>
              <a:ext uri="{FF2B5EF4-FFF2-40B4-BE49-F238E27FC236}">
                <a16:creationId xmlns:a16="http://schemas.microsoft.com/office/drawing/2014/main" id="{E9DF9735-C0F3-1F8F-FA32-FE116D89A90B}"/>
              </a:ext>
            </a:extLst>
          </p:cNvPr>
          <p:cNvSpPr/>
          <p:nvPr/>
        </p:nvSpPr>
        <p:spPr>
          <a:xfrm rot="5400000">
            <a:off x="3339868" y="2786808"/>
            <a:ext cx="138300" cy="1068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604;g30e4ef3d64e_1_225">
            <a:extLst>
              <a:ext uri="{FF2B5EF4-FFF2-40B4-BE49-F238E27FC236}">
                <a16:creationId xmlns:a16="http://schemas.microsoft.com/office/drawing/2014/main" id="{D2DBCD86-9865-674D-8054-37F53DFCE983}"/>
              </a:ext>
            </a:extLst>
          </p:cNvPr>
          <p:cNvSpPr/>
          <p:nvPr/>
        </p:nvSpPr>
        <p:spPr>
          <a:xfrm rot="5400000">
            <a:off x="3339868" y="4452092"/>
            <a:ext cx="138300" cy="1068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605;g30e4ef3d64e_1_225">
            <a:extLst>
              <a:ext uri="{FF2B5EF4-FFF2-40B4-BE49-F238E27FC236}">
                <a16:creationId xmlns:a16="http://schemas.microsoft.com/office/drawing/2014/main" id="{0BAACF5C-5BD5-D666-0174-9DDFD28BA8EB}"/>
              </a:ext>
            </a:extLst>
          </p:cNvPr>
          <p:cNvSpPr/>
          <p:nvPr/>
        </p:nvSpPr>
        <p:spPr>
          <a:xfrm rot="5400000">
            <a:off x="6952911" y="3511655"/>
            <a:ext cx="138300" cy="1068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606;g30e4ef3d64e_1_225">
            <a:extLst>
              <a:ext uri="{FF2B5EF4-FFF2-40B4-BE49-F238E27FC236}">
                <a16:creationId xmlns:a16="http://schemas.microsoft.com/office/drawing/2014/main" id="{9327E98B-8376-87CD-C0D9-ED70BD087F69}"/>
              </a:ext>
            </a:extLst>
          </p:cNvPr>
          <p:cNvSpPr/>
          <p:nvPr/>
        </p:nvSpPr>
        <p:spPr>
          <a:xfrm>
            <a:off x="7118674" y="3244138"/>
            <a:ext cx="1119900" cy="64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607;g30e4ef3d64e_1_225">
            <a:extLst>
              <a:ext uri="{FF2B5EF4-FFF2-40B4-BE49-F238E27FC236}">
                <a16:creationId xmlns:a16="http://schemas.microsoft.com/office/drawing/2014/main" id="{0D8235D8-456E-33E0-69AB-473EE61A9E51}"/>
              </a:ext>
            </a:extLst>
          </p:cNvPr>
          <p:cNvSpPr txBox="1"/>
          <p:nvPr/>
        </p:nvSpPr>
        <p:spPr>
          <a:xfrm>
            <a:off x="7118674" y="3345536"/>
            <a:ext cx="11256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6350" marR="2540" lvl="0" indent="0" algn="ctr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Síndrome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" marR="2540" lvl="0" indent="0" algn="ctr" rtl="0">
              <a:lnSpc>
                <a:spcPct val="117857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s-CL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estrés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608;g30e4ef3d64e_1_225">
            <a:extLst>
              <a:ext uri="{FF2B5EF4-FFF2-40B4-BE49-F238E27FC236}">
                <a16:creationId xmlns:a16="http://schemas.microsoft.com/office/drawing/2014/main" id="{B6C4009C-D4D2-63F1-26F0-07E979188EF7}"/>
              </a:ext>
            </a:extLst>
          </p:cNvPr>
          <p:cNvSpPr/>
          <p:nvPr/>
        </p:nvSpPr>
        <p:spPr>
          <a:xfrm rot="5400000">
            <a:off x="8770926" y="3466346"/>
            <a:ext cx="138300" cy="1068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609;g30e4ef3d64e_1_225">
            <a:extLst>
              <a:ext uri="{FF2B5EF4-FFF2-40B4-BE49-F238E27FC236}">
                <a16:creationId xmlns:a16="http://schemas.microsoft.com/office/drawing/2014/main" id="{81DCD5FB-3119-0F96-CF77-343464102476}"/>
              </a:ext>
            </a:extLst>
          </p:cNvPr>
          <p:cNvSpPr/>
          <p:nvPr/>
        </p:nvSpPr>
        <p:spPr>
          <a:xfrm rot="5400000">
            <a:off x="8770925" y="4510992"/>
            <a:ext cx="138300" cy="1068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Título 1">
            <a:extLst>
              <a:ext uri="{FF2B5EF4-FFF2-40B4-BE49-F238E27FC236}">
                <a16:creationId xmlns:a16="http://schemas.microsoft.com/office/drawing/2014/main" id="{E3040EE9-C8AF-87C3-A071-8D7665DFC218}"/>
              </a:ext>
            </a:extLst>
          </p:cNvPr>
          <p:cNvSpPr txBox="1">
            <a:spLocks/>
          </p:cNvSpPr>
          <p:nvPr/>
        </p:nvSpPr>
        <p:spPr>
          <a:xfrm>
            <a:off x="1059532" y="309754"/>
            <a:ext cx="6978197" cy="687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Los factores de riesgo psicosocial en el trabajo</a:t>
            </a:r>
          </a:p>
        </p:txBody>
      </p:sp>
      <p:sp>
        <p:nvSpPr>
          <p:cNvPr id="51" name="Google Shape;551;p73">
            <a:extLst>
              <a:ext uri="{FF2B5EF4-FFF2-40B4-BE49-F238E27FC236}">
                <a16:creationId xmlns:a16="http://schemas.microsoft.com/office/drawing/2014/main" id="{EE38F8B9-A6B0-DA3F-E1BC-15C3C1DCB643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2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64AD8944-9152-36D1-62F0-641D3094F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DED48A33-9136-74F4-A043-7F377F89DEED}"/>
              </a:ext>
            </a:extLst>
          </p:cNvPr>
          <p:cNvCxnSpPr>
            <a:cxnSpLocks/>
          </p:cNvCxnSpPr>
          <p:nvPr/>
        </p:nvCxnSpPr>
        <p:spPr>
          <a:xfrm>
            <a:off x="0" y="1261972"/>
            <a:ext cx="773245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65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2648940-C01C-CDE0-22F4-B1D2F0118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28544"/>
              </p:ext>
            </p:extLst>
          </p:nvPr>
        </p:nvGraphicFramePr>
        <p:xfrm>
          <a:off x="590910" y="1204655"/>
          <a:ext cx="5179509" cy="5293027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1441649">
                  <a:extLst>
                    <a:ext uri="{9D8B030D-6E8A-4147-A177-3AD203B41FA5}">
                      <a16:colId xmlns:a16="http://schemas.microsoft.com/office/drawing/2014/main" val="108677912"/>
                    </a:ext>
                  </a:extLst>
                </a:gridCol>
                <a:gridCol w="2435929">
                  <a:extLst>
                    <a:ext uri="{9D8B030D-6E8A-4147-A177-3AD203B41FA5}">
                      <a16:colId xmlns:a16="http://schemas.microsoft.com/office/drawing/2014/main" val="96072697"/>
                    </a:ext>
                  </a:extLst>
                </a:gridCol>
                <a:gridCol w="1301931">
                  <a:extLst>
                    <a:ext uri="{9D8B030D-6E8A-4147-A177-3AD203B41FA5}">
                      <a16:colId xmlns:a16="http://schemas.microsoft.com/office/drawing/2014/main" val="2278364095"/>
                    </a:ext>
                  </a:extLst>
                </a:gridCol>
              </a:tblGrid>
              <a:tr h="36228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6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CL" sz="1600" b="1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Secci</a:t>
                      </a:r>
                      <a:r>
                        <a:rPr lang="es-CL" sz="16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ó</a:t>
                      </a:r>
                      <a:r>
                        <a:rPr lang="es-CL" sz="1600" b="1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 general</a:t>
                      </a: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6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201605"/>
                  </a:ext>
                </a:extLst>
              </a:tr>
              <a:tr h="50277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Unidades</a:t>
                      </a:r>
                      <a:endParaRPr sz="16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Conceptos</a:t>
                      </a:r>
                      <a:endParaRPr sz="1600" b="1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n preguntas</a:t>
                      </a:r>
                      <a:endParaRPr sz="16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168408"/>
                  </a:ext>
                </a:extLst>
              </a:tr>
              <a:tr h="6174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I. </a:t>
                      </a: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Datos demográficos 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Género y edad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518684"/>
                  </a:ext>
                </a:extLst>
              </a:tr>
              <a:tr h="803089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II. </a:t>
                      </a: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Trabajo y empleo actual 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Segmentación: unidad geográfica, ocupación y departamentos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313446"/>
                  </a:ext>
                </a:extLst>
              </a:tr>
              <a:tr h="107860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Condiciones de empleo (Teletrabajo, salario, jornada, contrato, satisfacción)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600" dirty="0"/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204818"/>
                  </a:ext>
                </a:extLst>
              </a:tr>
              <a:tr h="402504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III. </a:t>
                      </a: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Salud y bienestar personal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Salud mental (GHQ12) 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686213"/>
                  </a:ext>
                </a:extLst>
              </a:tr>
              <a:tr h="61270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Accidente y enfermedad profesional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mpd="sng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129473"/>
                  </a:ext>
                </a:extLst>
              </a:tr>
              <a:tr h="23957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Dolor corporal (SF36)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14483"/>
                  </a:ext>
                </a:extLst>
              </a:tr>
              <a:tr h="23957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Licencias médicas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996465"/>
                  </a:ext>
                </a:extLst>
              </a:tr>
              <a:tr h="309898">
                <a:tc gridSpan="2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TOTAL sección general</a:t>
                      </a:r>
                      <a:endParaRPr sz="16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34</a:t>
                      </a:r>
                      <a:endParaRPr sz="1600" b="1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453365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9970731-D311-D003-82D1-041F59A4E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15732"/>
              </p:ext>
            </p:extLst>
          </p:nvPr>
        </p:nvGraphicFramePr>
        <p:xfrm>
          <a:off x="6026727" y="1204654"/>
          <a:ext cx="5763490" cy="5223477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4479937">
                  <a:extLst>
                    <a:ext uri="{9D8B030D-6E8A-4147-A177-3AD203B41FA5}">
                      <a16:colId xmlns:a16="http://schemas.microsoft.com/office/drawing/2014/main" val="306392722"/>
                    </a:ext>
                  </a:extLst>
                </a:gridCol>
                <a:gridCol w="1283553">
                  <a:extLst>
                    <a:ext uri="{9D8B030D-6E8A-4147-A177-3AD203B41FA5}">
                      <a16:colId xmlns:a16="http://schemas.microsoft.com/office/drawing/2014/main" val="1821238484"/>
                    </a:ext>
                  </a:extLst>
                </a:gridCol>
              </a:tblGrid>
              <a:tr h="44248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Sección de riesgo psicosocial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33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600" b="1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738685"/>
                  </a:ext>
                </a:extLst>
              </a:tr>
              <a:tr h="4424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Dimensiones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 preguntas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653875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Carga de trabajo (QD)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439538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Exigencias emocionales (EM) 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941554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Desarrollo profesional (DP) 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411151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Reconocimiento y claridad de rol (RC)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462976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Conflicto de rol (CR) 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541942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Calidad del liderazgo (QL)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573287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Compañerismo (CM)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310690"/>
                  </a:ext>
                </a:extLst>
              </a:tr>
              <a:tr h="3905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Inseguridad sobre las condiciones de trabajo (IT)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09216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Equilibrio trabajo vida privada (TV)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9045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Confianza y justicia organizacional (CJ) 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457600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Vulnerabilidad (VU)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923133"/>
                  </a:ext>
                </a:extLst>
              </a:tr>
              <a:tr h="32720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Violencia y acoso (VA) 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6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67880"/>
                  </a:ext>
                </a:extLst>
              </a:tr>
              <a:tr h="348629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 RPSL</a:t>
                      </a:r>
                      <a:endParaRPr sz="160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254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CL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54</a:t>
                      </a:r>
                      <a:endParaRPr sz="1600" b="1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550" marR="14550" marT="0" marB="0" anchor="ctr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254670"/>
                  </a:ext>
                </a:extLst>
              </a:tr>
            </a:tbl>
          </a:graphicData>
        </a:graphic>
      </p:graphicFrame>
      <p:sp>
        <p:nvSpPr>
          <p:cNvPr id="4" name="1 Título">
            <a:extLst>
              <a:ext uri="{FF2B5EF4-FFF2-40B4-BE49-F238E27FC236}">
                <a16:creationId xmlns:a16="http://schemas.microsoft.com/office/drawing/2014/main" id="{DD86A776-AC46-4485-515A-CE9988D028BE}"/>
              </a:ext>
            </a:extLst>
          </p:cNvPr>
          <p:cNvSpPr txBox="1">
            <a:spLocks/>
          </p:cNvSpPr>
          <p:nvPr/>
        </p:nvSpPr>
        <p:spPr>
          <a:xfrm>
            <a:off x="419904" y="370596"/>
            <a:ext cx="9541514" cy="509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b="1" dirty="0">
                <a:solidFill>
                  <a:srgbClr val="FCEED0"/>
                </a:solidFill>
                <a:latin typeface="Avenir Next LT Pro" panose="020B0504020202020204" pitchFamily="34" charset="0"/>
              </a:rPr>
              <a:t>Estructura del cuestionario CEAL-SM / </a:t>
            </a:r>
            <a:r>
              <a:rPr lang="es-CL" sz="2800" b="1" dirty="0" smtClean="0">
                <a:solidFill>
                  <a:srgbClr val="FCEED0"/>
                </a:solidFill>
                <a:latin typeface="Avenir Next LT Pro" panose="020B0504020202020204" pitchFamily="34" charset="0"/>
              </a:rPr>
              <a:t>SUSESO </a:t>
            </a:r>
            <a:r>
              <a:rPr lang="es-CL" sz="1800" b="1" dirty="0" smtClean="0">
                <a:solidFill>
                  <a:srgbClr val="FCEED0"/>
                </a:solidFill>
                <a:latin typeface="Avenir Next LT Pro" panose="020B0504020202020204" pitchFamily="34" charset="0"/>
              </a:rPr>
              <a:t>(88 preguntas)</a:t>
            </a:r>
            <a:endParaRPr lang="es-CL" sz="1800" b="1" dirty="0">
              <a:solidFill>
                <a:srgbClr val="FCEED0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5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5FCF68AD-48DB-4955-AC6F-B3B7A340A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D8F61EEB-34AF-64BC-4246-F1397E667EEC}"/>
              </a:ext>
            </a:extLst>
          </p:cNvPr>
          <p:cNvCxnSpPr>
            <a:cxnSpLocks/>
          </p:cNvCxnSpPr>
          <p:nvPr/>
        </p:nvCxnSpPr>
        <p:spPr>
          <a:xfrm>
            <a:off x="-13252" y="933499"/>
            <a:ext cx="9614452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551;p73">
            <a:extLst>
              <a:ext uri="{FF2B5EF4-FFF2-40B4-BE49-F238E27FC236}">
                <a16:creationId xmlns:a16="http://schemas.microsoft.com/office/drawing/2014/main" id="{818CB3F9-D32D-24CA-AD49-7EF3E73F0228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35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6F6508-BBD2-68F9-9CE4-CB4E08750DD2}"/>
              </a:ext>
            </a:extLst>
          </p:cNvPr>
          <p:cNvSpPr txBox="1">
            <a:spLocks/>
          </p:cNvSpPr>
          <p:nvPr/>
        </p:nvSpPr>
        <p:spPr>
          <a:xfrm>
            <a:off x="736600" y="444797"/>
            <a:ext cx="8284058" cy="687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¿Cuánto se evalúan en Chile los factores de riesgo psicosocial?</a:t>
            </a:r>
          </a:p>
        </p:txBody>
      </p:sp>
      <p:sp>
        <p:nvSpPr>
          <p:cNvPr id="4" name="Google Shape;551;p73">
            <a:extLst>
              <a:ext uri="{FF2B5EF4-FFF2-40B4-BE49-F238E27FC236}">
                <a16:creationId xmlns:a16="http://schemas.microsoft.com/office/drawing/2014/main" id="{6693376C-DFBD-2539-B597-D75BEC41EBE5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7CDB7710-3D01-3278-28B2-FB3E477590BA}"/>
              </a:ext>
            </a:extLst>
          </p:cNvPr>
          <p:cNvCxnSpPr>
            <a:cxnSpLocks/>
          </p:cNvCxnSpPr>
          <p:nvPr/>
        </p:nvCxnSpPr>
        <p:spPr>
          <a:xfrm>
            <a:off x="0" y="1463587"/>
            <a:ext cx="868680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Marcador de contenido 3">
            <a:extLst>
              <a:ext uri="{FF2B5EF4-FFF2-40B4-BE49-F238E27FC236}">
                <a16:creationId xmlns:a16="http://schemas.microsoft.com/office/drawing/2014/main" id="{E46483E2-D953-0028-3304-920C76423E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805517"/>
              </p:ext>
            </p:extLst>
          </p:nvPr>
        </p:nvGraphicFramePr>
        <p:xfrm>
          <a:off x="736600" y="1717492"/>
          <a:ext cx="10687892" cy="4703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973">
                  <a:extLst>
                    <a:ext uri="{9D8B030D-6E8A-4147-A177-3AD203B41FA5}">
                      <a16:colId xmlns:a16="http://schemas.microsoft.com/office/drawing/2014/main" val="1800311473"/>
                    </a:ext>
                  </a:extLst>
                </a:gridCol>
                <a:gridCol w="2671973">
                  <a:extLst>
                    <a:ext uri="{9D8B030D-6E8A-4147-A177-3AD203B41FA5}">
                      <a16:colId xmlns:a16="http://schemas.microsoft.com/office/drawing/2014/main" val="1570085365"/>
                    </a:ext>
                  </a:extLst>
                </a:gridCol>
                <a:gridCol w="2671973">
                  <a:extLst>
                    <a:ext uri="{9D8B030D-6E8A-4147-A177-3AD203B41FA5}">
                      <a16:colId xmlns:a16="http://schemas.microsoft.com/office/drawing/2014/main" val="1216115884"/>
                    </a:ext>
                  </a:extLst>
                </a:gridCol>
                <a:gridCol w="2671973">
                  <a:extLst>
                    <a:ext uri="{9D8B030D-6E8A-4147-A177-3AD203B41FA5}">
                      <a16:colId xmlns:a16="http://schemas.microsoft.com/office/drawing/2014/main" val="1234271914"/>
                    </a:ext>
                  </a:extLst>
                </a:gridCol>
              </a:tblGrid>
              <a:tr h="446977">
                <a:tc>
                  <a:txBody>
                    <a:bodyPr/>
                    <a:lstStyle/>
                    <a:p>
                      <a:pPr algn="ctr"/>
                      <a:r>
                        <a:rPr lang="es-CL" sz="18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Año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Organizaciones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Centros de trabajo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Trabajadores/as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493733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3.228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8.429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564.611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153101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3.854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13.582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498.807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9311994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s-CL" sz="180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4.816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13.582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663.393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148945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s-CL" sz="180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4.278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10.766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498.807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82567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s-CL" sz="180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1.917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3.544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174.699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5152044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s-CL" sz="180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2.618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5.797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373.154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31281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5.702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15.605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776.781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942122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5.249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14.096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741.255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106450"/>
                  </a:ext>
                </a:extLst>
              </a:tr>
              <a:tr h="35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8.086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20.384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1.016.765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11095"/>
                  </a:ext>
                </a:extLst>
              </a:tr>
              <a:tr h="631806">
                <a:tc gridSpan="4"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Fuente: 2016 – 2022: Cuestionario SUSESO/ISTAS21 (ambas versiones); </a:t>
                      </a:r>
                    </a:p>
                    <a:p>
                      <a:r>
                        <a:rPr lang="es-CL" sz="18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2023/2024: Cuestionario CEAL-SM/SUSESO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 sz="2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sz="2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sz="2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939313"/>
                  </a:ext>
                </a:extLst>
              </a:tr>
              <a:tr h="416036">
                <a:tc gridSpan="4"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Población trabajadora protegida: 7.208.988 (2023)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 sz="2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 sz="2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 sz="2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058127"/>
                  </a:ext>
                </a:extLst>
              </a:tr>
            </a:tbl>
          </a:graphicData>
        </a:graphic>
      </p:graphicFrame>
      <p:pic>
        <p:nvPicPr>
          <p:cNvPr id="8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D81A1A5E-DCC5-31FE-E7B3-62960969F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9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9EB5A-9CC7-97E7-60C1-5893A508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9C4CA-2807-4C52-4D37-CDC3EB5640A3}"/>
              </a:ext>
            </a:extLst>
          </p:cNvPr>
          <p:cNvSpPr txBox="1">
            <a:spLocks/>
          </p:cNvSpPr>
          <p:nvPr/>
        </p:nvSpPr>
        <p:spPr>
          <a:xfrm>
            <a:off x="736600" y="444797"/>
            <a:ext cx="8284058" cy="687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Resultados generales 2024</a:t>
            </a:r>
          </a:p>
        </p:txBody>
      </p:sp>
      <p:sp>
        <p:nvSpPr>
          <p:cNvPr id="4" name="Google Shape;551;p73">
            <a:extLst>
              <a:ext uri="{FF2B5EF4-FFF2-40B4-BE49-F238E27FC236}">
                <a16:creationId xmlns:a16="http://schemas.microsoft.com/office/drawing/2014/main" id="{8A2022C0-3400-9D97-6D32-99E5307B38D5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68CBB3A7-7771-7626-89A7-EDFB8B4E6085}"/>
              </a:ext>
            </a:extLst>
          </p:cNvPr>
          <p:cNvCxnSpPr>
            <a:cxnSpLocks/>
          </p:cNvCxnSpPr>
          <p:nvPr/>
        </p:nvCxnSpPr>
        <p:spPr>
          <a:xfrm>
            <a:off x="-691" y="1132295"/>
            <a:ext cx="6202111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Marcador de contenido 3">
            <a:extLst>
              <a:ext uri="{FF2B5EF4-FFF2-40B4-BE49-F238E27FC236}">
                <a16:creationId xmlns:a16="http://schemas.microsoft.com/office/drawing/2014/main" id="{56EC81EA-25F3-20A9-95FF-9F74B36117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555627"/>
              </p:ext>
            </p:extLst>
          </p:nvPr>
        </p:nvGraphicFramePr>
        <p:xfrm>
          <a:off x="1690015" y="1814502"/>
          <a:ext cx="8141504" cy="429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5910">
                  <a:extLst>
                    <a:ext uri="{9D8B030D-6E8A-4147-A177-3AD203B41FA5}">
                      <a16:colId xmlns:a16="http://schemas.microsoft.com/office/drawing/2014/main" val="1800311473"/>
                    </a:ext>
                  </a:extLst>
                </a:gridCol>
                <a:gridCol w="2135594">
                  <a:extLst>
                    <a:ext uri="{9D8B030D-6E8A-4147-A177-3AD203B41FA5}">
                      <a16:colId xmlns:a16="http://schemas.microsoft.com/office/drawing/2014/main" val="1570085365"/>
                    </a:ext>
                  </a:extLst>
                </a:gridCol>
              </a:tblGrid>
              <a:tr h="336043">
                <a:tc>
                  <a:txBody>
                    <a:bodyPr/>
                    <a:lstStyle/>
                    <a:p>
                      <a:pPr marL="285750" indent="-285750"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Clr>
                          <a:srgbClr val="FF9900"/>
                        </a:buClr>
                        <a:buSzPct val="150000"/>
                        <a:buFont typeface="Arial" panose="020B0604020202020204" pitchFamily="34" charset="0"/>
                        <a:buChar char="•"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Centros de trabajo</a:t>
                      </a: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 b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20.384</a:t>
                      </a:r>
                      <a:endParaRPr lang="es-CL" sz="18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153101"/>
                  </a:ext>
                </a:extLst>
              </a:tr>
              <a:tr h="540959">
                <a:tc>
                  <a:txBody>
                    <a:bodyPr/>
                    <a:lstStyle/>
                    <a:p>
                      <a:pPr marL="285750" indent="-285750"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Clr>
                          <a:srgbClr val="FF9900"/>
                        </a:buClr>
                        <a:buSzPct val="150000"/>
                        <a:buFont typeface="Arial" panose="020B0604020202020204" pitchFamily="34" charset="0"/>
                        <a:buChar char="•"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Trabajadoras/es</a:t>
                      </a: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1.016.765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9311994"/>
                  </a:ext>
                </a:extLst>
              </a:tr>
              <a:tr h="317663">
                <a:tc>
                  <a:txBody>
                    <a:bodyPr/>
                    <a:lstStyle/>
                    <a:p>
                      <a:pPr marL="285750" indent="-285750"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Clr>
                          <a:srgbClr val="FF9900"/>
                        </a:buClr>
                        <a:buSzPct val="150000"/>
                        <a:buFont typeface="Arial" panose="020B0604020202020204" pitchFamily="34" charset="0"/>
                        <a:buChar char="•"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Población trabajadora (2023)</a:t>
                      </a: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7.208.988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394485"/>
                  </a:ext>
                </a:extLst>
              </a:tr>
              <a:tr h="3176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8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 evaluó el 14,1%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78002"/>
                  </a:ext>
                </a:extLst>
              </a:tr>
              <a:tr h="536605">
                <a:tc>
                  <a:txBody>
                    <a:bodyPr/>
                    <a:lstStyle/>
                    <a:p>
                      <a:pPr marL="285750" indent="-285750"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Clr>
                          <a:srgbClr val="FF9900"/>
                        </a:buClr>
                        <a:buSzPct val="150000"/>
                        <a:buFont typeface="Arial" panose="020B0604020202020204" pitchFamily="34" charset="0"/>
                        <a:buChar char="•"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Población en empresas con más de 9 trabajadores</a:t>
                      </a: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5.500.625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756892"/>
                  </a:ext>
                </a:extLst>
              </a:tr>
              <a:tr h="3176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8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 evaluó el 18,5%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028750"/>
                  </a:ext>
                </a:extLst>
              </a:tr>
              <a:tr h="536605">
                <a:tc>
                  <a:txBody>
                    <a:bodyPr/>
                    <a:lstStyle/>
                    <a:p>
                      <a:pPr marL="285750" indent="-285750"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Clr>
                          <a:srgbClr val="FF9900"/>
                        </a:buClr>
                        <a:buSzPct val="150000"/>
                        <a:buFont typeface="Arial" panose="020B0604020202020204" pitchFamily="34" charset="0"/>
                        <a:buChar char="•"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50% debe ser evaluado en 1 año</a:t>
                      </a: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8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2.750.000</a:t>
                      </a:r>
                      <a:endParaRPr lang="es-CL" sz="180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809320"/>
                  </a:ext>
                </a:extLst>
              </a:tr>
              <a:tr h="3176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8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 evaluó el 37,0%</a:t>
                      </a:r>
                      <a:endParaRPr lang="es-CL" sz="18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17780" marR="177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958232"/>
                  </a:ext>
                </a:extLst>
              </a:tr>
              <a:tr h="1078656">
                <a:tc gridSpan="2"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Fuentes:</a:t>
                      </a:r>
                    </a:p>
                    <a:p>
                      <a:r>
                        <a:rPr lang="es-CL" sz="16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Cuestionario CEAL-SM/SUSESO, 2024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 sz="2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939313"/>
                  </a:ext>
                </a:extLst>
              </a:tr>
            </a:tbl>
          </a:graphicData>
        </a:graphic>
      </p:graphicFrame>
      <p:pic>
        <p:nvPicPr>
          <p:cNvPr id="8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C67AE975-0EA8-AACC-BD71-AAE48D62E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236;p4">
            <a:extLst>
              <a:ext uri="{FF2B5EF4-FFF2-40B4-BE49-F238E27FC236}">
                <a16:creationId xmlns:a16="http://schemas.microsoft.com/office/drawing/2014/main" id="{B033038C-188A-060B-866D-A4F6C5F90D13}"/>
              </a:ext>
            </a:extLst>
          </p:cNvPr>
          <p:cNvSpPr txBox="1"/>
          <p:nvPr/>
        </p:nvSpPr>
        <p:spPr>
          <a:xfrm>
            <a:off x="10552113" y="4779051"/>
            <a:ext cx="1439537" cy="221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27% en 2023</a:t>
            </a:r>
            <a:endParaRPr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D8D6B5C-E197-FC9E-5BD0-099AA7B23EDF}"/>
              </a:ext>
            </a:extLst>
          </p:cNvPr>
          <p:cNvCxnSpPr>
            <a:cxnSpLocks/>
          </p:cNvCxnSpPr>
          <p:nvPr/>
        </p:nvCxnSpPr>
        <p:spPr>
          <a:xfrm>
            <a:off x="10428881" y="4752417"/>
            <a:ext cx="0" cy="3256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A7D6D7F-B8BD-2088-4ADC-8285BD24C75C}"/>
              </a:ext>
            </a:extLst>
          </p:cNvPr>
          <p:cNvCxnSpPr/>
          <p:nvPr/>
        </p:nvCxnSpPr>
        <p:spPr>
          <a:xfrm flipH="1">
            <a:off x="9964127" y="4901330"/>
            <a:ext cx="46475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19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51;p73">
            <a:extLst>
              <a:ext uri="{FF2B5EF4-FFF2-40B4-BE49-F238E27FC236}">
                <a16:creationId xmlns:a16="http://schemas.microsoft.com/office/drawing/2014/main" id="{6693376C-DFBD-2539-B597-D75BEC41EBE5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www,suseso.cl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D81A1A5E-DCC5-31FE-E7B3-62960969F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DEAC47D-AB9F-5AD5-41C8-0322DAED8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783126"/>
              </p:ext>
            </p:extLst>
          </p:nvPr>
        </p:nvGraphicFramePr>
        <p:xfrm>
          <a:off x="440636" y="301129"/>
          <a:ext cx="11310727" cy="6778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4925">
                  <a:extLst>
                    <a:ext uri="{9D8B030D-6E8A-4147-A177-3AD203B41FA5}">
                      <a16:colId xmlns:a16="http://schemas.microsoft.com/office/drawing/2014/main" val="3597766203"/>
                    </a:ext>
                  </a:extLst>
                </a:gridCol>
                <a:gridCol w="1246417">
                  <a:extLst>
                    <a:ext uri="{9D8B030D-6E8A-4147-A177-3AD203B41FA5}">
                      <a16:colId xmlns:a16="http://schemas.microsoft.com/office/drawing/2014/main" val="1039869677"/>
                    </a:ext>
                  </a:extLst>
                </a:gridCol>
                <a:gridCol w="1246417">
                  <a:extLst>
                    <a:ext uri="{9D8B030D-6E8A-4147-A177-3AD203B41FA5}">
                      <a16:colId xmlns:a16="http://schemas.microsoft.com/office/drawing/2014/main" val="4007395827"/>
                    </a:ext>
                  </a:extLst>
                </a:gridCol>
                <a:gridCol w="1246417">
                  <a:extLst>
                    <a:ext uri="{9D8B030D-6E8A-4147-A177-3AD203B41FA5}">
                      <a16:colId xmlns:a16="http://schemas.microsoft.com/office/drawing/2014/main" val="150284991"/>
                    </a:ext>
                  </a:extLst>
                </a:gridCol>
                <a:gridCol w="1247672">
                  <a:extLst>
                    <a:ext uri="{9D8B030D-6E8A-4147-A177-3AD203B41FA5}">
                      <a16:colId xmlns:a16="http://schemas.microsoft.com/office/drawing/2014/main" val="3041328718"/>
                    </a:ext>
                  </a:extLst>
                </a:gridCol>
                <a:gridCol w="1246417">
                  <a:extLst>
                    <a:ext uri="{9D8B030D-6E8A-4147-A177-3AD203B41FA5}">
                      <a16:colId xmlns:a16="http://schemas.microsoft.com/office/drawing/2014/main" val="2503550973"/>
                    </a:ext>
                  </a:extLst>
                </a:gridCol>
                <a:gridCol w="1692462">
                  <a:extLst>
                    <a:ext uri="{9D8B030D-6E8A-4147-A177-3AD203B41FA5}">
                      <a16:colId xmlns:a16="http://schemas.microsoft.com/office/drawing/2014/main" val="3992183774"/>
                    </a:ext>
                  </a:extLst>
                </a:gridCol>
              </a:tblGrid>
              <a:tr h="777754">
                <a:tc gridSpan="7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L" sz="2000" b="1" dirty="0">
                          <a:solidFill>
                            <a:srgbClr val="FCEED0"/>
                          </a:solidFill>
                          <a:effectLst/>
                          <a:latin typeface="Avenir Next LT Pro" panose="020B0504020202020204" pitchFamily="34" charset="0"/>
                        </a:rPr>
                        <a:t>Aplicaciones del cuestionario CEAL-SM/SUSESO 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L" sz="2000" b="1" dirty="0">
                          <a:solidFill>
                            <a:srgbClr val="FCEED0"/>
                          </a:solidFill>
                          <a:effectLst/>
                          <a:latin typeface="Avenir Next LT Pro" panose="020B0504020202020204" pitchFamily="34" charset="0"/>
                        </a:rPr>
                        <a:t>por actividad económica y género en 2024</a:t>
                      </a:r>
                      <a:endParaRPr lang="es-CL" sz="2000" b="1" dirty="0">
                        <a:solidFill>
                          <a:srgbClr val="FCEED0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944566"/>
                  </a:ext>
                </a:extLst>
              </a:tr>
              <a:tr h="2598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CL" sz="1200" b="0" dirty="0">
                        <a:effectLst/>
                        <a:latin typeface="Avenir Next LT Pro" panose="020B05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Número de personas trabajadoras por género</a:t>
                      </a: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643515"/>
                  </a:ext>
                </a:extLst>
              </a:tr>
              <a:tr h="3475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Actividades económicas (CIIU)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Centros de Trabajo (n)</a:t>
                      </a: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Masculino (n)</a:t>
                      </a: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Femenino (n)</a:t>
                      </a:r>
                      <a:endParaRPr lang="es-CL" sz="1200" b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Masculino (%)</a:t>
                      </a: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Femenino  (%)</a:t>
                      </a: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Número total de personas </a:t>
                      </a:r>
                      <a:r>
                        <a:rPr lang="es-CL" sz="1200" b="0" dirty="0" err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trabajadoras</a:t>
                      </a:r>
                      <a:r>
                        <a:rPr lang="es-CL" sz="1200" b="0" baseline="30000" dirty="0" err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a</a:t>
                      </a:r>
                      <a:endParaRPr lang="es-CL" sz="12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579058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>
                          <a:effectLst/>
                          <a:latin typeface="Avenir Next LT Pro" panose="020B0504020202020204" pitchFamily="34" charset="0"/>
                        </a:rPr>
                        <a:t>Agric/ganad/silvic/pesca</a:t>
                      </a:r>
                      <a:endParaRPr lang="es-CL" sz="1200" b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875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28.397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14.787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64,8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33,7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43.816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CEE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165131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Minería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263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24.333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5.089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81,8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17,1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29.747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865418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>
                          <a:effectLst/>
                          <a:latin typeface="Avenir Next LT Pro" panose="020B0504020202020204" pitchFamily="34" charset="0"/>
                        </a:rPr>
                        <a:t>Industria manufacturera</a:t>
                      </a:r>
                      <a:endParaRPr lang="es-CL" sz="1200" b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1530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72.383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25.924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72,7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26,0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99.533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993090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Electricidad/gas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135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4.015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1.129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76,0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21,4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5.285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80405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>
                          <a:effectLst/>
                          <a:latin typeface="Avenir Next LT Pro" panose="020B0504020202020204" pitchFamily="34" charset="0"/>
                        </a:rPr>
                        <a:t>Agua/desechos</a:t>
                      </a:r>
                      <a:endParaRPr lang="es-CL" sz="1200" b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193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5.780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1.516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77,9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20,4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7.424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104170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Construcción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1367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69.889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9.410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87,3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11,8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80.069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427863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Comercio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3501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68.101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65.738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50,2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48,4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135.697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263426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Transporte/almacenaje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1092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38.141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12.847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73,8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24,9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51.659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450661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Hoteles/comida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913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13.804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20.343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39,9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58,7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34.632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901370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Informática/comunicación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367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11.731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5.030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69,1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29,6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16.989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112181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Servicios financieros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1438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21.664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27.474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43,7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55,5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49.526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902842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Inmobiliarias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125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2.449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1.552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60,5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38,3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4.048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934968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Servicios profesionales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710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19.352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10.264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64,4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34,1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30.065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679872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Servicios de apoyo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1337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35.648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22.456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60,5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38,1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58.911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338109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>
                          <a:effectLst/>
                          <a:latin typeface="Avenir Next LT Pro" panose="020B0504020202020204" pitchFamily="34" charset="0"/>
                        </a:rPr>
                        <a:t>Administración pública</a:t>
                      </a:r>
                      <a:endParaRPr lang="es-CL" sz="1200" b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1467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21.127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27.778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42,5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55,9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49.664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207320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Educación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3582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6.945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8.254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44,7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53,1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15.536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417316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>
                          <a:effectLst/>
                          <a:latin typeface="Avenir Next LT Pro" panose="020B0504020202020204" pitchFamily="34" charset="0"/>
                        </a:rPr>
                        <a:t>Salud humana</a:t>
                      </a:r>
                      <a:endParaRPr lang="es-CL" sz="1200" b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995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928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1.095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44,9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53,0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2.067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425625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Asistencia social con/sin </a:t>
                      </a:r>
                      <a:r>
                        <a:rPr lang="es-CL" sz="1200" b="0" dirty="0" err="1">
                          <a:effectLst/>
                          <a:latin typeface="Avenir Next LT Pro" panose="020B0504020202020204" pitchFamily="34" charset="0"/>
                        </a:rPr>
                        <a:t>alojamiento</a:t>
                      </a:r>
                      <a:r>
                        <a:rPr lang="es-CL" sz="1200" b="0" baseline="30000" dirty="0" err="1">
                          <a:effectLst/>
                          <a:latin typeface="Avenir Next LT Pro" panose="020B0504020202020204" pitchFamily="34" charset="0"/>
                        </a:rPr>
                        <a:t>b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201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38.328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116.139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24,5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74,4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156.189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197713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>
                          <a:effectLst/>
                          <a:latin typeface="Avenir Next LT Pro" panose="020B0504020202020204" pitchFamily="34" charset="0"/>
                        </a:rPr>
                        <a:t>Arte/entret/deporte</a:t>
                      </a:r>
                      <a:endParaRPr lang="es-CL" sz="1200" b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33.317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90.721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26,5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72,2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125.724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531461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</a:rPr>
                        <a:t>Actividades de organizaciones</a:t>
                      </a:r>
                      <a:endParaRPr lang="es-CL" sz="1200" b="0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286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857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4.591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15,5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83,0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5.533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7D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454408"/>
                  </a:ext>
                </a:extLst>
              </a:tr>
              <a:tr h="182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0" dirty="0"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Organizaciones extraterritoriales</a:t>
                      </a: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2.764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1.938</a:t>
                      </a:r>
                      <a:endParaRPr lang="es-CL" sz="1200" b="0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57,7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40,4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4.793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426274"/>
                  </a:ext>
                </a:extLst>
              </a:tr>
              <a:tr h="2456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200" b="1" dirty="0">
                          <a:effectLst/>
                          <a:latin typeface="Avenir Next LT Pro" panose="020B0504020202020204" pitchFamily="34" charset="0"/>
                        </a:rPr>
                        <a:t>TOTAL</a:t>
                      </a:r>
                      <a:endParaRPr lang="es-CL" sz="1200" b="1" dirty="0"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3C4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2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20.384</a:t>
                      </a:r>
                      <a:endParaRPr lang="es-CL" sz="12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3C4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200" b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523.791</a:t>
                      </a:r>
                      <a:endParaRPr lang="es-CL" sz="12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3C4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200" b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479.957</a:t>
                      </a:r>
                      <a:endParaRPr lang="es-CL" sz="12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3C4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2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51,5</a:t>
                      </a:r>
                      <a:endParaRPr lang="es-CL" sz="12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3C4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200" b="1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47,2</a:t>
                      </a:r>
                      <a:endParaRPr lang="es-CL" sz="12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3C4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200" b="1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1.016.765</a:t>
                      </a:r>
                      <a:endParaRPr lang="es-CL" sz="1200" b="1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3C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91605"/>
                  </a:ext>
                </a:extLst>
              </a:tr>
              <a:tr h="657649">
                <a:tc gridSpan="7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L" sz="1000" b="0" baseline="300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a</a:t>
                      </a:r>
                      <a:r>
                        <a:rPr lang="es-CL" sz="10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: En la tabla se muestran los géneros masculino y femenino. Las respuestas marcadas como género “otro” o “prefiero no responder” totalizaron 10.212 cuestionarios, que representó un 1,3% de las personas trabajadoras. La columna “Número de trabajadores” incluye a todos los géneros. Por este motivo, los porcentajes “masculino” y “femenino” no suman 100%.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L" sz="1000" b="0" baseline="300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b</a:t>
                      </a:r>
                      <a:r>
                        <a:rPr lang="es-CL" sz="1000" b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: Se separó las actividades de asistencia social con o sin alojamiento (que mayoritariamente son hogares para personas mayores y NNA) porque en la clasificación internacional CIIU aparecen en la misma categoría de actividades de salud y es preferible tener una evaluación separada de estas actividades.</a:t>
                      </a:r>
                      <a:endParaRPr lang="es-CL" sz="1000" b="0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83" marR="1468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73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2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5">
            <a:extLst>
              <a:ext uri="{FF2B5EF4-FFF2-40B4-BE49-F238E27FC236}">
                <a16:creationId xmlns:a16="http://schemas.microsoft.com/office/drawing/2014/main" id="{55D4B021-BF27-6EEB-0C22-8B8B7D1C13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383305"/>
              </p:ext>
            </p:extLst>
          </p:nvPr>
        </p:nvGraphicFramePr>
        <p:xfrm>
          <a:off x="838200" y="1262308"/>
          <a:ext cx="10515600" cy="4843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8D7FDCE7-86B2-02E4-34C8-66C26EA76937}"/>
              </a:ext>
            </a:extLst>
          </p:cNvPr>
          <p:cNvSpPr txBox="1">
            <a:spLocks/>
          </p:cNvSpPr>
          <p:nvPr/>
        </p:nvSpPr>
        <p:spPr>
          <a:xfrm>
            <a:off x="838200" y="364626"/>
            <a:ext cx="9432851" cy="537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 b="1" dirty="0">
                <a:solidFill>
                  <a:srgbClr val="FCEED0"/>
                </a:solidFill>
                <a:latin typeface="Avenir Next LT Pro" panose="020B0504020202020204" pitchFamily="34" charset="0"/>
              </a:rPr>
              <a:t>Porcentaje de centros de trabajo en estado de riesgo </a:t>
            </a:r>
            <a:r>
              <a:rPr lang="es-CL" sz="2000" b="1" i="1" dirty="0">
                <a:solidFill>
                  <a:srgbClr val="F77A69"/>
                </a:solidFill>
                <a:latin typeface="Avenir Next LT Pro" panose="020B0504020202020204" pitchFamily="34" charset="0"/>
              </a:rPr>
              <a:t>no óptimo* </a:t>
            </a:r>
            <a:r>
              <a:rPr lang="es-CL" sz="2000" b="1" dirty="0">
                <a:solidFill>
                  <a:srgbClr val="FCEED0"/>
                </a:solidFill>
                <a:latin typeface="Avenir Next LT Pro" panose="020B0504020202020204" pitchFamily="34" charset="0"/>
              </a:rPr>
              <a:t>por actividad económica </a:t>
            </a:r>
            <a:r>
              <a:rPr lang="es-ES" sz="14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(20.384 centros de trabajo, 1.016.765 trabajadoras/es) </a:t>
            </a:r>
            <a:r>
              <a:rPr lang="es-ES" sz="16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2024</a:t>
            </a:r>
            <a:endParaRPr lang="es-CL" sz="1600" b="1" i="1" dirty="0">
              <a:solidFill>
                <a:srgbClr val="F77A69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" name="Google Shape;236;p4">
            <a:extLst>
              <a:ext uri="{FF2B5EF4-FFF2-40B4-BE49-F238E27FC236}">
                <a16:creationId xmlns:a16="http://schemas.microsoft.com/office/drawing/2014/main" id="{7A9C8657-9F52-D6D8-38D8-657566BF59D0}"/>
              </a:ext>
            </a:extLst>
          </p:cNvPr>
          <p:cNvSpPr txBox="1"/>
          <p:nvPr/>
        </p:nvSpPr>
        <p:spPr>
          <a:xfrm>
            <a:off x="2582341" y="1262308"/>
            <a:ext cx="493168" cy="283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%</a:t>
            </a:r>
            <a:endParaRPr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19891EE6-01A1-EA43-1E30-91F8B8DF1330}"/>
              </a:ext>
            </a:extLst>
          </p:cNvPr>
          <p:cNvCxnSpPr>
            <a:cxnSpLocks/>
          </p:cNvCxnSpPr>
          <p:nvPr/>
        </p:nvCxnSpPr>
        <p:spPr>
          <a:xfrm>
            <a:off x="0" y="1018082"/>
            <a:ext cx="8248650" cy="0"/>
          </a:xfrm>
          <a:prstGeom prst="straightConnector1">
            <a:avLst/>
          </a:prstGeom>
          <a:ln w="1905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236;p4">
            <a:extLst>
              <a:ext uri="{FF2B5EF4-FFF2-40B4-BE49-F238E27FC236}">
                <a16:creationId xmlns:a16="http://schemas.microsoft.com/office/drawing/2014/main" id="{EA535857-8FDC-3938-D2A4-89F723CB138F}"/>
              </a:ext>
            </a:extLst>
          </p:cNvPr>
          <p:cNvSpPr txBox="1"/>
          <p:nvPr/>
        </p:nvSpPr>
        <p:spPr>
          <a:xfrm>
            <a:off x="1026530" y="6225923"/>
            <a:ext cx="8783816" cy="43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dirty="0">
                <a:solidFill>
                  <a:srgbClr val="F77A69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*: Riesgo no óptimo </a:t>
            </a: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es la suma simple de los centros de trabajo en estado de riesgo medio y alto.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Fuente: Cuestionario CEAL-SM/SUSESO, 2024</a:t>
            </a:r>
            <a:endParaRPr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9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BE52598D-A15D-E62A-BDDD-846777B82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Google Shape;551;p73">
            <a:extLst>
              <a:ext uri="{FF2B5EF4-FFF2-40B4-BE49-F238E27FC236}">
                <a16:creationId xmlns:a16="http://schemas.microsoft.com/office/drawing/2014/main" id="{DE1C47ED-C1D7-1AC7-AE92-9C8413A194ED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19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B55D5-6548-87BE-CBB5-06DC1622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5">
            <a:extLst>
              <a:ext uri="{FF2B5EF4-FFF2-40B4-BE49-F238E27FC236}">
                <a16:creationId xmlns:a16="http://schemas.microsoft.com/office/drawing/2014/main" id="{CFE2DF56-0829-ABF2-07F6-5070C8938F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826722"/>
              </p:ext>
            </p:extLst>
          </p:nvPr>
        </p:nvGraphicFramePr>
        <p:xfrm>
          <a:off x="421527" y="1262308"/>
          <a:ext cx="10130586" cy="4577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6C4D52F7-96A3-52C8-DAB7-C13FE23D712A}"/>
              </a:ext>
            </a:extLst>
          </p:cNvPr>
          <p:cNvSpPr txBox="1">
            <a:spLocks/>
          </p:cNvSpPr>
          <p:nvPr/>
        </p:nvSpPr>
        <p:spPr>
          <a:xfrm>
            <a:off x="838200" y="364626"/>
            <a:ext cx="8124825" cy="537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 b="1" dirty="0">
                <a:solidFill>
                  <a:srgbClr val="FCEED0"/>
                </a:solidFill>
                <a:latin typeface="Avenir Next LT Pro" panose="020B0504020202020204" pitchFamily="34" charset="0"/>
              </a:rPr>
              <a:t>Porcentaje de centros de trabajo en estado de riesgo </a:t>
            </a:r>
            <a:r>
              <a:rPr lang="es-CL" sz="2000" b="1" i="1" dirty="0">
                <a:solidFill>
                  <a:srgbClr val="F77A69"/>
                </a:solidFill>
                <a:latin typeface="Avenir Next LT Pro" panose="020B0504020202020204" pitchFamily="34" charset="0"/>
              </a:rPr>
              <a:t>no óptimo* </a:t>
            </a:r>
            <a:r>
              <a:rPr lang="es-CL" sz="2000" b="1" dirty="0">
                <a:solidFill>
                  <a:srgbClr val="FCEED0"/>
                </a:solidFill>
                <a:latin typeface="Avenir Next LT Pro" panose="020B0504020202020204" pitchFamily="34" charset="0"/>
              </a:rPr>
              <a:t>por dimensión de riesgo </a:t>
            </a:r>
            <a:r>
              <a:rPr lang="es-ES" sz="14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(2023, n=14.093; 2024, n=20.384)</a:t>
            </a:r>
            <a:endParaRPr lang="es-CL" sz="1400" b="1" i="1" dirty="0">
              <a:solidFill>
                <a:srgbClr val="F77A69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" name="Google Shape;236;p4">
            <a:extLst>
              <a:ext uri="{FF2B5EF4-FFF2-40B4-BE49-F238E27FC236}">
                <a16:creationId xmlns:a16="http://schemas.microsoft.com/office/drawing/2014/main" id="{435A5E33-930B-4BCC-0FAC-9DAA1704817C}"/>
              </a:ext>
            </a:extLst>
          </p:cNvPr>
          <p:cNvSpPr txBox="1"/>
          <p:nvPr/>
        </p:nvSpPr>
        <p:spPr>
          <a:xfrm>
            <a:off x="2582341" y="1262308"/>
            <a:ext cx="493168" cy="283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%</a:t>
            </a:r>
            <a:endParaRPr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67FCFA80-F450-6754-A91A-0EF9B11BFF66}"/>
              </a:ext>
            </a:extLst>
          </p:cNvPr>
          <p:cNvCxnSpPr>
            <a:cxnSpLocks/>
          </p:cNvCxnSpPr>
          <p:nvPr/>
        </p:nvCxnSpPr>
        <p:spPr>
          <a:xfrm>
            <a:off x="0" y="1018082"/>
            <a:ext cx="8248650" cy="0"/>
          </a:xfrm>
          <a:prstGeom prst="straightConnector1">
            <a:avLst/>
          </a:prstGeom>
          <a:ln w="1905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236;p4">
            <a:extLst>
              <a:ext uri="{FF2B5EF4-FFF2-40B4-BE49-F238E27FC236}">
                <a16:creationId xmlns:a16="http://schemas.microsoft.com/office/drawing/2014/main" id="{BF66D0A2-A39D-F94C-7708-9ACE003C1549}"/>
              </a:ext>
            </a:extLst>
          </p:cNvPr>
          <p:cNvSpPr txBox="1"/>
          <p:nvPr/>
        </p:nvSpPr>
        <p:spPr>
          <a:xfrm>
            <a:off x="1026530" y="6225923"/>
            <a:ext cx="8783816" cy="43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dirty="0">
                <a:solidFill>
                  <a:srgbClr val="F77A69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*: Riesgo no óptimo </a:t>
            </a: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es la suma simple de los centros de trabajo en estado de riesgo medio y alto.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Fuente: Cuestionario CEAL-SM/SUSESO, 2023/2024</a:t>
            </a:r>
            <a:endParaRPr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9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5E7FF7C6-8A45-BD4C-3D91-24C5C759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Google Shape;551;p73">
            <a:extLst>
              <a:ext uri="{FF2B5EF4-FFF2-40B4-BE49-F238E27FC236}">
                <a16:creationId xmlns:a16="http://schemas.microsoft.com/office/drawing/2014/main" id="{F9597CF5-6B48-134B-F8FD-C18D7E85AFD4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" name="Google Shape;236;p4">
            <a:extLst>
              <a:ext uri="{FF2B5EF4-FFF2-40B4-BE49-F238E27FC236}">
                <a16:creationId xmlns:a16="http://schemas.microsoft.com/office/drawing/2014/main" id="{2D524CB9-C0C8-7ED1-71EE-7B6B512E20EC}"/>
              </a:ext>
            </a:extLst>
          </p:cNvPr>
          <p:cNvSpPr txBox="1"/>
          <p:nvPr/>
        </p:nvSpPr>
        <p:spPr>
          <a:xfrm>
            <a:off x="10675345" y="3669340"/>
            <a:ext cx="1439537" cy="86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El mayor cambio se observó en la dimensión “Compañerismo”</a:t>
            </a:r>
            <a:endParaRPr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24AC784-CBEE-B77C-4921-31AC159EC9F6}"/>
              </a:ext>
            </a:extLst>
          </p:cNvPr>
          <p:cNvCxnSpPr>
            <a:cxnSpLocks/>
          </p:cNvCxnSpPr>
          <p:nvPr/>
        </p:nvCxnSpPr>
        <p:spPr>
          <a:xfrm>
            <a:off x="10552113" y="3669340"/>
            <a:ext cx="0" cy="8681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F1EE2B9C-B1B8-9C2D-1677-8D751BEF594B}"/>
              </a:ext>
            </a:extLst>
          </p:cNvPr>
          <p:cNvCxnSpPr/>
          <p:nvPr/>
        </p:nvCxnSpPr>
        <p:spPr>
          <a:xfrm flipH="1">
            <a:off x="10087359" y="3844887"/>
            <a:ext cx="46475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upo 17">
            <a:extLst>
              <a:ext uri="{FF2B5EF4-FFF2-40B4-BE49-F238E27FC236}">
                <a16:creationId xmlns:a16="http://schemas.microsoft.com/office/drawing/2014/main" id="{5E0D2248-6CCE-846C-8E1D-99EAE4319C4F}"/>
              </a:ext>
            </a:extLst>
          </p:cNvPr>
          <p:cNvGrpSpPr/>
          <p:nvPr/>
        </p:nvGrpSpPr>
        <p:grpSpPr>
          <a:xfrm>
            <a:off x="9459178" y="5829227"/>
            <a:ext cx="974775" cy="254907"/>
            <a:chOff x="10831994" y="2321232"/>
            <a:chExt cx="974775" cy="254907"/>
          </a:xfrm>
        </p:grpSpPr>
        <p:sp>
          <p:nvSpPr>
            <p:cNvPr id="16" name="Google Shape;236;p4">
              <a:extLst>
                <a:ext uri="{FF2B5EF4-FFF2-40B4-BE49-F238E27FC236}">
                  <a16:creationId xmlns:a16="http://schemas.microsoft.com/office/drawing/2014/main" id="{3ADCCC59-0032-804B-3724-DF7672FC55AA}"/>
                </a:ext>
              </a:extLst>
            </p:cNvPr>
            <p:cNvSpPr txBox="1"/>
            <p:nvPr/>
          </p:nvSpPr>
          <p:spPr>
            <a:xfrm>
              <a:off x="10831994" y="2354283"/>
              <a:ext cx="565983" cy="221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350" rIns="0" bIns="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L" sz="1400" dirty="0">
                  <a:solidFill>
                    <a:schemeClr val="bg1"/>
                  </a:solidFill>
                  <a:latin typeface="Avenir Next LT Pro" panose="020B0504020202020204" pitchFamily="34" charset="0"/>
                  <a:ea typeface="Calibri"/>
                  <a:cs typeface="Calibri"/>
                  <a:sym typeface="Calibri"/>
                </a:rPr>
                <a:t>2023</a:t>
              </a:r>
              <a:endParaRPr sz="1400" dirty="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D653ACE-3B68-A228-E415-AEF13561FB03}"/>
                </a:ext>
              </a:extLst>
            </p:cNvPr>
            <p:cNvSpPr/>
            <p:nvPr/>
          </p:nvSpPr>
          <p:spPr>
            <a:xfrm>
              <a:off x="11338769" y="2321232"/>
              <a:ext cx="468000" cy="252000"/>
            </a:xfrm>
            <a:prstGeom prst="rect">
              <a:avLst/>
            </a:prstGeom>
            <a:solidFill>
              <a:srgbClr val="FF87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DFC20B0-8DDF-0DF6-9357-A7ED8A574101}"/>
              </a:ext>
            </a:extLst>
          </p:cNvPr>
          <p:cNvGrpSpPr/>
          <p:nvPr/>
        </p:nvGrpSpPr>
        <p:grpSpPr>
          <a:xfrm>
            <a:off x="9455865" y="6140700"/>
            <a:ext cx="974775" cy="254907"/>
            <a:chOff x="10831994" y="2321232"/>
            <a:chExt cx="974775" cy="254907"/>
          </a:xfrm>
        </p:grpSpPr>
        <p:sp>
          <p:nvSpPr>
            <p:cNvPr id="20" name="Google Shape;236;p4">
              <a:extLst>
                <a:ext uri="{FF2B5EF4-FFF2-40B4-BE49-F238E27FC236}">
                  <a16:creationId xmlns:a16="http://schemas.microsoft.com/office/drawing/2014/main" id="{D23AD61A-B8C8-994C-CD26-6491969E9862}"/>
                </a:ext>
              </a:extLst>
            </p:cNvPr>
            <p:cNvSpPr txBox="1"/>
            <p:nvPr/>
          </p:nvSpPr>
          <p:spPr>
            <a:xfrm>
              <a:off x="10831994" y="2354283"/>
              <a:ext cx="565983" cy="221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350" rIns="0" bIns="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L" sz="1400" dirty="0">
                  <a:solidFill>
                    <a:schemeClr val="bg1"/>
                  </a:solidFill>
                  <a:latin typeface="Avenir Next LT Pro" panose="020B0504020202020204" pitchFamily="34" charset="0"/>
                  <a:ea typeface="Calibri"/>
                  <a:cs typeface="Calibri"/>
                  <a:sym typeface="Calibri"/>
                </a:rPr>
                <a:t>2024</a:t>
              </a:r>
              <a:endParaRPr sz="1400" dirty="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037BBB37-9665-5BA6-8D9E-81D453DF0907}"/>
                </a:ext>
              </a:extLst>
            </p:cNvPr>
            <p:cNvSpPr/>
            <p:nvPr/>
          </p:nvSpPr>
          <p:spPr>
            <a:xfrm>
              <a:off x="11338769" y="2321232"/>
              <a:ext cx="468000" cy="252000"/>
            </a:xfrm>
            <a:prstGeom prst="rect">
              <a:avLst/>
            </a:prstGeom>
            <a:solidFill>
              <a:srgbClr val="8C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75521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40196-D06C-8873-590A-A58EDDA09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877DA47C-3B0B-472C-7DC5-3320506B5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BB0966D3-C608-AA56-5838-BEC322FD5B07}"/>
              </a:ext>
            </a:extLst>
          </p:cNvPr>
          <p:cNvSpPr txBox="1">
            <a:spLocks/>
          </p:cNvSpPr>
          <p:nvPr/>
        </p:nvSpPr>
        <p:spPr>
          <a:xfrm>
            <a:off x="606057" y="414474"/>
            <a:ext cx="10873370" cy="687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Porcentaje de centros de trabajo por dimensión </a:t>
            </a:r>
          </a:p>
          <a:p>
            <a:r>
              <a:rPr lang="es-ES" sz="28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en riesgo alto y no óptimo</a:t>
            </a:r>
            <a:r>
              <a:rPr lang="es-ES" sz="32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s-ES" sz="18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Cuestionario CEAL-SM / SUSESO, 2024 (20.384centros de trabajo, 1.016.765 trabajadoras/es)</a:t>
            </a:r>
            <a:endParaRPr lang="es-CL" sz="1800" b="1" dirty="0">
              <a:solidFill>
                <a:srgbClr val="FCEED0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5A92B585-4D5C-25F9-9075-59C1D1DF5037}"/>
              </a:ext>
            </a:extLst>
          </p:cNvPr>
          <p:cNvCxnSpPr>
            <a:cxnSpLocks/>
          </p:cNvCxnSpPr>
          <p:nvPr/>
        </p:nvCxnSpPr>
        <p:spPr>
          <a:xfrm>
            <a:off x="0" y="1614556"/>
            <a:ext cx="11012557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Marcador de contenido 3">
            <a:extLst>
              <a:ext uri="{FF2B5EF4-FFF2-40B4-BE49-F238E27FC236}">
                <a16:creationId xmlns:a16="http://schemas.microsoft.com/office/drawing/2014/main" id="{AC1A12CF-EC47-7566-3BBA-1C5018654FF8}"/>
              </a:ext>
            </a:extLst>
          </p:cNvPr>
          <p:cNvGraphicFramePr>
            <a:graphicFrameLocks/>
          </p:cNvGraphicFramePr>
          <p:nvPr/>
        </p:nvGraphicFramePr>
        <p:xfrm>
          <a:off x="606057" y="4525760"/>
          <a:ext cx="3685546" cy="195721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22912">
                  <a:extLst>
                    <a:ext uri="{9D8B030D-6E8A-4147-A177-3AD203B41FA5}">
                      <a16:colId xmlns:a16="http://schemas.microsoft.com/office/drawing/2014/main" val="1714072515"/>
                    </a:ext>
                  </a:extLst>
                </a:gridCol>
                <a:gridCol w="562634">
                  <a:extLst>
                    <a:ext uri="{9D8B030D-6E8A-4147-A177-3AD203B41FA5}">
                      <a16:colId xmlns:a16="http://schemas.microsoft.com/office/drawing/2014/main" val="1993805397"/>
                    </a:ext>
                  </a:extLst>
                </a:gridCol>
              </a:tblGrid>
              <a:tr h="400163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Dimensión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70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 err="1">
                          <a:latin typeface="Avenir Next LT Pro" panose="020B0504020202020204" pitchFamily="34" charset="0"/>
                        </a:rPr>
                        <a:t>cod</a:t>
                      </a:r>
                      <a:endParaRPr lang="es-CL" sz="1200" dirty="0"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70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490137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Carga de trabajo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QD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737363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Exigencias emocionales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EM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1260190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Desarrollo profesional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DP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065970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Reconocimiento y claridad de rol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RC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7864501"/>
                  </a:ext>
                </a:extLst>
              </a:tr>
            </a:tbl>
          </a:graphicData>
        </a:graphic>
      </p:graphicFrame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F53F4935-F52D-494A-F83D-152537493242}"/>
              </a:ext>
            </a:extLst>
          </p:cNvPr>
          <p:cNvGraphicFramePr>
            <a:graphicFrameLocks/>
          </p:cNvGraphicFramePr>
          <p:nvPr/>
        </p:nvGraphicFramePr>
        <p:xfrm>
          <a:off x="8157724" y="4525760"/>
          <a:ext cx="3685546" cy="195721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068129">
                  <a:extLst>
                    <a:ext uri="{9D8B030D-6E8A-4147-A177-3AD203B41FA5}">
                      <a16:colId xmlns:a16="http://schemas.microsoft.com/office/drawing/2014/main" val="1714072515"/>
                    </a:ext>
                  </a:extLst>
                </a:gridCol>
                <a:gridCol w="617417">
                  <a:extLst>
                    <a:ext uri="{9D8B030D-6E8A-4147-A177-3AD203B41FA5}">
                      <a16:colId xmlns:a16="http://schemas.microsoft.com/office/drawing/2014/main" val="1993805397"/>
                    </a:ext>
                  </a:extLst>
                </a:gridCol>
              </a:tblGrid>
              <a:tr h="32620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Dimensión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70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 err="1">
                          <a:latin typeface="Avenir Next LT Pro" panose="020B0504020202020204" pitchFamily="34" charset="0"/>
                        </a:rPr>
                        <a:t>cod</a:t>
                      </a:r>
                      <a:endParaRPr lang="es-CL" sz="1200" dirty="0"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70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490137"/>
                  </a:ext>
                </a:extLst>
              </a:tr>
              <a:tr h="32620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Confianza y justicia organizacional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CJ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439394"/>
                  </a:ext>
                </a:extLst>
              </a:tr>
              <a:tr h="32620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Equilibrio trabajo y vida privada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TV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750093"/>
                  </a:ext>
                </a:extLst>
              </a:tr>
              <a:tr h="32620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Vulnerabilidad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VU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558305"/>
                  </a:ext>
                </a:extLst>
              </a:tr>
              <a:tr h="32620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Violencia y acoso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VA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3560803"/>
                  </a:ext>
                </a:extLst>
              </a:tr>
              <a:tr h="32620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Salud mental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GHQ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8048494"/>
                  </a:ext>
                </a:extLst>
              </a:tr>
            </a:tbl>
          </a:graphicData>
        </a:graphic>
      </p:graphicFrame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0F625024-732A-D4CB-A784-5DF04F7F291A}"/>
              </a:ext>
            </a:extLst>
          </p:cNvPr>
          <p:cNvGraphicFramePr>
            <a:graphicFrameLocks/>
          </p:cNvGraphicFramePr>
          <p:nvPr/>
        </p:nvGraphicFramePr>
        <p:xfrm>
          <a:off x="4350584" y="4525759"/>
          <a:ext cx="3685546" cy="195721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22912">
                  <a:extLst>
                    <a:ext uri="{9D8B030D-6E8A-4147-A177-3AD203B41FA5}">
                      <a16:colId xmlns:a16="http://schemas.microsoft.com/office/drawing/2014/main" val="1714072515"/>
                    </a:ext>
                  </a:extLst>
                </a:gridCol>
                <a:gridCol w="562634">
                  <a:extLst>
                    <a:ext uri="{9D8B030D-6E8A-4147-A177-3AD203B41FA5}">
                      <a16:colId xmlns:a16="http://schemas.microsoft.com/office/drawing/2014/main" val="1993805397"/>
                    </a:ext>
                  </a:extLst>
                </a:gridCol>
              </a:tblGrid>
              <a:tr h="400163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Dimensión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70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 err="1">
                          <a:latin typeface="Avenir Next LT Pro" panose="020B0504020202020204" pitchFamily="34" charset="0"/>
                        </a:rPr>
                        <a:t>cod</a:t>
                      </a:r>
                      <a:endParaRPr lang="es-CL" sz="1200" dirty="0"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70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490137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Conflicto de rol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737363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Calidad del liderazgo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QL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1260190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Compañerismo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CM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065970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Inseguridad en condiciones de trabajo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>
                          <a:latin typeface="Avenir Next LT Pro" panose="020B0504020202020204" pitchFamily="34" charset="0"/>
                        </a:rPr>
                        <a:t>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0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7864501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4EF3F7E-BDAB-15DA-AF66-7F764E7F6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723288"/>
              </p:ext>
            </p:extLst>
          </p:nvPr>
        </p:nvGraphicFramePr>
        <p:xfrm>
          <a:off x="606057" y="2047629"/>
          <a:ext cx="11255531" cy="2321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1531">
                  <a:extLst>
                    <a:ext uri="{9D8B030D-6E8A-4147-A177-3AD203B41FA5}">
                      <a16:colId xmlns:a16="http://schemas.microsoft.com/office/drawing/2014/main" val="161524189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7126905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511140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71766975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22484299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04917723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72904562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9499178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43919539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5162187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95198912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1377604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04448155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3242685"/>
                    </a:ext>
                  </a:extLst>
                </a:gridCol>
              </a:tblGrid>
              <a:tr h="497531"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Dimensión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QD 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EM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DP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RC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CR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QL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CM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IT  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CJ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TV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VU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VA 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GHQ </a:t>
                      </a:r>
                      <a:r>
                        <a:rPr lang="es-C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6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791294"/>
                  </a:ext>
                </a:extLst>
              </a:tr>
              <a:tr h="901742"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Porcentaje de centros de trabajo por dimensión en riesgo </a:t>
                      </a:r>
                    </a:p>
                    <a:p>
                      <a:pPr algn="r" fontAlgn="b"/>
                      <a:r>
                        <a:rPr lang="es-CL" sz="1400" b="1" i="0" u="none" strike="noStrike" dirty="0">
                          <a:solidFill>
                            <a:srgbClr val="FF5B9D"/>
                          </a:solidFill>
                          <a:effectLst/>
                          <a:latin typeface="Avenir Next LT Pro" panose="020B0504020202020204" pitchFamily="34" charset="0"/>
                        </a:rPr>
                        <a:t>ALTO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22,9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22,1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2,7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4,1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8,9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1,5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7,3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3,3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6,3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13,1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5,7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0,0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9,9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175750"/>
                  </a:ext>
                </a:extLst>
              </a:tr>
              <a:tr h="90174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Porcentaje de centros de trabajo por dimensión en riesgo </a:t>
                      </a: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NO ÓPTIMO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88,0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81,8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76,5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46,2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75,9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43,8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88,6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39,3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47,0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69,2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89,5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0,03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75,3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821425"/>
                  </a:ext>
                </a:extLst>
              </a:tr>
            </a:tbl>
          </a:graphicData>
        </a:graphic>
      </p:graphicFrame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02899EE-3FEC-0F2E-EF78-808825513695}"/>
              </a:ext>
            </a:extLst>
          </p:cNvPr>
          <p:cNvSpPr/>
          <p:nvPr/>
        </p:nvSpPr>
        <p:spPr>
          <a:xfrm>
            <a:off x="9987913" y="3621790"/>
            <a:ext cx="540000" cy="54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5DD357CA-95AC-4A75-8AFE-03A202972CDE}"/>
              </a:ext>
            </a:extLst>
          </p:cNvPr>
          <p:cNvSpPr/>
          <p:nvPr/>
        </p:nvSpPr>
        <p:spPr>
          <a:xfrm>
            <a:off x="3482362" y="3618052"/>
            <a:ext cx="540000" cy="54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D0A5B11-7491-A492-BB3B-90875144526B}"/>
              </a:ext>
            </a:extLst>
          </p:cNvPr>
          <p:cNvSpPr/>
          <p:nvPr/>
        </p:nvSpPr>
        <p:spPr>
          <a:xfrm>
            <a:off x="4152017" y="3618052"/>
            <a:ext cx="540000" cy="54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1763D583-7184-527D-10C4-BB098B86AF05}"/>
              </a:ext>
            </a:extLst>
          </p:cNvPr>
          <p:cNvSpPr/>
          <p:nvPr/>
        </p:nvSpPr>
        <p:spPr>
          <a:xfrm>
            <a:off x="4795895" y="3618052"/>
            <a:ext cx="540000" cy="540000"/>
          </a:xfrm>
          <a:prstGeom prst="roundRect">
            <a:avLst/>
          </a:prstGeom>
          <a:noFill/>
          <a:ln w="38100">
            <a:solidFill>
              <a:srgbClr val="EC7A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DBB59685-648F-35DB-ED03-8684C9FECBCD}"/>
              </a:ext>
            </a:extLst>
          </p:cNvPr>
          <p:cNvSpPr/>
          <p:nvPr/>
        </p:nvSpPr>
        <p:spPr>
          <a:xfrm>
            <a:off x="6096000" y="3618052"/>
            <a:ext cx="540000" cy="540000"/>
          </a:xfrm>
          <a:prstGeom prst="roundRect">
            <a:avLst/>
          </a:prstGeom>
          <a:noFill/>
          <a:ln w="38100">
            <a:solidFill>
              <a:srgbClr val="EC7A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EBD2F87-EE13-AE86-E627-2947ED24BC97}"/>
              </a:ext>
            </a:extLst>
          </p:cNvPr>
          <p:cNvSpPr/>
          <p:nvPr/>
        </p:nvSpPr>
        <p:spPr>
          <a:xfrm>
            <a:off x="7369779" y="3611929"/>
            <a:ext cx="540000" cy="54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35235DCB-28DB-6260-A8B3-31B72016BB3E}"/>
              </a:ext>
            </a:extLst>
          </p:cNvPr>
          <p:cNvSpPr/>
          <p:nvPr/>
        </p:nvSpPr>
        <p:spPr>
          <a:xfrm>
            <a:off x="11287400" y="3621790"/>
            <a:ext cx="540000" cy="5400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41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164CE-88CB-72A0-5905-3118C37C1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51;p73">
            <a:extLst>
              <a:ext uri="{FF2B5EF4-FFF2-40B4-BE49-F238E27FC236}">
                <a16:creationId xmlns:a16="http://schemas.microsoft.com/office/drawing/2014/main" id="{39C898B5-6E92-B968-5CAB-37421A62CF7F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285A1A55-75C1-C352-D82C-6E9A11C95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22D5F03-86E1-174E-96D2-35DC038CA4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585910"/>
              </p:ext>
            </p:extLst>
          </p:nvPr>
        </p:nvGraphicFramePr>
        <p:xfrm>
          <a:off x="611262" y="1819025"/>
          <a:ext cx="10156677" cy="1249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8522">
                  <a:extLst>
                    <a:ext uri="{9D8B030D-6E8A-4147-A177-3AD203B41FA5}">
                      <a16:colId xmlns:a16="http://schemas.microsoft.com/office/drawing/2014/main" val="1615241896"/>
                    </a:ext>
                  </a:extLst>
                </a:gridCol>
                <a:gridCol w="1917644">
                  <a:extLst>
                    <a:ext uri="{9D8B030D-6E8A-4147-A177-3AD203B41FA5}">
                      <a16:colId xmlns:a16="http://schemas.microsoft.com/office/drawing/2014/main" val="71269056"/>
                    </a:ext>
                  </a:extLst>
                </a:gridCol>
                <a:gridCol w="1764912">
                  <a:extLst>
                    <a:ext uri="{9D8B030D-6E8A-4147-A177-3AD203B41FA5}">
                      <a16:colId xmlns:a16="http://schemas.microsoft.com/office/drawing/2014/main" val="205111407"/>
                    </a:ext>
                  </a:extLst>
                </a:gridCol>
                <a:gridCol w="1472086">
                  <a:extLst>
                    <a:ext uri="{9D8B030D-6E8A-4147-A177-3AD203B41FA5}">
                      <a16:colId xmlns:a16="http://schemas.microsoft.com/office/drawing/2014/main" val="717669758"/>
                    </a:ext>
                  </a:extLst>
                </a:gridCol>
                <a:gridCol w="1213513">
                  <a:extLst>
                    <a:ext uri="{9D8B030D-6E8A-4147-A177-3AD203B41FA5}">
                      <a16:colId xmlns:a16="http://schemas.microsoft.com/office/drawing/2014/main" val="1224842995"/>
                    </a:ext>
                  </a:extLst>
                </a:gridCol>
              </a:tblGrid>
              <a:tr h="562225">
                <a:tc>
                  <a:txBody>
                    <a:bodyPr/>
                    <a:lstStyle/>
                    <a:p>
                      <a:pPr algn="r" fontAlgn="b"/>
                      <a:r>
                        <a:rPr lang="es-CL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Violencia y acoso</a:t>
                      </a:r>
                    </a:p>
                    <a:p>
                      <a:pPr algn="r" fontAlgn="b"/>
                      <a:r>
                        <a:rPr lang="es-CL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(respuesta binaria: no/sí)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Género masculino (%)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Género femenino </a:t>
                      </a:r>
                      <a:r>
                        <a:rPr lang="es-CL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(n)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(%)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791294"/>
                  </a:ext>
                </a:extLst>
              </a:tr>
              <a:tr h="334815">
                <a:tc>
                  <a:txBody>
                    <a:bodyPr/>
                    <a:lstStyle/>
                    <a:p>
                      <a:pPr algn="r" fontAlgn="b"/>
                      <a:r>
                        <a:rPr lang="es-C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No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67,3</a:t>
                      </a:r>
                      <a:endParaRPr lang="es-CL" sz="16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61,2</a:t>
                      </a:r>
                      <a:endParaRPr lang="es-CL" sz="16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645.917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64,4</a:t>
                      </a:r>
                      <a:endParaRPr lang="es-CL" sz="16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175750"/>
                  </a:ext>
                </a:extLst>
              </a:tr>
              <a:tr h="33481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Sí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32, 7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38,8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357.831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35,6</a:t>
                      </a:r>
                      <a:r>
                        <a:rPr lang="es-C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*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821425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DE1C6CA8-38A6-9840-F2B6-EEC459B1F5FD}"/>
              </a:ext>
            </a:extLst>
          </p:cNvPr>
          <p:cNvSpPr txBox="1">
            <a:spLocks/>
          </p:cNvSpPr>
          <p:nvPr/>
        </p:nvSpPr>
        <p:spPr>
          <a:xfrm>
            <a:off x="522788" y="447476"/>
            <a:ext cx="10845800" cy="687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Violencia y acoso. Prevalencia por género</a:t>
            </a:r>
            <a:br>
              <a:rPr lang="es-ES" sz="24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Cuestionario CEAL-SM / SUSESO, </a:t>
            </a:r>
            <a:r>
              <a:rPr lang="es-ES" sz="1800" b="1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2024</a:t>
            </a:r>
            <a:r>
              <a:rPr lang="es-ES" sz="1800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800" dirty="0">
                <a:solidFill>
                  <a:srgbClr val="FCEED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(20.384 centros de trabajo, 1.016.765 trabajadoras/es)</a:t>
            </a:r>
            <a:endParaRPr lang="es-CL" sz="1800" dirty="0">
              <a:solidFill>
                <a:srgbClr val="FCEED0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87724C6F-2621-3BA5-11E6-C3CCCCAA3FC3}"/>
              </a:ext>
            </a:extLst>
          </p:cNvPr>
          <p:cNvCxnSpPr>
            <a:cxnSpLocks/>
          </p:cNvCxnSpPr>
          <p:nvPr/>
        </p:nvCxnSpPr>
        <p:spPr>
          <a:xfrm>
            <a:off x="0" y="1470391"/>
            <a:ext cx="6731424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8F69B70-5C43-9E9D-D175-48F75C0F9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91798"/>
              </p:ext>
            </p:extLst>
          </p:nvPr>
        </p:nvGraphicFramePr>
        <p:xfrm>
          <a:off x="611261" y="4488452"/>
          <a:ext cx="10156677" cy="131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8522">
                  <a:extLst>
                    <a:ext uri="{9D8B030D-6E8A-4147-A177-3AD203B41FA5}">
                      <a16:colId xmlns:a16="http://schemas.microsoft.com/office/drawing/2014/main" val="1615241896"/>
                    </a:ext>
                  </a:extLst>
                </a:gridCol>
                <a:gridCol w="1917644">
                  <a:extLst>
                    <a:ext uri="{9D8B030D-6E8A-4147-A177-3AD203B41FA5}">
                      <a16:colId xmlns:a16="http://schemas.microsoft.com/office/drawing/2014/main" val="71269056"/>
                    </a:ext>
                  </a:extLst>
                </a:gridCol>
                <a:gridCol w="1764912">
                  <a:extLst>
                    <a:ext uri="{9D8B030D-6E8A-4147-A177-3AD203B41FA5}">
                      <a16:colId xmlns:a16="http://schemas.microsoft.com/office/drawing/2014/main" val="205111407"/>
                    </a:ext>
                  </a:extLst>
                </a:gridCol>
                <a:gridCol w="1472086">
                  <a:extLst>
                    <a:ext uri="{9D8B030D-6E8A-4147-A177-3AD203B41FA5}">
                      <a16:colId xmlns:a16="http://schemas.microsoft.com/office/drawing/2014/main" val="717669758"/>
                    </a:ext>
                  </a:extLst>
                </a:gridCol>
                <a:gridCol w="1213513">
                  <a:extLst>
                    <a:ext uri="{9D8B030D-6E8A-4147-A177-3AD203B41FA5}">
                      <a16:colId xmlns:a16="http://schemas.microsoft.com/office/drawing/2014/main" val="1224842995"/>
                    </a:ext>
                  </a:extLst>
                </a:gridCol>
              </a:tblGrid>
              <a:tr h="569323">
                <a:tc>
                  <a:txBody>
                    <a:bodyPr/>
                    <a:lstStyle/>
                    <a:p>
                      <a:pPr algn="r" fontAlgn="b"/>
                      <a:r>
                        <a:rPr lang="es-CL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Acoso sexual</a:t>
                      </a:r>
                    </a:p>
                    <a:p>
                      <a:pPr algn="r" fontAlgn="b"/>
                      <a:r>
                        <a:rPr lang="es-CL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 </a:t>
                      </a:r>
                      <a:r>
                        <a:rPr lang="es-CL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(respuesta binaria: no/sí)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Género masculino (%)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Género femenino </a:t>
                      </a:r>
                      <a:r>
                        <a:rPr lang="es-CL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(%)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(n)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s-CL" sz="1600" b="1" u="none" strike="noStrike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(%)</a:t>
                      </a:r>
                      <a:endParaRPr lang="es-CL" sz="1600" b="1" i="0" u="none" strike="noStrike" dirty="0">
                        <a:solidFill>
                          <a:schemeClr val="bg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70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79129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r" fontAlgn="b"/>
                      <a:r>
                        <a:rPr lang="es-C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No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98,4</a:t>
                      </a:r>
                      <a:endParaRPr lang="es-CL" sz="16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97,8</a:t>
                      </a:r>
                      <a:endParaRPr lang="es-CL" sz="16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984.918</a:t>
                      </a:r>
                      <a:endParaRPr lang="es-CL" sz="16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98,1</a:t>
                      </a:r>
                      <a:endParaRPr lang="es-CL" sz="1600" b="0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17575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Sí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1,6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2,2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18.830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</a:rPr>
                        <a:t>1,9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821425"/>
                  </a:ext>
                </a:extLst>
              </a:tr>
            </a:tbl>
          </a:graphicData>
        </a:graphic>
      </p:graphicFrame>
      <p:sp>
        <p:nvSpPr>
          <p:cNvPr id="10" name="Google Shape;236;p4">
            <a:extLst>
              <a:ext uri="{FF2B5EF4-FFF2-40B4-BE49-F238E27FC236}">
                <a16:creationId xmlns:a16="http://schemas.microsoft.com/office/drawing/2014/main" id="{D9C03B63-95D4-29BA-E5CD-7F6E810B9136}"/>
              </a:ext>
            </a:extLst>
          </p:cNvPr>
          <p:cNvSpPr txBox="1"/>
          <p:nvPr/>
        </p:nvSpPr>
        <p:spPr>
          <a:xfrm>
            <a:off x="611260" y="3218179"/>
            <a:ext cx="10757328" cy="86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Chi cuadrado=4058; </a:t>
            </a:r>
            <a:r>
              <a:rPr lang="es-CL" sz="1400" i="1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p</a:t>
            </a: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=0; V de </a:t>
            </a:r>
            <a:r>
              <a:rPr lang="es-CL" sz="1400" dirty="0" err="1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Cramér</a:t>
            </a: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=0,064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*: Encuesta mundial de la OIT (2023) sobre violencia y acoso en el trabajo indicó que la región de las Américas tuvo la mayor prevalencia mundial de violencia y acoso (34,3%), seguida a cierta distancia por África (25,7%), y Europa / Asia central (25,5%) https://www.ilo.org/es/publications/major-publications/experiencias-de-violencia-y-acoso-en-el-trabajo-primera-encuesta-mundial</a:t>
            </a:r>
            <a:endParaRPr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1" name="Google Shape;236;p4">
            <a:extLst>
              <a:ext uri="{FF2B5EF4-FFF2-40B4-BE49-F238E27FC236}">
                <a16:creationId xmlns:a16="http://schemas.microsoft.com/office/drawing/2014/main" id="{959494D5-99EA-E4A7-598B-D58673812BD0}"/>
              </a:ext>
            </a:extLst>
          </p:cNvPr>
          <p:cNvSpPr txBox="1"/>
          <p:nvPr/>
        </p:nvSpPr>
        <p:spPr>
          <a:xfrm>
            <a:off x="611261" y="6003891"/>
            <a:ext cx="6120163" cy="221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Chi cuadrado=472; </a:t>
            </a:r>
            <a:r>
              <a:rPr lang="es-CL" sz="1400" i="1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p</a:t>
            </a: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=0; V de </a:t>
            </a:r>
            <a:r>
              <a:rPr lang="es-CL" sz="1400" dirty="0" err="1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Cramér</a:t>
            </a:r>
            <a:r>
              <a:rPr lang="es-CL" sz="1400" dirty="0">
                <a:solidFill>
                  <a:schemeClr val="bg1"/>
                </a:solidFill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=0,022</a:t>
            </a:r>
            <a:endParaRPr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49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3127F9-FD44-0389-C05E-F27B2BD82315}"/>
              </a:ext>
            </a:extLst>
          </p:cNvPr>
          <p:cNvSpPr txBox="1">
            <a:spLocks/>
          </p:cNvSpPr>
          <p:nvPr/>
        </p:nvSpPr>
        <p:spPr>
          <a:xfrm>
            <a:off x="838200" y="461812"/>
            <a:ext cx="10515600" cy="7492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 dirty="0">
                <a:solidFill>
                  <a:srgbClr val="FCEED0"/>
                </a:solidFill>
                <a:latin typeface="Avenir Next LT Pro" panose="020B0504020202020204" pitchFamily="34" charset="0"/>
              </a:rPr>
              <a:t>Algunas 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92DD6F-2ED6-A510-F083-38A89D726E36}"/>
              </a:ext>
            </a:extLst>
          </p:cNvPr>
          <p:cNvSpPr txBox="1">
            <a:spLocks/>
          </p:cNvSpPr>
          <p:nvPr/>
        </p:nvSpPr>
        <p:spPr>
          <a:xfrm>
            <a:off x="5682344" y="1506770"/>
            <a:ext cx="5941382" cy="74929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Sigue existiendo un amplio espacio para mejorar. Compromiso de empleadores, Estado y trabajadores/as, cada uno en su rol</a:t>
            </a:r>
          </a:p>
        </p:txBody>
      </p:sp>
      <p:pic>
        <p:nvPicPr>
          <p:cNvPr id="4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5E810FB0-F551-00C1-7A62-89EA06E82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551;p73">
            <a:extLst>
              <a:ext uri="{FF2B5EF4-FFF2-40B4-BE49-F238E27FC236}">
                <a16:creationId xmlns:a16="http://schemas.microsoft.com/office/drawing/2014/main" id="{3601830C-B3CB-AD15-B475-BDF1ACAE0914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30FF071D-D875-9C89-A16C-2DA8D79A0E49}"/>
              </a:ext>
            </a:extLst>
          </p:cNvPr>
          <p:cNvCxnSpPr>
            <a:cxnSpLocks/>
          </p:cNvCxnSpPr>
          <p:nvPr/>
        </p:nvCxnSpPr>
        <p:spPr>
          <a:xfrm>
            <a:off x="0" y="1211111"/>
            <a:ext cx="1101090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87263B15-8AF8-5075-27E5-DE77D0B18FD8}"/>
              </a:ext>
            </a:extLst>
          </p:cNvPr>
          <p:cNvSpPr txBox="1">
            <a:spLocks/>
          </p:cNvSpPr>
          <p:nvPr/>
        </p:nvSpPr>
        <p:spPr>
          <a:xfrm>
            <a:off x="553174" y="1498497"/>
            <a:ext cx="4418087" cy="51097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La cobertura mejoró pero aún es baja: 37% de las personas que debían evaluarse en un año</a:t>
            </a:r>
          </a:p>
          <a:p>
            <a:pPr>
              <a:spcAft>
                <a:spcPts val="600"/>
              </a:spcAft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Alerta por la alta frecuencia de centros de trabajo con dimensiones en riesgo no óptimo </a:t>
            </a:r>
            <a:r>
              <a:rPr lang="es-CL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(Salud mental)</a:t>
            </a: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spcAft>
                <a:spcPts val="600"/>
              </a:spcAft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Riesgo y mala salud mental se concentran de manera desigual en el género femenino y en actividades feminizadas (salud, educación, pero también administración pública)</a:t>
            </a:r>
          </a:p>
          <a:p>
            <a:pPr>
              <a:spcAft>
                <a:spcPts val="600"/>
              </a:spcAft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Alta vulnerabilidad puede ser antecedente de la violencia y el acoso en el trabajo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C3B6EE26-64A0-7D03-2E49-0DB5EB677D77}"/>
              </a:ext>
            </a:extLst>
          </p:cNvPr>
          <p:cNvCxnSpPr>
            <a:cxnSpLocks/>
          </p:cNvCxnSpPr>
          <p:nvPr/>
        </p:nvCxnSpPr>
        <p:spPr>
          <a:xfrm>
            <a:off x="4818807" y="1756425"/>
            <a:ext cx="769001" cy="0"/>
          </a:xfrm>
          <a:prstGeom prst="straightConnector1">
            <a:avLst/>
          </a:prstGeom>
          <a:ln w="28575">
            <a:solidFill>
              <a:srgbClr val="00B0F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20AF490-6F3D-2260-5A6E-6434C0DE1871}"/>
              </a:ext>
            </a:extLst>
          </p:cNvPr>
          <p:cNvSpPr txBox="1">
            <a:spLocks/>
          </p:cNvSpPr>
          <p:nvPr/>
        </p:nvSpPr>
        <p:spPr>
          <a:xfrm>
            <a:off x="5697445" y="2570690"/>
            <a:ext cx="5941381" cy="6314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200" dirty="0">
                <a:solidFill>
                  <a:schemeClr val="bg1"/>
                </a:solidFill>
                <a:latin typeface="Avenir Next LT Pro" panose="020B0504020202020204" pitchFamily="34" charset="0"/>
              </a:rPr>
              <a:t>Mejorar la intervención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D51DA4C-C18E-DF1B-771A-C266526B4174}"/>
              </a:ext>
            </a:extLst>
          </p:cNvPr>
          <p:cNvCxnSpPr>
            <a:cxnSpLocks/>
          </p:cNvCxnSpPr>
          <p:nvPr/>
        </p:nvCxnSpPr>
        <p:spPr>
          <a:xfrm>
            <a:off x="4818806" y="2758182"/>
            <a:ext cx="769001" cy="0"/>
          </a:xfrm>
          <a:prstGeom prst="straightConnector1">
            <a:avLst/>
          </a:prstGeom>
          <a:ln w="28575">
            <a:solidFill>
              <a:srgbClr val="00B0F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3CBF6AE2-D575-F975-85C9-396C152B565A}"/>
              </a:ext>
            </a:extLst>
          </p:cNvPr>
          <p:cNvSpPr txBox="1">
            <a:spLocks/>
          </p:cNvSpPr>
          <p:nvPr/>
        </p:nvSpPr>
        <p:spPr>
          <a:xfrm>
            <a:off x="5682343" y="5976881"/>
            <a:ext cx="5403958" cy="41930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s-CL" sz="2000" dirty="0">
                <a:solidFill>
                  <a:schemeClr val="bg1"/>
                </a:solidFill>
                <a:latin typeface="Avenir Next LT Pro" panose="020B0504020202020204" pitchFamily="34" charset="0"/>
              </a:rPr>
              <a:t>Objetivo de Convenio 190 y </a:t>
            </a:r>
            <a:r>
              <a:rPr lang="es-CL" sz="2000">
                <a:solidFill>
                  <a:schemeClr val="bg1"/>
                </a:solidFill>
                <a:latin typeface="Avenir Next LT Pro" panose="020B0504020202020204" pitchFamily="34" charset="0"/>
              </a:rPr>
              <a:t>Ley 21.643</a:t>
            </a:r>
            <a:r>
              <a:rPr lang="es-CL" sz="2000" dirty="0">
                <a:solidFill>
                  <a:schemeClr val="bg1"/>
                </a:solidFill>
                <a:latin typeface="Avenir Next LT Pro" panose="020B0504020202020204" pitchFamily="34" charset="0"/>
              </a:rPr>
              <a:t>: eliminar violencia y acoso en el trabajo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89D1FFED-2D99-444F-63B6-A6F1EE71C96B}"/>
              </a:ext>
            </a:extLst>
          </p:cNvPr>
          <p:cNvSpPr txBox="1">
            <a:spLocks/>
          </p:cNvSpPr>
          <p:nvPr/>
        </p:nvSpPr>
        <p:spPr>
          <a:xfrm>
            <a:off x="5659163" y="3370217"/>
            <a:ext cx="6247139" cy="2515517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Existen múltiples inequidades de género </a:t>
            </a:r>
          </a:p>
          <a:p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Riesgo y mala salud mental se concentran en mujeres</a:t>
            </a:r>
          </a:p>
          <a:p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Obliga a una gestión de riesgo y violencia con una necesaria perspectiva de género</a:t>
            </a:r>
          </a:p>
          <a:p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Aplicación correcta del método participativo y dialogante debe permitir disminuir los riesgos y mejorar la salud mental de las personas trabajadoras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A7FA590-E942-C93D-4E3E-AB509B226AE7}"/>
              </a:ext>
            </a:extLst>
          </p:cNvPr>
          <p:cNvGrpSpPr/>
          <p:nvPr/>
        </p:nvGrpSpPr>
        <p:grpSpPr>
          <a:xfrm>
            <a:off x="4670853" y="3510484"/>
            <a:ext cx="1008329" cy="1440000"/>
            <a:chOff x="4670853" y="3510484"/>
            <a:chExt cx="1008329" cy="1440000"/>
          </a:xfrm>
        </p:grpSpPr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F0EED886-9319-7033-FC3A-20FB7864D922}"/>
                </a:ext>
              </a:extLst>
            </p:cNvPr>
            <p:cNvCxnSpPr/>
            <p:nvPr/>
          </p:nvCxnSpPr>
          <p:spPr>
            <a:xfrm>
              <a:off x="5004081" y="3510484"/>
              <a:ext cx="0" cy="14400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D7436C82-EF03-73C9-EED3-C01B237BF462}"/>
                </a:ext>
              </a:extLst>
            </p:cNvPr>
            <p:cNvCxnSpPr>
              <a:cxnSpLocks/>
            </p:cNvCxnSpPr>
            <p:nvPr/>
          </p:nvCxnSpPr>
          <p:spPr>
            <a:xfrm>
              <a:off x="5016437" y="3524536"/>
              <a:ext cx="662745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67433028-F4F3-3F53-A300-752D8AA1EC4D}"/>
                </a:ext>
              </a:extLst>
            </p:cNvPr>
            <p:cNvCxnSpPr>
              <a:cxnSpLocks/>
            </p:cNvCxnSpPr>
            <p:nvPr/>
          </p:nvCxnSpPr>
          <p:spPr>
            <a:xfrm>
              <a:off x="4996418" y="3872879"/>
              <a:ext cx="662745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AC070AA2-300B-9DE7-4DB6-C0029ED689DC}"/>
                </a:ext>
              </a:extLst>
            </p:cNvPr>
            <p:cNvCxnSpPr>
              <a:cxnSpLocks/>
            </p:cNvCxnSpPr>
            <p:nvPr/>
          </p:nvCxnSpPr>
          <p:spPr>
            <a:xfrm>
              <a:off x="4995973" y="4391039"/>
              <a:ext cx="662745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63E6570E-F438-C1E2-A975-00A9AF3C7D91}"/>
                </a:ext>
              </a:extLst>
            </p:cNvPr>
            <p:cNvCxnSpPr>
              <a:cxnSpLocks/>
            </p:cNvCxnSpPr>
            <p:nvPr/>
          </p:nvCxnSpPr>
          <p:spPr>
            <a:xfrm>
              <a:off x="4989864" y="4950325"/>
              <a:ext cx="662745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8701180D-03BF-5A23-9653-4A97A5C84B04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3" y="4146493"/>
              <a:ext cx="312764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8AA259F4-E50D-B76D-0528-03464EC61766}"/>
              </a:ext>
            </a:extLst>
          </p:cNvPr>
          <p:cNvCxnSpPr>
            <a:cxnSpLocks/>
          </p:cNvCxnSpPr>
          <p:nvPr/>
        </p:nvCxnSpPr>
        <p:spPr>
          <a:xfrm>
            <a:off x="4818806" y="5885734"/>
            <a:ext cx="840357" cy="228292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36A57FA-0A82-D13D-DEB7-C929E30E7DAC}"/>
              </a:ext>
            </a:extLst>
          </p:cNvPr>
          <p:cNvSpPr/>
          <p:nvPr/>
        </p:nvSpPr>
        <p:spPr>
          <a:xfrm>
            <a:off x="625388" y="1436089"/>
            <a:ext cx="10926531" cy="512822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667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2F156-C4C6-78AD-A1DC-07592C03E2A9}"/>
              </a:ext>
            </a:extLst>
          </p:cNvPr>
          <p:cNvSpPr txBox="1">
            <a:spLocks/>
          </p:cNvSpPr>
          <p:nvPr/>
        </p:nvSpPr>
        <p:spPr>
          <a:xfrm>
            <a:off x="838200" y="461812"/>
            <a:ext cx="10515600" cy="7492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>
                <a:solidFill>
                  <a:srgbClr val="FCEED0"/>
                </a:solidFill>
                <a:latin typeface="Avenir Next LT Pro" panose="020B0504020202020204" pitchFamily="34" charset="0"/>
              </a:rPr>
              <a:t>Oportunidades</a:t>
            </a:r>
            <a:endParaRPr lang="es-CL" b="1" dirty="0">
              <a:solidFill>
                <a:srgbClr val="FCEED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2BB290-4DE6-181E-DF9C-0556982D72E4}"/>
              </a:ext>
            </a:extLst>
          </p:cNvPr>
          <p:cNvSpPr txBox="1">
            <a:spLocks/>
          </p:cNvSpPr>
          <p:nvPr/>
        </p:nvSpPr>
        <p:spPr>
          <a:xfrm>
            <a:off x="736600" y="1537495"/>
            <a:ext cx="4975087" cy="338329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Tenemos una legislación que favorece la evaluación y la modificación de los factores de riesgo </a:t>
            </a:r>
            <a:r>
              <a:rPr lang="es-CL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psicosocial</a:t>
            </a:r>
          </a:p>
          <a:p>
            <a:pPr marL="0" indent="0">
              <a:buClr>
                <a:srgbClr val="FF9900"/>
              </a:buClr>
              <a:buSzPct val="150000"/>
              <a:buNone/>
            </a:pP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Salud mental en el trabajo y los factores de riesgo psicosocial son un tema que se ha vuelto cada vez más relevante en Chile</a:t>
            </a:r>
          </a:p>
        </p:txBody>
      </p:sp>
      <p:pic>
        <p:nvPicPr>
          <p:cNvPr id="4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FDC98E35-B8AE-032A-EEC5-8916E54D8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551;p73">
            <a:extLst>
              <a:ext uri="{FF2B5EF4-FFF2-40B4-BE49-F238E27FC236}">
                <a16:creationId xmlns:a16="http://schemas.microsoft.com/office/drawing/2014/main" id="{698CBC37-01CE-5772-E8EC-8A2092FF19D9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73D6F768-98D9-7510-4380-6F10989962A1}"/>
              </a:ext>
            </a:extLst>
          </p:cNvPr>
          <p:cNvCxnSpPr>
            <a:cxnSpLocks/>
          </p:cNvCxnSpPr>
          <p:nvPr/>
        </p:nvCxnSpPr>
        <p:spPr>
          <a:xfrm>
            <a:off x="0" y="1211111"/>
            <a:ext cx="508254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6BA1EB54-5B65-534A-F7BA-993BBAE6C8D1}"/>
              </a:ext>
            </a:extLst>
          </p:cNvPr>
          <p:cNvSpPr txBox="1">
            <a:spLocks/>
          </p:cNvSpPr>
          <p:nvPr/>
        </p:nvSpPr>
        <p:spPr>
          <a:xfrm>
            <a:off x="6096000" y="1522320"/>
            <a:ext cx="4975087" cy="449416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Tenemos un instrumento de medición que fue rigurosamente validado en Chile</a:t>
            </a:r>
          </a:p>
          <a:p>
            <a:pPr>
              <a:buClr>
                <a:srgbClr val="FF9900"/>
              </a:buClr>
              <a:buSzPct val="150000"/>
            </a:pP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Su uso es obligatorio en Chile</a:t>
            </a:r>
          </a:p>
          <a:p>
            <a:pPr>
              <a:buClr>
                <a:srgbClr val="FF9900"/>
              </a:buClr>
              <a:buSzPct val="150000"/>
            </a:pP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Los lugares de trabajo pueden convertirse en entornos seguros y saludables y aumentar la productividad y el servicio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DDA1303-BFE3-F759-81BA-61B448FB42D4}"/>
              </a:ext>
            </a:extLst>
          </p:cNvPr>
          <p:cNvSpPr/>
          <p:nvPr/>
        </p:nvSpPr>
        <p:spPr>
          <a:xfrm>
            <a:off x="625389" y="1436089"/>
            <a:ext cx="5086298" cy="4644670"/>
          </a:xfrm>
          <a:prstGeom prst="rect">
            <a:avLst/>
          </a:prstGeom>
          <a:noFill/>
          <a:ln>
            <a:solidFill>
              <a:srgbClr val="FF99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AD65903-6277-ECF9-4F4A-D07D72E59090}"/>
              </a:ext>
            </a:extLst>
          </p:cNvPr>
          <p:cNvSpPr/>
          <p:nvPr/>
        </p:nvSpPr>
        <p:spPr>
          <a:xfrm>
            <a:off x="6096000" y="1436089"/>
            <a:ext cx="5086800" cy="4644666"/>
          </a:xfrm>
          <a:prstGeom prst="rect">
            <a:avLst/>
          </a:prstGeom>
          <a:noFill/>
          <a:ln>
            <a:solidFill>
              <a:srgbClr val="FF99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397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77C78-F5C8-9D5F-F0E6-18C23F41C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03162-0FDE-953C-CC8C-1B45A5FCEDC2}"/>
              </a:ext>
            </a:extLst>
          </p:cNvPr>
          <p:cNvSpPr txBox="1">
            <a:spLocks/>
          </p:cNvSpPr>
          <p:nvPr/>
        </p:nvSpPr>
        <p:spPr>
          <a:xfrm>
            <a:off x="838200" y="461812"/>
            <a:ext cx="10515600" cy="7492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 dirty="0">
                <a:solidFill>
                  <a:srgbClr val="FCEED0"/>
                </a:solidFill>
                <a:latin typeface="Avenir Next LT Pro" panose="020B0504020202020204" pitchFamily="34" charset="0"/>
              </a:rPr>
              <a:t>Todos ganamos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8ED5C0-3CB0-2D62-8D41-15A47CBE8808}"/>
              </a:ext>
            </a:extLst>
          </p:cNvPr>
          <p:cNvSpPr txBox="1">
            <a:spLocks/>
          </p:cNvSpPr>
          <p:nvPr/>
        </p:nvSpPr>
        <p:spPr>
          <a:xfrm>
            <a:off x="736600" y="1537495"/>
            <a:ext cx="4975087" cy="420752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Gestión del riesgo psicosocial y estímulo a una mejor salud mental en el trabajo pueden ser factores estratégicos en el desarrollo y en la </a:t>
            </a:r>
            <a:r>
              <a:rPr lang="es-CL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productividad</a:t>
            </a:r>
          </a:p>
          <a:p>
            <a:pPr marL="0" indent="0">
              <a:buClr>
                <a:srgbClr val="FF9900"/>
              </a:buClr>
              <a:buSzPct val="150000"/>
              <a:buNone/>
            </a:pP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buClr>
                <a:srgbClr val="FF9900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Desafío es para trabajadores/as, empresas, </a:t>
            </a:r>
            <a:r>
              <a:rPr lang="es-CL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instituciones, gobierno y sociedad civil</a:t>
            </a: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426DADCA-30C7-E732-F287-1B847A4F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551;p73">
            <a:extLst>
              <a:ext uri="{FF2B5EF4-FFF2-40B4-BE49-F238E27FC236}">
                <a16:creationId xmlns:a16="http://schemas.microsoft.com/office/drawing/2014/main" id="{D196ED32-DF4E-1B65-6765-FFFF35F729BC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61C00451-F322-6EB9-B09E-DB095ECC9387}"/>
              </a:ext>
            </a:extLst>
          </p:cNvPr>
          <p:cNvCxnSpPr>
            <a:cxnSpLocks/>
          </p:cNvCxnSpPr>
          <p:nvPr/>
        </p:nvCxnSpPr>
        <p:spPr>
          <a:xfrm>
            <a:off x="0" y="1211111"/>
            <a:ext cx="508254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35F95C69-3C95-49F7-5DA4-E9030601C575}"/>
              </a:ext>
            </a:extLst>
          </p:cNvPr>
          <p:cNvSpPr/>
          <p:nvPr/>
        </p:nvSpPr>
        <p:spPr>
          <a:xfrm>
            <a:off x="625389" y="1436089"/>
            <a:ext cx="5086298" cy="4644670"/>
          </a:xfrm>
          <a:prstGeom prst="rect">
            <a:avLst/>
          </a:prstGeom>
          <a:noFill/>
          <a:ln>
            <a:solidFill>
              <a:srgbClr val="FF99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317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331EE-23D8-6706-0D2E-6EF2EC3F7479}"/>
              </a:ext>
            </a:extLst>
          </p:cNvPr>
          <p:cNvSpPr txBox="1">
            <a:spLocks/>
          </p:cNvSpPr>
          <p:nvPr/>
        </p:nvSpPr>
        <p:spPr>
          <a:xfrm>
            <a:off x="838200" y="461812"/>
            <a:ext cx="10515600" cy="7492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>
                <a:solidFill>
                  <a:srgbClr val="FCEED0"/>
                </a:solidFill>
                <a:latin typeface="Avenir Next LT Pro" panose="020B0504020202020204" pitchFamily="34" charset="0"/>
              </a:rPr>
              <a:t>Desafíos</a:t>
            </a:r>
            <a:endParaRPr lang="es-CL" b="1" dirty="0">
              <a:solidFill>
                <a:srgbClr val="FCEED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262819-5EEE-088D-1FFA-3B75E4C6EE7F}"/>
              </a:ext>
            </a:extLst>
          </p:cNvPr>
          <p:cNvSpPr txBox="1">
            <a:spLocks/>
          </p:cNvSpPr>
          <p:nvPr/>
        </p:nvSpPr>
        <p:spPr>
          <a:xfrm>
            <a:off x="736600" y="1430813"/>
            <a:ext cx="4719320" cy="526218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rgbClr val="F7D281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Comprometer a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todos los actores sociales 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(Estado, empleadores, trabajadores) en mejorar las condiciones ambientales en todos los trabajos (PNSST)</a:t>
            </a:r>
          </a:p>
          <a:p>
            <a:pPr>
              <a:lnSpc>
                <a:spcPct val="110000"/>
              </a:lnSpc>
              <a:buClr>
                <a:srgbClr val="F7D281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Evaluar a todas las trabajadoras y trabajadores formales en Chile: llegar a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2.700.000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 evaluaciones anuales</a:t>
            </a:r>
          </a:p>
          <a:p>
            <a:pPr>
              <a:lnSpc>
                <a:spcPct val="110000"/>
              </a:lnSpc>
              <a:buClr>
                <a:srgbClr val="F7D281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Verificar que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todas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 las evaluaciones se hagan con el método participativo y dialogante: </a:t>
            </a:r>
            <a:r>
              <a:rPr lang="es-CL" b="1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Diálogo Social 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y </a:t>
            </a:r>
            <a:r>
              <a:rPr lang="es-CL" b="1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Participación</a:t>
            </a:r>
            <a:r>
              <a:rPr lang="es-CL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como fundamento del bienestar de </a:t>
            </a:r>
            <a:r>
              <a:rPr lang="es-CL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todas y todos</a:t>
            </a: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C00EA1ED-B9FA-39C1-EC6C-E9BE2DD8C64C}"/>
              </a:ext>
            </a:extLst>
          </p:cNvPr>
          <p:cNvCxnSpPr>
            <a:cxnSpLocks/>
          </p:cNvCxnSpPr>
          <p:nvPr/>
        </p:nvCxnSpPr>
        <p:spPr>
          <a:xfrm>
            <a:off x="0" y="1152746"/>
            <a:ext cx="320040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9A58CDAD-39C6-DE88-6295-638BFE0AF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551;p73">
            <a:extLst>
              <a:ext uri="{FF2B5EF4-FFF2-40B4-BE49-F238E27FC236}">
                <a16:creationId xmlns:a16="http://schemas.microsoft.com/office/drawing/2014/main" id="{3C505396-4DBF-EF99-11C2-16B93F009B3C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5A5A9E9-576B-1F0E-96A5-E77D001A375F}"/>
              </a:ext>
            </a:extLst>
          </p:cNvPr>
          <p:cNvSpPr/>
          <p:nvPr/>
        </p:nvSpPr>
        <p:spPr>
          <a:xfrm>
            <a:off x="761448" y="1460102"/>
            <a:ext cx="216000" cy="216000"/>
          </a:xfrm>
          <a:prstGeom prst="ellipse">
            <a:avLst/>
          </a:prstGeom>
          <a:noFill/>
          <a:ln w="28575">
            <a:solidFill>
              <a:srgbClr val="A5BA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E9627EC-7A8C-8D0E-F223-4B818B74DB1D}"/>
              </a:ext>
            </a:extLst>
          </p:cNvPr>
          <p:cNvSpPr/>
          <p:nvPr/>
        </p:nvSpPr>
        <p:spPr>
          <a:xfrm>
            <a:off x="758805" y="2954238"/>
            <a:ext cx="216000" cy="216000"/>
          </a:xfrm>
          <a:prstGeom prst="ellipse">
            <a:avLst/>
          </a:prstGeom>
          <a:noFill/>
          <a:ln w="28575">
            <a:solidFill>
              <a:srgbClr val="A5BA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BF92A42-9668-26FE-469D-9DB6A8C99F8E}"/>
              </a:ext>
            </a:extLst>
          </p:cNvPr>
          <p:cNvSpPr/>
          <p:nvPr/>
        </p:nvSpPr>
        <p:spPr>
          <a:xfrm>
            <a:off x="759516" y="4178406"/>
            <a:ext cx="216000" cy="216000"/>
          </a:xfrm>
          <a:prstGeom prst="ellipse">
            <a:avLst/>
          </a:prstGeom>
          <a:noFill/>
          <a:ln w="28575">
            <a:solidFill>
              <a:srgbClr val="A5BA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0F58660-7153-31EE-FE01-47CF5F01A849}"/>
              </a:ext>
            </a:extLst>
          </p:cNvPr>
          <p:cNvSpPr/>
          <p:nvPr/>
        </p:nvSpPr>
        <p:spPr>
          <a:xfrm>
            <a:off x="6192520" y="1457767"/>
            <a:ext cx="216000" cy="216000"/>
          </a:xfrm>
          <a:prstGeom prst="ellipse">
            <a:avLst/>
          </a:prstGeom>
          <a:noFill/>
          <a:ln w="28575">
            <a:solidFill>
              <a:srgbClr val="A5BA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62603440-2424-E160-FC12-8F62DB58C623}"/>
              </a:ext>
            </a:extLst>
          </p:cNvPr>
          <p:cNvSpPr txBox="1">
            <a:spLocks/>
          </p:cNvSpPr>
          <p:nvPr/>
        </p:nvSpPr>
        <p:spPr>
          <a:xfrm>
            <a:off x="6169660" y="1434908"/>
            <a:ext cx="4719320" cy="502681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rgbClr val="F7D281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Lograr que el trabajo sea un lugar de respeto y dignidad: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TRABAJO DECENTE 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para todas y todos</a:t>
            </a:r>
          </a:p>
          <a:p>
            <a:pPr>
              <a:lnSpc>
                <a:spcPct val="110000"/>
              </a:lnSpc>
              <a:buClr>
                <a:srgbClr val="F7D281"/>
              </a:buClr>
              <a:buSzPct val="150000"/>
            </a:pP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Eliminar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 la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VIOLENCIA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 y el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ACOSO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 en el trabajo, sobre todo los que se ejercen por razones de género</a:t>
            </a:r>
          </a:p>
          <a:p>
            <a:pPr>
              <a:lnSpc>
                <a:spcPct val="110000"/>
              </a:lnSpc>
              <a:buClr>
                <a:srgbClr val="F7D281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Hacer realidad los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compromisos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 suscritos en el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Convenio 190 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de la OIT</a:t>
            </a:r>
          </a:p>
          <a:p>
            <a:pPr>
              <a:lnSpc>
                <a:spcPct val="110000"/>
              </a:lnSpc>
              <a:buClr>
                <a:srgbClr val="F7D281"/>
              </a:buClr>
              <a:buSzPct val="150000"/>
            </a:pP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Lograr </a:t>
            </a:r>
            <a:r>
              <a:rPr lang="es-CL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ambientes de trabajo seguros y saludables</a:t>
            </a:r>
            <a:r>
              <a:rPr lang="es-CL" dirty="0">
                <a:solidFill>
                  <a:schemeClr val="bg1"/>
                </a:solidFill>
                <a:latin typeface="Avenir Next LT Pro" panose="020B0504020202020204" pitchFamily="34" charset="0"/>
              </a:rPr>
              <a:t> para todas y todos e impulsar el desafío en </a:t>
            </a:r>
            <a:r>
              <a:rPr lang="es-CL" dirty="0" smtClean="0">
                <a:solidFill>
                  <a:schemeClr val="bg1"/>
                </a:solidFill>
                <a:latin typeface="Avenir Next LT Pro" panose="020B0504020202020204" pitchFamily="34" charset="0"/>
              </a:rPr>
              <a:t>Latinoamérica</a:t>
            </a:r>
            <a:endParaRPr lang="es-CL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CD491DD-15DD-FD2F-7910-22508581AFFC}"/>
              </a:ext>
            </a:extLst>
          </p:cNvPr>
          <p:cNvSpPr/>
          <p:nvPr/>
        </p:nvSpPr>
        <p:spPr>
          <a:xfrm>
            <a:off x="6189372" y="2501865"/>
            <a:ext cx="216000" cy="216000"/>
          </a:xfrm>
          <a:prstGeom prst="ellipse">
            <a:avLst/>
          </a:prstGeom>
          <a:noFill/>
          <a:ln w="28575">
            <a:solidFill>
              <a:srgbClr val="A5BA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CB5992E-5FA2-E5BA-E2D1-87B8E09AD0B4}"/>
              </a:ext>
            </a:extLst>
          </p:cNvPr>
          <p:cNvSpPr/>
          <p:nvPr/>
        </p:nvSpPr>
        <p:spPr>
          <a:xfrm>
            <a:off x="6194349" y="3835981"/>
            <a:ext cx="216000" cy="216000"/>
          </a:xfrm>
          <a:prstGeom prst="ellipse">
            <a:avLst/>
          </a:prstGeom>
          <a:noFill/>
          <a:ln w="28575">
            <a:solidFill>
              <a:srgbClr val="A5BA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574C367D-05D7-ED82-284C-DE0EC1AD91B5}"/>
              </a:ext>
            </a:extLst>
          </p:cNvPr>
          <p:cNvSpPr/>
          <p:nvPr/>
        </p:nvSpPr>
        <p:spPr>
          <a:xfrm>
            <a:off x="6195060" y="4869649"/>
            <a:ext cx="216000" cy="216000"/>
          </a:xfrm>
          <a:prstGeom prst="ellipse">
            <a:avLst/>
          </a:prstGeom>
          <a:noFill/>
          <a:ln w="28575">
            <a:solidFill>
              <a:srgbClr val="A5BA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B77207A-E540-AA2C-E0DC-208E5D3046B2}"/>
              </a:ext>
            </a:extLst>
          </p:cNvPr>
          <p:cNvSpPr/>
          <p:nvPr/>
        </p:nvSpPr>
        <p:spPr>
          <a:xfrm>
            <a:off x="625388" y="1336699"/>
            <a:ext cx="5059795" cy="512822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FC23221-C710-5CA6-7691-B8F728DF4939}"/>
              </a:ext>
            </a:extLst>
          </p:cNvPr>
          <p:cNvSpPr/>
          <p:nvPr/>
        </p:nvSpPr>
        <p:spPr>
          <a:xfrm>
            <a:off x="5995789" y="1378255"/>
            <a:ext cx="5059795" cy="512822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06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agutierrez\Documents\Alvaro\SUSESO\logo suseso.jpg">
            <a:extLst>
              <a:ext uri="{FF2B5EF4-FFF2-40B4-BE49-F238E27FC236}">
                <a16:creationId xmlns:a16="http://schemas.microsoft.com/office/drawing/2014/main" id="{9A58CDAD-39C6-DE88-6295-638BFE0AF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21" b="21185"/>
          <a:stretch>
            <a:fillRect/>
          </a:stretch>
        </p:blipFill>
        <p:spPr bwMode="auto">
          <a:xfrm rot="16200000">
            <a:off x="-656925" y="6015315"/>
            <a:ext cx="1509890" cy="1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551;p73">
            <a:extLst>
              <a:ext uri="{FF2B5EF4-FFF2-40B4-BE49-F238E27FC236}">
                <a16:creationId xmlns:a16="http://schemas.microsoft.com/office/drawing/2014/main" id="{3C505396-4DBF-EF99-11C2-16B93F009B3C}"/>
              </a:ext>
            </a:extLst>
          </p:cNvPr>
          <p:cNvSpPr txBox="1">
            <a:spLocks/>
          </p:cNvSpPr>
          <p:nvPr/>
        </p:nvSpPr>
        <p:spPr>
          <a:xfrm>
            <a:off x="9086127" y="6564313"/>
            <a:ext cx="1465986" cy="235372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>
            <a:defPPr>
              <a:defRPr lang="en-US"/>
            </a:defPPr>
            <a:lvl1pPr marL="0" marR="0" lvl="0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900" kern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fontAlgn="base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kern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fontAlgn="auto">
              <a:buClr>
                <a:srgbClr val="000000"/>
              </a:buClr>
              <a:defRPr/>
            </a:pPr>
            <a:r>
              <a:rPr lang="es-MX" sz="1200" b="1" ker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www.suseso.cl</a:t>
            </a:r>
            <a:endParaRPr lang="es-MX" sz="1200" b="1" kern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8E1046D-DAF2-B304-A1DE-030D8F517205}"/>
              </a:ext>
            </a:extLst>
          </p:cNvPr>
          <p:cNvSpPr txBox="1"/>
          <p:nvPr/>
        </p:nvSpPr>
        <p:spPr>
          <a:xfrm>
            <a:off x="5250329" y="3438542"/>
            <a:ext cx="392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 smtClean="0">
                <a:solidFill>
                  <a:srgbClr val="FCEED0"/>
                </a:solidFill>
                <a:latin typeface="Avenir Next LT Pro" panose="020B0504020202020204" pitchFamily="34" charset="0"/>
              </a:rPr>
              <a:t>Muchas g</a:t>
            </a:r>
            <a:r>
              <a:rPr lang="es-CL" sz="4000" b="1" dirty="0" smtClean="0">
                <a:solidFill>
                  <a:srgbClr val="FCEED0"/>
                </a:solidFill>
                <a:latin typeface="Avenir Next LT Pro" panose="020B0504020202020204" pitchFamily="34" charset="0"/>
              </a:rPr>
              <a:t>racias</a:t>
            </a:r>
            <a:endParaRPr lang="es-CL" sz="4000" b="1" dirty="0">
              <a:solidFill>
                <a:srgbClr val="FCEED0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104006F-3E84-B723-A855-20796DF10E3F}"/>
              </a:ext>
            </a:extLst>
          </p:cNvPr>
          <p:cNvCxnSpPr>
            <a:cxnSpLocks/>
          </p:cNvCxnSpPr>
          <p:nvPr/>
        </p:nvCxnSpPr>
        <p:spPr>
          <a:xfrm>
            <a:off x="0" y="4398811"/>
            <a:ext cx="8966200" cy="0"/>
          </a:xfrm>
          <a:prstGeom prst="straightConnector1">
            <a:avLst/>
          </a:prstGeom>
          <a:ln w="381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54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2920</TotalTime>
  <Words>1774</Words>
  <Application>Microsoft Office PowerPoint</Application>
  <PresentationFormat>Panorámica</PresentationFormat>
  <Paragraphs>507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Avenir Next LT Pro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 actual, oportunidades y desafíos en la salud mental en el trabajo</dc:title>
  <dc:creator>Juan Pérez Franco</dc:creator>
  <cp:lastModifiedBy>José Francisco Castro Castro</cp:lastModifiedBy>
  <cp:revision>232</cp:revision>
  <dcterms:created xsi:type="dcterms:W3CDTF">2023-11-26T15:30:29Z</dcterms:created>
  <dcterms:modified xsi:type="dcterms:W3CDTF">2025-06-18T16:16:26Z</dcterms:modified>
</cp:coreProperties>
</file>