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65" r:id="rId2"/>
    <p:sldId id="257" r:id="rId3"/>
    <p:sldId id="258" r:id="rId4"/>
    <p:sldId id="266" r:id="rId5"/>
    <p:sldId id="259" r:id="rId6"/>
    <p:sldId id="261" r:id="rId7"/>
    <p:sldId id="267" r:id="rId8"/>
    <p:sldId id="268" r:id="rId9"/>
    <p:sldId id="262" r:id="rId10"/>
    <p:sldId id="269" r:id="rId11"/>
    <p:sldId id="270" r:id="rId12"/>
    <p:sldId id="264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19D"/>
    <a:srgbClr val="2E3193"/>
    <a:srgbClr val="428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D0831D-FC3B-4073-B538-04664C97550D}" v="4" dt="2025-06-05T20:51:15.2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84" d="100"/>
          <a:sy n="84" d="100"/>
        </p:scale>
        <p:origin x="912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11B755BA-B090-EFC0-20A9-5F63DD57D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6CB494C1-958D-9042-9B1B-02055692EC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9A9C7C60-71E3-9989-2EE8-72B79BAE1B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6390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7709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32ce85889f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32ce85889f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32ce85889f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32ce85889f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32ce85889f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32ce85889f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7323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32ce85889f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32ce85889f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6435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32ce85889f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32ce85889f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32ce85889f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32ce85889f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5958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32ce85889f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32ce85889f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99675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5B847F10-8F30-1CB2-948E-BC83F4015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620AB2C1-91E1-9F64-D4DF-0117A6B707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093B2D33-A7C7-8603-3025-4FD1D4E8BF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2911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D68E432B-24D0-F4F3-9F81-2F16EE685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59867260-0A19-49DC-441B-68D5A21D3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A355D33A-4F26-162E-12E6-1CD418419503}"/>
              </a:ext>
            </a:extLst>
          </p:cNvPr>
          <p:cNvSpPr txBox="1"/>
          <p:nvPr/>
        </p:nvSpPr>
        <p:spPr>
          <a:xfrm>
            <a:off x="3868370" y="2625384"/>
            <a:ext cx="4754635" cy="108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s-419" sz="2000" dirty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NUEVAS TECNOLOGIAS Y RIESGOS PSICOSOCIALES QUE AFECTAN LA SALUD MENTAL</a:t>
            </a:r>
            <a:endParaRPr lang="es-419" sz="2000" dirty="0">
              <a:solidFill>
                <a:srgbClr val="2E3193"/>
              </a:solidFill>
            </a:endParaRPr>
          </a:p>
        </p:txBody>
      </p:sp>
      <p:sp>
        <p:nvSpPr>
          <p:cNvPr id="56" name="Google Shape;56;p13">
            <a:extLst>
              <a:ext uri="{FF2B5EF4-FFF2-40B4-BE49-F238E27FC236}">
                <a16:creationId xmlns:a16="http://schemas.microsoft.com/office/drawing/2014/main" id="{BCF2698B-6DE5-BB4A-17FF-6174FAB5EB13}"/>
              </a:ext>
            </a:extLst>
          </p:cNvPr>
          <p:cNvSpPr txBox="1"/>
          <p:nvPr/>
        </p:nvSpPr>
        <p:spPr>
          <a:xfrm>
            <a:off x="3862846" y="3751072"/>
            <a:ext cx="4987180" cy="811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600" b="1" dirty="0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DR. JAVIER BLADES PACHECO PH.D.</a:t>
            </a: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PRESIDENTE DEL SISTEMA INTEGRADO DE LA SEGURIDAD SOCIAL UNIVERSITARIA DE BOLIVIA  SISSUB</a:t>
            </a: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b="1" dirty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BOLIVIA</a:t>
            </a:r>
          </a:p>
        </p:txBody>
      </p:sp>
      <p:sp>
        <p:nvSpPr>
          <p:cNvPr id="8" name="Google Shape;56;p13">
            <a:extLst>
              <a:ext uri="{FF2B5EF4-FFF2-40B4-BE49-F238E27FC236}">
                <a16:creationId xmlns:a16="http://schemas.microsoft.com/office/drawing/2014/main" id="{1A33E813-93FB-D425-5475-12A0FFDC8F0E}"/>
              </a:ext>
            </a:extLst>
          </p:cNvPr>
          <p:cNvSpPr txBox="1"/>
          <p:nvPr/>
        </p:nvSpPr>
        <p:spPr>
          <a:xfrm>
            <a:off x="4030226" y="1112569"/>
            <a:ext cx="4819800" cy="2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b="1" dirty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 </a:t>
            </a:r>
            <a:endParaRPr b="1" dirty="0">
              <a:solidFill>
                <a:srgbClr val="2E3193"/>
              </a:solidFill>
            </a:endParaRPr>
          </a:p>
        </p:txBody>
      </p:sp>
      <p:sp>
        <p:nvSpPr>
          <p:cNvPr id="2" name="Google Shape;55;p13">
            <a:extLst>
              <a:ext uri="{FF2B5EF4-FFF2-40B4-BE49-F238E27FC236}">
                <a16:creationId xmlns:a16="http://schemas.microsoft.com/office/drawing/2014/main" id="{E0006039-C5FD-C529-062E-0516B2595FD1}"/>
              </a:ext>
            </a:extLst>
          </p:cNvPr>
          <p:cNvSpPr txBox="1"/>
          <p:nvPr/>
        </p:nvSpPr>
        <p:spPr>
          <a:xfrm>
            <a:off x="3895040" y="1360464"/>
            <a:ext cx="4754635" cy="108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s-MX" sz="1800" dirty="0">
                <a:solidFill>
                  <a:srgbClr val="2E3193"/>
                </a:solidFill>
                <a:latin typeface="Verdana"/>
                <a:ea typeface="Verdana"/>
                <a:sym typeface="Verdana"/>
              </a:rPr>
              <a:t>PANEL 2 “Salud Mental y Riesgos Psicosociales en relación con la trasformación digital y las nuevas formas de trabajo”</a:t>
            </a:r>
            <a:endParaRPr lang="es-419" sz="1800" dirty="0">
              <a:solidFill>
                <a:srgbClr val="2E31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8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3253562" y="1960713"/>
            <a:ext cx="5466300" cy="2026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s-CR" sz="1800" spc="-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Los factores psicosociales son condiciones organizacionales del trabajo que afectan directamente la salud laboral, ya sea de forma positiva, motivando al personal, o negativa, desencadenando estrés para los trabajadores que, a su vez es un factor desencadenante de riesgo psicosocial.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2E31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628657" y="983770"/>
            <a:ext cx="521925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10000"/>
          </a:bodyPr>
          <a:lstStyle/>
          <a:p>
            <a:pPr>
              <a:lnSpc>
                <a:spcPct val="90000"/>
              </a:lnSpc>
              <a:buSzPts val="2100"/>
            </a:pPr>
            <a:r>
              <a:rPr lang="es-419" sz="2800" b="1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RIESGOS PSICOSOCIALES</a:t>
            </a:r>
            <a:endParaRPr lang="es-CR" sz="2800" spc="-1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1100" dirty="0">
              <a:solidFill>
                <a:srgbClr val="2E3192"/>
              </a:solidFill>
            </a:endParaRPr>
          </a:p>
        </p:txBody>
      </p:sp>
      <p:pic>
        <p:nvPicPr>
          <p:cNvPr id="5" name="Imagen 4"/>
          <p:cNvPicPr/>
          <p:nvPr/>
        </p:nvPicPr>
        <p:blipFill rotWithShape="1">
          <a:blip r:embed="rId4"/>
          <a:srcRect l="5987" t="9125" r="5572" b="6361"/>
          <a:stretch/>
        </p:blipFill>
        <p:spPr>
          <a:xfrm>
            <a:off x="467833" y="1860697"/>
            <a:ext cx="2690037" cy="2041451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37"/>
            <a:ext cx="9144001" cy="514378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3402404" y="1947863"/>
            <a:ext cx="4970415" cy="20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419" sz="1500" b="0" i="0" u="none" strike="noStrike" cap="none" dirty="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Lorem</a:t>
            </a:r>
            <a:r>
              <a:rPr lang="es-419" sz="1500" b="0" i="0" u="none" strike="noStrike" cap="none" dirty="0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s-419" sz="1500" b="0" i="0" u="none" strike="noStrike" cap="none" dirty="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ipsum</a:t>
            </a:r>
            <a:endParaRPr lang="es-419" sz="1500" b="0" i="0" u="none" strike="noStrike" cap="none" dirty="0">
              <a:solidFill>
                <a:srgbClr val="2E319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endParaRPr sz="1100" dirty="0">
              <a:solidFill>
                <a:srgbClr val="2E3192"/>
              </a:solidFill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592444" y="580480"/>
            <a:ext cx="7390986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25000" lnSpcReduction="20000"/>
          </a:bodyPr>
          <a:lstStyle/>
          <a:p>
            <a:pPr>
              <a:lnSpc>
                <a:spcPct val="90000"/>
              </a:lnSpc>
              <a:buSzPts val="2100"/>
            </a:pPr>
            <a:r>
              <a:rPr lang="es-CR" sz="8000" b="1" spc="-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FACTORES PSICOSOCIALES DE RIESGO O ESTRÉS SEGÚN COX Y GRIFFITHS (1996) </a:t>
            </a:r>
            <a:endParaRPr lang="es-CR" sz="8000" spc="-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200" dirty="0">
              <a:solidFill>
                <a:srgbClr val="2E319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Google Shape;71;p15">
            <a:extLst>
              <a:ext uri="{FF2B5EF4-FFF2-40B4-BE49-F238E27FC236}">
                <a16:creationId xmlns:a16="http://schemas.microsoft.com/office/drawing/2014/main" id="{E4C1C72D-CC0C-718E-21D7-CDCC242A7195}"/>
              </a:ext>
            </a:extLst>
          </p:cNvPr>
          <p:cNvSpPr txBox="1"/>
          <p:nvPr/>
        </p:nvSpPr>
        <p:spPr>
          <a:xfrm>
            <a:off x="1052142" y="2571750"/>
            <a:ext cx="1731760" cy="20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419" sz="1500" b="0" i="0" u="none" strike="noStrike" cap="none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Espacio para imagen de apoyo </a:t>
            </a:r>
            <a:endParaRPr sz="11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305421"/>
              </p:ext>
            </p:extLst>
          </p:nvPr>
        </p:nvGraphicFramePr>
        <p:xfrm>
          <a:off x="981833" y="1165674"/>
          <a:ext cx="6895272" cy="3475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6608">
                  <a:extLst>
                    <a:ext uri="{9D8B030D-6E8A-4147-A177-3AD203B41FA5}">
                      <a16:colId xmlns:a16="http://schemas.microsoft.com/office/drawing/2014/main" val="151647587"/>
                    </a:ext>
                  </a:extLst>
                </a:gridCol>
                <a:gridCol w="4778664">
                  <a:extLst>
                    <a:ext uri="{9D8B030D-6E8A-4147-A177-3AD203B41FA5}">
                      <a16:colId xmlns:a16="http://schemas.microsoft.com/office/drawing/2014/main" val="783324120"/>
                    </a:ext>
                  </a:extLst>
                </a:gridCol>
              </a:tblGrid>
              <a:tr h="6000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4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Contenido del</a:t>
                      </a:r>
                      <a:endParaRPr lang="es-CR" sz="14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4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trabajo</a:t>
                      </a:r>
                      <a:endParaRPr lang="es-CR" sz="14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Falta de variedad en el trabajo, ciclos cortos de trabajo, trabajo</a:t>
                      </a:r>
                      <a:r>
                        <a:rPr lang="en-US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fragmentado y sin sentido, bajo uso de habilidades, alta</a:t>
                      </a:r>
                      <a:r>
                        <a:rPr lang="en-US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incertidumbre, relación intensa</a:t>
                      </a:r>
                      <a:endParaRPr lang="es-CR" sz="12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extLst>
                  <a:ext uri="{0D108BD9-81ED-4DB2-BD59-A6C34878D82A}">
                    <a16:rowId xmlns:a16="http://schemas.microsoft.com/office/drawing/2014/main" val="2849525924"/>
                  </a:ext>
                </a:extLst>
              </a:tr>
              <a:tr h="4286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4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Sobrecarga y ritmo</a:t>
                      </a:r>
                      <a:endParaRPr lang="es-CR" sz="14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Exceso de trabajo, ritmo del trabajo, alta presión temporal,</a:t>
                      </a:r>
                      <a:r>
                        <a:rPr lang="en-US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plazos urgentes de finalización.</a:t>
                      </a:r>
                      <a:endParaRPr lang="es-CR" sz="12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extLst>
                  <a:ext uri="{0D108BD9-81ED-4DB2-BD59-A6C34878D82A}">
                    <a16:rowId xmlns:a16="http://schemas.microsoft.com/office/drawing/2014/main" val="3497233258"/>
                  </a:ext>
                </a:extLst>
              </a:tr>
              <a:tr h="464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CR" sz="14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Horarios</a:t>
                      </a:r>
                      <a:endParaRPr lang="es-CR" sz="14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Cambio de turnos, cambio nocturno, horarios inflexibles, horario de</a:t>
                      </a:r>
                      <a:r>
                        <a:rPr lang="en-US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trabajo imprevisible, jornadas largas o sin tiempo para la interacción.</a:t>
                      </a:r>
                      <a:endParaRPr lang="es-CR" sz="12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extLst>
                  <a:ext uri="{0D108BD9-81ED-4DB2-BD59-A6C34878D82A}">
                    <a16:rowId xmlns:a16="http://schemas.microsoft.com/office/drawing/2014/main" val="1860446408"/>
                  </a:ext>
                </a:extLst>
              </a:tr>
              <a:tr h="464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CR" sz="14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Control</a:t>
                      </a:r>
                      <a:endParaRPr lang="es-CR" sz="14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Baja participación en la toma de decisiones, baja capacidad de</a:t>
                      </a:r>
                      <a:r>
                        <a:rPr lang="en-US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control sobre la carga de trabajo, y otros factores laborales.</a:t>
                      </a:r>
                      <a:endParaRPr lang="es-CR" sz="12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extLst>
                  <a:ext uri="{0D108BD9-81ED-4DB2-BD59-A6C34878D82A}">
                    <a16:rowId xmlns:a16="http://schemas.microsoft.com/office/drawing/2014/main" val="1497680627"/>
                  </a:ext>
                </a:extLst>
              </a:tr>
              <a:tr h="6612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s-CR" sz="14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4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Ambiente y</a:t>
                      </a:r>
                      <a:r>
                        <a:rPr lang="en-US" sz="14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s-CR" sz="14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equipos</a:t>
                      </a:r>
                      <a:endParaRPr lang="es-CR" sz="14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Condiciones malas de trabajo, equipos de trabajo inadecuados,</a:t>
                      </a:r>
                      <a:r>
                        <a:rPr lang="en-US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ausencia de mantenimiento de los equipos, falta de espacio personal,</a:t>
                      </a:r>
                      <a:r>
                        <a:rPr lang="en-US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escasa luz o excesivo ruido.</a:t>
                      </a:r>
                      <a:endParaRPr lang="es-CR" sz="12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extLst>
                  <a:ext uri="{0D108BD9-81ED-4DB2-BD59-A6C34878D82A}">
                    <a16:rowId xmlns:a16="http://schemas.microsoft.com/office/drawing/2014/main" val="3025459881"/>
                  </a:ext>
                </a:extLst>
              </a:tr>
              <a:tr h="6829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4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Cultura</a:t>
                      </a:r>
                      <a:r>
                        <a:rPr lang="en-US" sz="14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s-CR" sz="14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organizacional y</a:t>
                      </a:r>
                      <a:endParaRPr lang="es-CR" sz="14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4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funciones</a:t>
                      </a:r>
                      <a:endParaRPr lang="es-CR" sz="14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Mala comunicación interna, bajos niveles de apoyo, falta de</a:t>
                      </a:r>
                      <a:r>
                        <a:rPr lang="en-US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definición de las propias tareas o de acuerdo en los objetivos</a:t>
                      </a:r>
                      <a:r>
                        <a:rPr lang="en-US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s-CR" sz="12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organizacionales.</a:t>
                      </a:r>
                      <a:endParaRPr lang="es-CR" sz="12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extLst>
                  <a:ext uri="{0D108BD9-81ED-4DB2-BD59-A6C34878D82A}">
                    <a16:rowId xmlns:a16="http://schemas.microsoft.com/office/drawing/2014/main" val="427157134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37"/>
            <a:ext cx="9144001" cy="514378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2703450" y="3500124"/>
            <a:ext cx="2623461" cy="997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25000" lnSpcReduction="20000"/>
          </a:bodyPr>
          <a:lstStyle/>
          <a:p>
            <a:pPr marL="216000" indent="-215640">
              <a:buClr>
                <a:srgbClr val="053052"/>
              </a:buClr>
              <a:buSzPct val="60000"/>
              <a:buFont typeface="Wingdings" charset="2"/>
              <a:buChar char=""/>
              <a:tabLst>
                <a:tab pos="0" algn="l"/>
              </a:tabLst>
            </a:pPr>
            <a:r>
              <a:rPr lang="es-CR" sz="7200" b="1" spc="-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Montserrat-Medium"/>
              </a:rPr>
              <a:t>Acoso laboral</a:t>
            </a:r>
            <a:endParaRPr lang="es-CR" sz="7200" spc="-1" dirty="0">
              <a:solidFill>
                <a:schemeClr val="accent1">
                  <a:lumMod val="50000"/>
                </a:schemeClr>
              </a:solidFill>
            </a:endParaRPr>
          </a:p>
          <a:p>
            <a:pPr marL="216000" indent="-215640">
              <a:buClr>
                <a:srgbClr val="053052"/>
              </a:buClr>
              <a:buSzPct val="60000"/>
              <a:buFont typeface="Wingdings" charset="2"/>
              <a:buChar char=""/>
              <a:tabLst>
                <a:tab pos="0" algn="l"/>
              </a:tabLst>
            </a:pPr>
            <a:r>
              <a:rPr lang="es-CR" sz="7200" b="1" spc="-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Montserrat-Medium"/>
              </a:rPr>
              <a:t>Acoso sexual</a:t>
            </a:r>
            <a:endParaRPr lang="es-CR" sz="7200" spc="-1" dirty="0">
              <a:solidFill>
                <a:schemeClr val="accent1">
                  <a:lumMod val="50000"/>
                </a:schemeClr>
              </a:solidFill>
            </a:endParaRPr>
          </a:p>
          <a:p>
            <a:pPr marL="216000" indent="-215640">
              <a:buClr>
                <a:srgbClr val="053052"/>
              </a:buClr>
              <a:buSzPct val="60000"/>
              <a:buFont typeface="Wingdings" charset="2"/>
              <a:buChar char=""/>
              <a:tabLst>
                <a:tab pos="0" algn="l"/>
              </a:tabLst>
            </a:pPr>
            <a:r>
              <a:rPr lang="es-CR" sz="7200" b="1" spc="-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Montserrat-Medium"/>
              </a:rPr>
              <a:t>Estrés laboral</a:t>
            </a:r>
            <a:endParaRPr lang="es-CR" sz="7200" spc="-1" dirty="0">
              <a:solidFill>
                <a:schemeClr val="accent1">
                  <a:lumMod val="50000"/>
                </a:schemeClr>
              </a:solidFill>
            </a:endParaRPr>
          </a:p>
          <a:p>
            <a:pPr marL="216000" indent="-215640">
              <a:buClr>
                <a:srgbClr val="053052"/>
              </a:buClr>
              <a:buSzPct val="60000"/>
              <a:buFont typeface="Wingdings" charset="2"/>
              <a:buChar char=""/>
              <a:tabLst>
                <a:tab pos="0" algn="l"/>
              </a:tabLst>
            </a:pPr>
            <a:r>
              <a:rPr lang="es-CR" sz="7200" b="1" spc="-1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Montserrat-Medium"/>
              </a:rPr>
              <a:t>Burn</a:t>
            </a:r>
            <a:r>
              <a:rPr lang="es-CR" sz="7200" b="1" spc="-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Montserrat-Medium"/>
              </a:rPr>
              <a:t> </a:t>
            </a:r>
            <a:r>
              <a:rPr lang="es-CR" sz="7200" b="1" spc="-1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Montserrat-Medium"/>
              </a:rPr>
              <a:t>Out</a:t>
            </a:r>
            <a:endParaRPr lang="es-CR" sz="7200" spc="-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SzPts val="2100"/>
            </a:pPr>
            <a:endParaRPr lang="es-CR" sz="2200" spc="-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200" dirty="0">
              <a:solidFill>
                <a:srgbClr val="2E319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674752"/>
              </p:ext>
            </p:extLst>
          </p:nvPr>
        </p:nvGraphicFramePr>
        <p:xfrm>
          <a:off x="598204" y="414404"/>
          <a:ext cx="7556968" cy="2895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61340">
                  <a:extLst>
                    <a:ext uri="{9D8B030D-6E8A-4147-A177-3AD203B41FA5}">
                      <a16:colId xmlns:a16="http://schemas.microsoft.com/office/drawing/2014/main" val="3305484942"/>
                    </a:ext>
                  </a:extLst>
                </a:gridCol>
                <a:gridCol w="5495628">
                  <a:extLst>
                    <a:ext uri="{9D8B030D-6E8A-4147-A177-3AD203B41FA5}">
                      <a16:colId xmlns:a16="http://schemas.microsoft.com/office/drawing/2014/main" val="229429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6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Relaciones</a:t>
                      </a:r>
                      <a:endParaRPr lang="es-CR" sz="16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6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interpersonales</a:t>
                      </a:r>
                      <a:endParaRPr lang="es-CR" sz="16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s-CR" sz="14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Aislamiento físico o social, escasas relaciones con los jefes,</a:t>
                      </a:r>
                      <a:r>
                        <a:rPr lang="en-US" sz="1400" b="0" strike="noStrike" spc="-1" dirty="0">
                          <a:solidFill>
                            <a:srgbClr val="27519D"/>
                          </a:solidFill>
                          <a:latin typeface="Calibri"/>
                          <a:ea typeface="Calibri"/>
                        </a:rPr>
                        <a:t> </a:t>
                      </a:r>
                      <a:r>
                        <a:rPr lang="es-CR" sz="14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conflictos interpersonales falta de apoyo social</a:t>
                      </a:r>
                      <a:endParaRPr lang="es-CR" sz="14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extLst>
                  <a:ext uri="{0D108BD9-81ED-4DB2-BD59-A6C34878D82A}">
                    <a16:rowId xmlns:a16="http://schemas.microsoft.com/office/drawing/2014/main" val="96196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6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Rol en la</a:t>
                      </a:r>
                      <a:endParaRPr lang="es-CR" sz="16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6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organización</a:t>
                      </a:r>
                      <a:endParaRPr lang="es-CR" sz="16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s-CR" sz="14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Ambigüedad de rol, conflicto de rol y responsabilidad sobre personas</a:t>
                      </a:r>
                      <a:endParaRPr lang="es-CR" sz="14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extLst>
                  <a:ext uri="{0D108BD9-81ED-4DB2-BD59-A6C34878D82A}">
                    <a16:rowId xmlns:a16="http://schemas.microsoft.com/office/drawing/2014/main" val="4133058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6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Desarrollo de</a:t>
                      </a:r>
                      <a:endParaRPr lang="es-CR" sz="16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6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carreras</a:t>
                      </a:r>
                      <a:endParaRPr lang="es-CR" sz="16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s-CR" sz="14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Incertidumbre o paralización de la carrera profesional baja o excesiva</a:t>
                      </a:r>
                      <a:r>
                        <a:rPr lang="en-US" sz="1400" b="0" strike="noStrike" spc="-1" dirty="0">
                          <a:solidFill>
                            <a:srgbClr val="27519D"/>
                          </a:solidFill>
                          <a:latin typeface="Calibri"/>
                          <a:ea typeface="Calibri"/>
                        </a:rPr>
                        <a:t> </a:t>
                      </a:r>
                      <a:r>
                        <a:rPr lang="es-CR" sz="14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promoción, pobre remuneración, inseguridad contractual, bajo</a:t>
                      </a:r>
                      <a:endParaRPr lang="es-CR" sz="14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extLst>
                  <a:ext uri="{0D108BD9-81ED-4DB2-BD59-A6C34878D82A}">
                    <a16:rowId xmlns:a16="http://schemas.microsoft.com/office/drawing/2014/main" val="10565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6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Relación Trabajo-</a:t>
                      </a:r>
                      <a:endParaRPr lang="es-CR" sz="16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600" b="1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Familia</a:t>
                      </a:r>
                      <a:endParaRPr lang="es-CR" sz="16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s-CR" sz="14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Demandas conflictivas entre el trabajo y la familia Bajo apoyo</a:t>
                      </a:r>
                      <a:r>
                        <a:rPr lang="en-US" sz="1400" b="0" strike="noStrike" spc="-1" dirty="0">
                          <a:solidFill>
                            <a:srgbClr val="27519D"/>
                          </a:solidFill>
                          <a:latin typeface="Calibri"/>
                          <a:ea typeface="Calibri"/>
                        </a:rPr>
                        <a:t> </a:t>
                      </a:r>
                      <a:r>
                        <a:rPr lang="es-CR" sz="14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familiar. Problemas duales de carrera</a:t>
                      </a:r>
                      <a:endParaRPr lang="es-CR" sz="14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extLst>
                  <a:ext uri="{0D108BD9-81ED-4DB2-BD59-A6C34878D82A}">
                    <a16:rowId xmlns:a16="http://schemas.microsoft.com/office/drawing/2014/main" val="3695066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600" b="1" strike="noStrike" spc="-1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Seguridad</a:t>
                      </a:r>
                      <a:endParaRPr lang="es-CR" sz="1600" b="0" strike="noStrike" spc="-1">
                        <a:solidFill>
                          <a:srgbClr val="27519D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CR" sz="1600" b="1" strike="noStrike" spc="-1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contractual</a:t>
                      </a:r>
                      <a:endParaRPr lang="es-CR" sz="1600" b="0" strike="noStrike" spc="-1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s-CR" sz="14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Trabajo precario, trabajo temporal, incertidumbre de futuro</a:t>
                      </a:r>
                      <a:r>
                        <a:rPr lang="en-US" sz="1400" b="0" strike="noStrike" spc="-1" dirty="0">
                          <a:solidFill>
                            <a:srgbClr val="27519D"/>
                          </a:solidFill>
                          <a:latin typeface="Calibri"/>
                          <a:ea typeface="Calibri"/>
                        </a:rPr>
                        <a:t> </a:t>
                      </a:r>
                      <a:r>
                        <a:rPr lang="es-CR" sz="1400" b="0" strike="noStrike" spc="-1" dirty="0">
                          <a:solidFill>
                            <a:srgbClr val="27519D"/>
                          </a:solidFill>
                          <a:latin typeface="Times New Roman"/>
                          <a:ea typeface="Calibri"/>
                        </a:rPr>
                        <a:t>laboral. Insuficiente remuneración</a:t>
                      </a:r>
                      <a:endParaRPr lang="es-CR" sz="1400" b="0" strike="noStrike" spc="-1" dirty="0">
                        <a:solidFill>
                          <a:srgbClr val="27519D"/>
                        </a:solidFill>
                        <a:latin typeface="Arial"/>
                      </a:endParaRPr>
                    </a:p>
                  </a:txBody>
                  <a:tcPr marL="68400" marR="68400"/>
                </a:tc>
                <a:extLst>
                  <a:ext uri="{0D108BD9-81ED-4DB2-BD59-A6C34878D82A}">
                    <a16:rowId xmlns:a16="http://schemas.microsoft.com/office/drawing/2014/main" val="3798007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2177751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37"/>
            <a:ext cx="9144001" cy="5143784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464437" y="1390805"/>
            <a:ext cx="5432744" cy="3225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just">
              <a:spcBef>
                <a:spcPts val="360"/>
              </a:spcBef>
              <a:tabLst>
                <a:tab pos="0" algn="l"/>
              </a:tabLst>
            </a:pPr>
            <a:r>
              <a:rPr lang="es-CR" sz="1600" b="1" i="1" spc="-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“</a:t>
            </a:r>
            <a:r>
              <a:rPr lang="es-CR" sz="1600" b="1" spc="-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ARTÍCULO 82.</a:t>
            </a:r>
            <a:r>
              <a:rPr lang="es-CR" sz="1600" spc="-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Son enfermedades profesionales todas las resultantes del trabajo y que presentan lesiones orgánicas o trastornos funcionales permanentes temporales. La enfermedad profesional para fines de esta ley deberá ser declarada efecto exclusivo del trabajo y haber sido contraída durante el año anterior a la aparición de la incapacidad por ella causada.</a:t>
            </a:r>
          </a:p>
          <a:p>
            <a:pPr algn="just">
              <a:spcBef>
                <a:spcPts val="360"/>
              </a:spcBef>
              <a:tabLst>
                <a:tab pos="0" algn="l"/>
              </a:tabLst>
            </a:pPr>
            <a:endParaRPr lang="es-CR" sz="1600" spc="-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360"/>
              </a:spcBef>
              <a:tabLst>
                <a:tab pos="0" algn="l"/>
              </a:tabLst>
            </a:pPr>
            <a:r>
              <a:rPr lang="es-CR" sz="1600" b="1" i="1" spc="-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 Ley General del Trabajo del 8 de diciembre de 1942 de Bolivia.)</a:t>
            </a:r>
            <a:endParaRPr lang="es-CR" sz="1600" spc="-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</a:pPr>
            <a:endParaRPr sz="1600" dirty="0">
              <a:solidFill>
                <a:srgbClr val="0C458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54000" lvl="0" indent="-1651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600" dirty="0">
              <a:solidFill>
                <a:srgbClr val="0C458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518313" y="719541"/>
            <a:ext cx="4793948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>
              <a:lnSpc>
                <a:spcPct val="90000"/>
              </a:lnSpc>
              <a:buSzPts val="2100"/>
            </a:pPr>
            <a:r>
              <a:rPr lang="es-CR" sz="2400" b="1" spc="-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RIESGOS DE TRABAJO </a:t>
            </a:r>
            <a:endParaRPr sz="1100" dirty="0">
              <a:solidFill>
                <a:schemeClr val="lt1"/>
              </a:solidFill>
            </a:endParaRPr>
          </a:p>
        </p:txBody>
      </p:sp>
      <p:sp>
        <p:nvSpPr>
          <p:cNvPr id="3" name="Google Shape;71;p15">
            <a:extLst>
              <a:ext uri="{FF2B5EF4-FFF2-40B4-BE49-F238E27FC236}">
                <a16:creationId xmlns:a16="http://schemas.microsoft.com/office/drawing/2014/main" id="{382DA5AD-3DC7-65F7-0495-2EC49743EDAE}"/>
              </a:ext>
            </a:extLst>
          </p:cNvPr>
          <p:cNvSpPr txBox="1"/>
          <p:nvPr/>
        </p:nvSpPr>
        <p:spPr>
          <a:xfrm>
            <a:off x="6457203" y="2044985"/>
            <a:ext cx="1731760" cy="20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581"/>
              </a:buClr>
              <a:buSzPts val="1500"/>
              <a:buFont typeface="Arial"/>
              <a:buNone/>
            </a:pPr>
            <a:r>
              <a:rPr lang="es-419" sz="1500" b="0" i="0" u="none" strike="noStrike" cap="none" dirty="0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Espacio para imagen de apoyo </a:t>
            </a:r>
            <a:endParaRPr sz="1100" dirty="0">
              <a:solidFill>
                <a:srgbClr val="2E3193"/>
              </a:solidFill>
            </a:endParaRPr>
          </a:p>
        </p:txBody>
      </p:sp>
      <p:pic>
        <p:nvPicPr>
          <p:cNvPr id="1026" name="Picture 2" descr="Prevención de Riesgos Laborales en la oficina - Serpresur S.A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0" t="18872" r="23961" b="3142"/>
          <a:stretch/>
        </p:blipFill>
        <p:spPr bwMode="auto">
          <a:xfrm>
            <a:off x="6114361" y="2044985"/>
            <a:ext cx="2702291" cy="22456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3EE959A-2E63-7728-04BB-04301141F731}"/>
              </a:ext>
            </a:extLst>
          </p:cNvPr>
          <p:cNvSpPr/>
          <p:nvPr/>
        </p:nvSpPr>
        <p:spPr>
          <a:xfrm>
            <a:off x="12594516" y="2609202"/>
            <a:ext cx="1094548" cy="2534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78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543597" y="1624863"/>
            <a:ext cx="4847110" cy="2415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just">
              <a:lnSpc>
                <a:spcPct val="90000"/>
              </a:lnSpc>
              <a:buClr>
                <a:srgbClr val="FFFFFF"/>
              </a:buClr>
              <a:buSzPts val="1500"/>
            </a:pPr>
            <a:r>
              <a:rPr lang="es-CR" sz="2000" i="1" spc="-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</a:rPr>
              <a:t>Patrón de reacciones emocionales, cognitivas, fisiológicas y de comportamiento a ciertos aspectos adversos o nocivos del contenido del trabajo, organización del trabajo y el medio ambiente de trabajo. Es un estado que se caracteriza por altos niveles de excitación y de respuesta y la frecuente sensación de no poder afrontarlos.</a:t>
            </a:r>
            <a:endParaRPr lang="es-CR" sz="2000" spc="-1" dirty="0">
              <a:solidFill>
                <a:schemeClr val="accent1">
                  <a:lumMod val="75000"/>
                </a:schemeClr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2E31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543597" y="877444"/>
            <a:ext cx="4145362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25000" lnSpcReduction="20000"/>
          </a:bodyPr>
          <a:lstStyle/>
          <a:p>
            <a:pPr>
              <a:lnSpc>
                <a:spcPct val="90000"/>
              </a:lnSpc>
              <a:buSzPts val="2100"/>
            </a:pPr>
            <a:r>
              <a:rPr lang="es-CR" sz="9600" b="1" spc="-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ESTRÉS LABORAL</a:t>
            </a:r>
            <a:endParaRPr lang="es-CR" sz="9600" spc="-1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1100" dirty="0">
              <a:solidFill>
                <a:srgbClr val="2E3192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827" y="1617213"/>
            <a:ext cx="3242932" cy="2316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78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297837" y="1482562"/>
            <a:ext cx="2561110" cy="1994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fr-FR" b="1" dirty="0">
                <a:solidFill>
                  <a:srgbClr val="27519D"/>
                </a:solidFill>
              </a:rPr>
              <a:t>Craig Brod, psiquiatra norteamericano (1984) “Technostress: </a:t>
            </a:r>
            <a:r>
              <a:rPr lang="en-US" b="1" i="1" dirty="0" err="1">
                <a:solidFill>
                  <a:srgbClr val="27519D"/>
                </a:solidFill>
              </a:rPr>
              <a:t>Una</a:t>
            </a:r>
            <a:endParaRPr lang="en-US" b="1" i="1" dirty="0">
              <a:solidFill>
                <a:srgbClr val="27519D"/>
              </a:solidFill>
            </a:endParaRPr>
          </a:p>
          <a:p>
            <a:r>
              <a:rPr lang="es-ES" b="1" i="1" dirty="0">
                <a:solidFill>
                  <a:srgbClr val="27519D"/>
                </a:solidFill>
              </a:rPr>
              <a:t>enfermedad de adaptación causada por una falta de</a:t>
            </a:r>
          </a:p>
          <a:p>
            <a:r>
              <a:rPr lang="es-ES" b="1" i="1" dirty="0">
                <a:solidFill>
                  <a:srgbClr val="27519D"/>
                </a:solidFill>
              </a:rPr>
              <a:t>habilidad o incompetencia de los usuarios.</a:t>
            </a:r>
            <a:endParaRPr sz="1500" b="0" i="0" u="none" strike="noStrike" cap="none" dirty="0">
              <a:solidFill>
                <a:srgbClr val="27519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365167" y="699153"/>
            <a:ext cx="2922617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25000" lnSpcReduction="20000"/>
          </a:bodyPr>
          <a:lstStyle/>
          <a:p>
            <a:pPr>
              <a:lnSpc>
                <a:spcPct val="90000"/>
              </a:lnSpc>
              <a:buSzPts val="2100"/>
            </a:pPr>
            <a:r>
              <a:rPr lang="es-CR" sz="9600" b="1" spc="-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TECNOESTRÉS</a:t>
            </a:r>
            <a:endParaRPr lang="es-CR" sz="9600" spc="-1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1100" dirty="0">
              <a:solidFill>
                <a:srgbClr val="2E3192"/>
              </a:solidFill>
            </a:endParaRPr>
          </a:p>
        </p:txBody>
      </p:sp>
      <p:sp>
        <p:nvSpPr>
          <p:cNvPr id="6" name="Google Shape;96;p18"/>
          <p:cNvSpPr txBox="1"/>
          <p:nvPr/>
        </p:nvSpPr>
        <p:spPr>
          <a:xfrm>
            <a:off x="3156785" y="1482562"/>
            <a:ext cx="2606139" cy="366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just"/>
            <a:r>
              <a:rPr lang="es-ES" b="1" dirty="0">
                <a:solidFill>
                  <a:srgbClr val="27519D"/>
                </a:solidFill>
              </a:rPr>
              <a:t>Estado psicológico negativo, relacionado con el uso de</a:t>
            </a:r>
          </a:p>
          <a:p>
            <a:pPr algn="just"/>
            <a:r>
              <a:rPr lang="es-ES" b="1" dirty="0">
                <a:solidFill>
                  <a:srgbClr val="27519D"/>
                </a:solidFill>
              </a:rPr>
              <a:t>la tecnología, o con la amenaza de su uso en un futuro.</a:t>
            </a:r>
          </a:p>
          <a:p>
            <a:pPr algn="just"/>
            <a:r>
              <a:rPr lang="es-ES" b="1" dirty="0">
                <a:solidFill>
                  <a:srgbClr val="27519D"/>
                </a:solidFill>
              </a:rPr>
              <a:t>Esta experiencia se relaciona con sentimientos de ansiedad, fatiga mental, escepticismo y creencias de</a:t>
            </a:r>
          </a:p>
          <a:p>
            <a:pPr algn="just"/>
            <a:r>
              <a:rPr lang="es-ES" b="1" dirty="0">
                <a:solidFill>
                  <a:srgbClr val="27519D"/>
                </a:solidFill>
              </a:rPr>
              <a:t>ineficacia, pero también con un uso excesivo y</a:t>
            </a:r>
          </a:p>
          <a:p>
            <a:pPr algn="just"/>
            <a:r>
              <a:rPr lang="fr-FR" b="1" dirty="0">
                <a:solidFill>
                  <a:srgbClr val="27519D"/>
                </a:solidFill>
              </a:rPr>
              <a:t>compulsivo. El 74% de los bolivianos sufren estres siendo el tecnoestres un factor que contribuye al mismo. Ipsos CIESMORI 2022.</a:t>
            </a:r>
          </a:p>
          <a:p>
            <a:pPr algn="just"/>
            <a:endParaRPr sz="1500" b="1" u="none" strike="noStrike" cap="none" dirty="0">
              <a:solidFill>
                <a:srgbClr val="27519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Google Shape;96;p18"/>
          <p:cNvSpPr txBox="1"/>
          <p:nvPr/>
        </p:nvSpPr>
        <p:spPr>
          <a:xfrm>
            <a:off x="6114388" y="1497770"/>
            <a:ext cx="2561110" cy="2666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s-ES" sz="1600" b="1" i="1" dirty="0">
                <a:solidFill>
                  <a:srgbClr val="27519D"/>
                </a:solidFill>
              </a:rPr>
              <a:t>Como se manifiesta?</a:t>
            </a:r>
          </a:p>
          <a:p>
            <a:r>
              <a:rPr lang="es-BO" sz="1500" b="0" i="0" u="none" strike="noStrike" cap="none" dirty="0">
                <a:solidFill>
                  <a:srgbClr val="27519D"/>
                </a:solidFill>
                <a:latin typeface="Verdana"/>
                <a:ea typeface="Verdana"/>
                <a:cs typeface="Verdana"/>
                <a:sym typeface="Verdana"/>
              </a:rPr>
              <a:t>Ansiedad y Fatiga</a:t>
            </a:r>
          </a:p>
          <a:p>
            <a:r>
              <a:rPr lang="es-ES" dirty="0">
                <a:solidFill>
                  <a:srgbClr val="27519D"/>
                </a:solidFill>
              </a:rPr>
              <a:t>• </a:t>
            </a:r>
            <a:r>
              <a:rPr lang="es-ES" b="1" dirty="0">
                <a:solidFill>
                  <a:srgbClr val="27519D"/>
                </a:solidFill>
              </a:rPr>
              <a:t>Fobia: </a:t>
            </a:r>
            <a:r>
              <a:rPr lang="es-ES" dirty="0">
                <a:solidFill>
                  <a:srgbClr val="27519D"/>
                </a:solidFill>
              </a:rPr>
              <a:t>Rechazo, percepción como de algo negativo y se</a:t>
            </a:r>
          </a:p>
          <a:p>
            <a:r>
              <a:rPr lang="fr-FR" dirty="0">
                <a:solidFill>
                  <a:srgbClr val="27519D"/>
                </a:solidFill>
              </a:rPr>
              <a:t>adaptan mal a ellas.</a:t>
            </a:r>
          </a:p>
          <a:p>
            <a:r>
              <a:rPr lang="es-ES" dirty="0">
                <a:solidFill>
                  <a:srgbClr val="27519D"/>
                </a:solidFill>
              </a:rPr>
              <a:t>• </a:t>
            </a:r>
            <a:r>
              <a:rPr lang="es-ES" b="1" dirty="0">
                <a:solidFill>
                  <a:srgbClr val="27519D"/>
                </a:solidFill>
              </a:rPr>
              <a:t>Fatiga: </a:t>
            </a:r>
            <a:r>
              <a:rPr lang="es-ES" dirty="0">
                <a:solidFill>
                  <a:srgbClr val="27519D"/>
                </a:solidFill>
              </a:rPr>
              <a:t>Tensión, malestar, activación fisiológica.</a:t>
            </a:r>
          </a:p>
          <a:p>
            <a:r>
              <a:rPr lang="es-ES" sz="1500" b="0" i="0" u="none" strike="noStrike" cap="none" dirty="0">
                <a:solidFill>
                  <a:srgbClr val="27519D"/>
                </a:solidFill>
                <a:latin typeface="Verdana"/>
                <a:ea typeface="Verdana"/>
                <a:cs typeface="Verdana"/>
                <a:sym typeface="Verdana"/>
              </a:rPr>
              <a:t>Escepticismo</a:t>
            </a:r>
          </a:p>
          <a:p>
            <a:r>
              <a:rPr lang="es-ES" dirty="0">
                <a:solidFill>
                  <a:srgbClr val="27519D"/>
                </a:solidFill>
              </a:rPr>
              <a:t>• Valoraciones negativas al uso de las TIC.</a:t>
            </a:r>
          </a:p>
          <a:p>
            <a:r>
              <a:rPr lang="es-ES" dirty="0">
                <a:solidFill>
                  <a:srgbClr val="27519D"/>
                </a:solidFill>
              </a:rPr>
              <a:t>• Actitud indiferente, distante, evitación o negación.</a:t>
            </a:r>
            <a:endParaRPr sz="1500" b="0" i="0" u="none" strike="noStrike" cap="none" dirty="0">
              <a:solidFill>
                <a:srgbClr val="27519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96" y="3115340"/>
            <a:ext cx="2587651" cy="1373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672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78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4711224" y="3204403"/>
            <a:ext cx="3442947" cy="1071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just"/>
            <a:r>
              <a:rPr lang="es-ES" dirty="0">
                <a:solidFill>
                  <a:srgbClr val="27519D"/>
                </a:solidFill>
              </a:rPr>
              <a:t>Cualquier persona que utiliza </a:t>
            </a:r>
            <a:r>
              <a:rPr lang="es-ES" b="1" dirty="0">
                <a:solidFill>
                  <a:srgbClr val="27519D"/>
                </a:solidFill>
              </a:rPr>
              <a:t>HABITUALMENTE </a:t>
            </a:r>
            <a:r>
              <a:rPr lang="es-ES" dirty="0">
                <a:solidFill>
                  <a:srgbClr val="27519D"/>
                </a:solidFill>
              </a:rPr>
              <a:t>la tecnología como</a:t>
            </a:r>
          </a:p>
          <a:p>
            <a:pPr algn="just"/>
            <a:r>
              <a:rPr lang="es-ES" dirty="0">
                <a:solidFill>
                  <a:srgbClr val="27519D"/>
                </a:solidFill>
              </a:rPr>
              <a:t>herramienta de trabajo, es susceptible de experimentar el tecnoestrés.</a:t>
            </a:r>
            <a:endParaRPr sz="1500" b="0" i="0" u="none" strike="noStrike" cap="none" dirty="0">
              <a:solidFill>
                <a:srgbClr val="27519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714630" y="685721"/>
            <a:ext cx="4706563" cy="566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25000" lnSpcReduction="20000"/>
          </a:bodyPr>
          <a:lstStyle/>
          <a:p>
            <a:pPr>
              <a:lnSpc>
                <a:spcPct val="90000"/>
              </a:lnSpc>
              <a:buSzPts val="2100"/>
            </a:pPr>
            <a:r>
              <a:rPr lang="es-CR" sz="8000" b="1" spc="-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QUIENES PUEDEN SUFRIR TECNOESTRÉS?</a:t>
            </a:r>
            <a:endParaRPr lang="es-CR" sz="8000" spc="-1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1100" dirty="0">
              <a:solidFill>
                <a:srgbClr val="2E3192"/>
              </a:solidFill>
            </a:endParaRPr>
          </a:p>
        </p:txBody>
      </p:sp>
      <p:sp>
        <p:nvSpPr>
          <p:cNvPr id="7" name="Google Shape;96;p18"/>
          <p:cNvSpPr txBox="1"/>
          <p:nvPr/>
        </p:nvSpPr>
        <p:spPr>
          <a:xfrm>
            <a:off x="714630" y="1372905"/>
            <a:ext cx="3281963" cy="308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s-ES" sz="1800" dirty="0">
                <a:solidFill>
                  <a:srgbClr val="27519D"/>
                </a:solidFill>
              </a:rPr>
              <a:t>• </a:t>
            </a:r>
            <a:r>
              <a:rPr lang="fr-FR" sz="1800" b="1" dirty="0">
                <a:solidFill>
                  <a:srgbClr val="27519D"/>
                </a:solidFill>
              </a:rPr>
              <a:t>Diversos grupos de profesionales:</a:t>
            </a:r>
          </a:p>
          <a:p>
            <a:r>
              <a:rPr lang="fr-FR" sz="1800" dirty="0">
                <a:solidFill>
                  <a:srgbClr val="27519D"/>
                </a:solidFill>
              </a:rPr>
              <a:t>• Docentes.</a:t>
            </a:r>
          </a:p>
          <a:p>
            <a:r>
              <a:rPr lang="fr-FR" sz="1800" dirty="0">
                <a:solidFill>
                  <a:srgbClr val="27519D"/>
                </a:solidFill>
              </a:rPr>
              <a:t>• Oficinistas.</a:t>
            </a:r>
          </a:p>
          <a:p>
            <a:r>
              <a:rPr lang="fr-FR" sz="1800" dirty="0">
                <a:solidFill>
                  <a:srgbClr val="27519D"/>
                </a:solidFill>
              </a:rPr>
              <a:t>• Ejecutivos.</a:t>
            </a:r>
          </a:p>
          <a:p>
            <a:r>
              <a:rPr lang="fr-FR" sz="1800" dirty="0">
                <a:solidFill>
                  <a:srgbClr val="27519D"/>
                </a:solidFill>
              </a:rPr>
              <a:t>• Medicos y Enfermeras</a:t>
            </a:r>
          </a:p>
          <a:p>
            <a:r>
              <a:rPr lang="fr-FR" sz="1800" dirty="0">
                <a:solidFill>
                  <a:srgbClr val="27519D"/>
                </a:solidFill>
              </a:rPr>
              <a:t>• Usuarios domésticos.</a:t>
            </a:r>
          </a:p>
          <a:p>
            <a:r>
              <a:rPr lang="es-ES" sz="1800" dirty="0">
                <a:solidFill>
                  <a:srgbClr val="27519D"/>
                </a:solidFill>
              </a:rPr>
              <a:t>• Más evidente en los profesionales de tecnología de</a:t>
            </a:r>
          </a:p>
          <a:p>
            <a:r>
              <a:rPr lang="es-ES" sz="1800" dirty="0">
                <a:solidFill>
                  <a:srgbClr val="27519D"/>
                </a:solidFill>
              </a:rPr>
              <a:t>información. </a:t>
            </a:r>
            <a:endParaRPr sz="1800" b="0" i="0" u="none" strike="noStrike" cap="none" dirty="0">
              <a:solidFill>
                <a:srgbClr val="27519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467" y="1520330"/>
            <a:ext cx="3284460" cy="1684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7959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555531" y="1351936"/>
            <a:ext cx="5351387" cy="3018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PSICOLÓGICOS</a:t>
            </a:r>
          </a:p>
          <a:p>
            <a:r>
              <a:rPr lang="es-ES" sz="1600" b="1" dirty="0">
                <a:solidFill>
                  <a:schemeClr val="bg1"/>
                </a:solidFill>
              </a:rPr>
              <a:t>EFECTOS PARA LA SALUD uso PVD.</a:t>
            </a:r>
          </a:p>
          <a:p>
            <a:r>
              <a:rPr lang="es-ES" sz="1600" dirty="0">
                <a:solidFill>
                  <a:schemeClr val="bg1"/>
                </a:solidFill>
              </a:rPr>
              <a:t>• Quejas psicosomáticas: problemas en el sueño, dolores de cabeza, dolores musculares, trastornos, gastrointestinales, </a:t>
            </a:r>
            <a:r>
              <a:rPr lang="fr-FR" sz="1600" dirty="0">
                <a:solidFill>
                  <a:schemeClr val="bg1"/>
                </a:solidFill>
              </a:rPr>
              <a:t>sensación de agobio.</a:t>
            </a:r>
          </a:p>
          <a:p>
            <a:r>
              <a:rPr lang="es-ES" sz="1600" dirty="0">
                <a:solidFill>
                  <a:schemeClr val="bg1"/>
                </a:solidFill>
              </a:rPr>
              <a:t>• Fatiga mental o agotamiento: esfuerzo sostenido.</a:t>
            </a:r>
          </a:p>
          <a:p>
            <a:r>
              <a:rPr lang="es-ES" sz="1600" dirty="0">
                <a:solidFill>
                  <a:schemeClr val="bg1"/>
                </a:solidFill>
              </a:rPr>
              <a:t>• Burnout : respuesta al estrés crónico.</a:t>
            </a:r>
          </a:p>
          <a:p>
            <a:r>
              <a:rPr lang="fr-FR" sz="1600" dirty="0">
                <a:solidFill>
                  <a:schemeClr val="bg1"/>
                </a:solidFill>
              </a:rPr>
              <a:t>• Dificultad para desconexión digital/Adicción/conciliación.</a:t>
            </a:r>
          </a:p>
          <a:p>
            <a:r>
              <a:rPr lang="fr-FR" sz="1600" dirty="0">
                <a:solidFill>
                  <a:schemeClr val="bg1"/>
                </a:solidFill>
              </a:rPr>
              <a:t>• Insatisfacción, etc.</a:t>
            </a:r>
          </a:p>
          <a:p>
            <a:r>
              <a:rPr lang="fr-FR" sz="1600" b="1" dirty="0">
                <a:solidFill>
                  <a:schemeClr val="bg1"/>
                </a:solidFill>
              </a:rPr>
              <a:t>CONDUCTUALES</a:t>
            </a:r>
          </a:p>
          <a:p>
            <a:r>
              <a:rPr lang="fr-FR" sz="1600" dirty="0">
                <a:solidFill>
                  <a:schemeClr val="bg1"/>
                </a:solidFill>
              </a:rPr>
              <a:t>• Bajo desempeño.</a:t>
            </a:r>
          </a:p>
          <a:p>
            <a:r>
              <a:rPr lang="fr-FR" sz="1600" dirty="0">
                <a:solidFill>
                  <a:schemeClr val="bg1"/>
                </a:solidFill>
              </a:rPr>
              <a:t>• Ausentismo.</a:t>
            </a:r>
            <a:endParaRPr sz="1600" b="0" i="0" u="none" strike="noStrike" cap="none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" name="Google Shape;97;p18">
            <a:extLst>
              <a:ext uri="{FF2B5EF4-FFF2-40B4-BE49-F238E27FC236}">
                <a16:creationId xmlns:a16="http://schemas.microsoft.com/office/drawing/2014/main" id="{6DAD36D5-CB48-B259-62D3-8DBD54D23108}"/>
              </a:ext>
            </a:extLst>
          </p:cNvPr>
          <p:cNvSpPr txBox="1"/>
          <p:nvPr/>
        </p:nvSpPr>
        <p:spPr>
          <a:xfrm>
            <a:off x="555531" y="540445"/>
            <a:ext cx="4229119" cy="473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25000" lnSpcReduction="20000"/>
          </a:bodyPr>
          <a:lstStyle/>
          <a:p>
            <a:pPr>
              <a:lnSpc>
                <a:spcPct val="90000"/>
              </a:lnSpc>
              <a:buSzPts val="2100"/>
            </a:pPr>
            <a:r>
              <a:rPr lang="es-ES" sz="8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EFECTOS PARA LA SALUD USO PVD (PANTALLAS DE VISUALIZACIÓN DE DATOS</a:t>
            </a:r>
            <a:r>
              <a:rPr lang="es-ES" sz="9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)</a:t>
            </a:r>
            <a:endParaRPr lang="es-CR" sz="9600" spc="-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1100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158" y="2860958"/>
            <a:ext cx="2298182" cy="1754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4" t="25454" r="2973"/>
          <a:stretch/>
        </p:blipFill>
        <p:spPr>
          <a:xfrm>
            <a:off x="6259158" y="1459062"/>
            <a:ext cx="2298182" cy="1401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725654" y="1715045"/>
            <a:ext cx="4002374" cy="2070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just">
              <a:lnSpc>
                <a:spcPct val="90000"/>
              </a:lnSpc>
              <a:buClr>
                <a:srgbClr val="FFFFFF"/>
              </a:buClr>
              <a:buSzPts val="1500"/>
            </a:pPr>
            <a:r>
              <a:rPr lang="es-CR" sz="2000" i="1" spc="-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 </a:t>
            </a:r>
            <a:r>
              <a:rPr lang="es-CR" sz="2000" i="1" spc="-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burn</a:t>
            </a:r>
            <a:r>
              <a:rPr lang="es-CR" sz="2000" i="1" spc="-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CR" sz="2000" i="1" spc="-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out</a:t>
            </a:r>
            <a:r>
              <a:rPr lang="es-CR" sz="2000" i="1" spc="-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o desgaste profesional consiste en un  proceso de estrés crónico que termina en un estado de agotamiento emocional y pérdida de motivación laboral.</a:t>
            </a:r>
            <a:endParaRPr lang="es-CR" sz="2000" spc="-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" name="Google Shape;97;p18">
            <a:extLst>
              <a:ext uri="{FF2B5EF4-FFF2-40B4-BE49-F238E27FC236}">
                <a16:creationId xmlns:a16="http://schemas.microsoft.com/office/drawing/2014/main" id="{6DAD36D5-CB48-B259-62D3-8DBD54D23108}"/>
              </a:ext>
            </a:extLst>
          </p:cNvPr>
          <p:cNvSpPr txBox="1"/>
          <p:nvPr/>
        </p:nvSpPr>
        <p:spPr>
          <a:xfrm>
            <a:off x="725654" y="908326"/>
            <a:ext cx="2082645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>
              <a:lnSpc>
                <a:spcPct val="90000"/>
              </a:lnSpc>
              <a:buSzPts val="2100"/>
            </a:pPr>
            <a:r>
              <a:rPr lang="es-CR" sz="2400" b="1" spc="-1" dirty="0">
                <a:solidFill>
                  <a:schemeClr val="bg1"/>
                </a:solidFill>
                <a:latin typeface="Montserrat-Medium"/>
                <a:ea typeface="Montserrat-Medium"/>
              </a:rPr>
              <a:t>BURN OUT</a:t>
            </a:r>
            <a:endParaRPr lang="es-CR" sz="2400" spc="-1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1100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7" t="6838" r="11229"/>
          <a:stretch/>
        </p:blipFill>
        <p:spPr>
          <a:xfrm>
            <a:off x="5114260" y="1804143"/>
            <a:ext cx="3498112" cy="1891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6" t="19613" r="8329" b="18741"/>
          <a:stretch/>
        </p:blipFill>
        <p:spPr>
          <a:xfrm>
            <a:off x="5351636" y="178540"/>
            <a:ext cx="3112700" cy="8187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614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" y="0"/>
            <a:ext cx="91434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674755" y="1537869"/>
            <a:ext cx="4301281" cy="1822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just">
              <a:lnSpc>
                <a:spcPct val="90000"/>
              </a:lnSpc>
              <a:buClr>
                <a:srgbClr val="FFFFFF"/>
              </a:buClr>
              <a:buSzPts val="1500"/>
            </a:pPr>
            <a:r>
              <a:rPr lang="es-ES" sz="2000" dirty="0">
                <a:solidFill>
                  <a:schemeClr val="bg2">
                    <a:lumMod val="20000"/>
                    <a:lumOff val="80000"/>
                  </a:schemeClr>
                </a:solidFill>
                <a:ea typeface="Verdana"/>
              </a:rPr>
              <a:t>Para manejar el estrés laboral, es crucial adoptar una combinación de estrategias que abarquen la gestión del tiempo, la comunicación efectiva, la salud física y mental y la creación de un entorno laboral mas saludable.</a:t>
            </a:r>
            <a:endParaRPr sz="1500" b="0" i="0" u="none" strike="noStrike" cap="none" dirty="0">
              <a:solidFill>
                <a:schemeClr val="bg2">
                  <a:lumMod val="20000"/>
                  <a:lumOff val="8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" name="Google Shape;97;p18">
            <a:extLst>
              <a:ext uri="{FF2B5EF4-FFF2-40B4-BE49-F238E27FC236}">
                <a16:creationId xmlns:a16="http://schemas.microsoft.com/office/drawing/2014/main" id="{6DAD36D5-CB48-B259-62D3-8DBD54D23108}"/>
              </a:ext>
            </a:extLst>
          </p:cNvPr>
          <p:cNvSpPr txBox="1"/>
          <p:nvPr/>
        </p:nvSpPr>
        <p:spPr>
          <a:xfrm>
            <a:off x="725654" y="908326"/>
            <a:ext cx="2082645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85000" lnSpcReduction="10000"/>
          </a:bodyPr>
          <a:lstStyle/>
          <a:p>
            <a:pPr>
              <a:lnSpc>
                <a:spcPct val="90000"/>
              </a:lnSpc>
              <a:buSzPts val="2100"/>
            </a:pPr>
            <a:r>
              <a:rPr lang="es-CR" sz="2400" b="1" spc="-1" dirty="0">
                <a:solidFill>
                  <a:schemeClr val="bg1"/>
                </a:solidFill>
                <a:latin typeface="Montserrat-Medium"/>
              </a:rPr>
              <a:t>EN RESUMEN</a:t>
            </a:r>
            <a:endParaRPr lang="es-CR" sz="2400" spc="-1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1100" dirty="0">
              <a:solidFill>
                <a:schemeClr val="bg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316" y="1636306"/>
            <a:ext cx="3105150" cy="1466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1099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48478803-AABF-488F-6C07-E6DA205C2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Sitio web&#10;&#10;El contenido generado por IA puede ser incorrecto.">
            <a:extLst>
              <a:ext uri="{FF2B5EF4-FFF2-40B4-BE49-F238E27FC236}">
                <a16:creationId xmlns:a16="http://schemas.microsoft.com/office/drawing/2014/main" id="{942D34F1-45A4-02EB-73E5-DA7A75B62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881</Words>
  <Application>Microsoft Office PowerPoint</Application>
  <PresentationFormat>Presentación en pantalla (16:9)</PresentationFormat>
  <Paragraphs>95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Calibri</vt:lpstr>
      <vt:lpstr>Montserrat-Medium</vt:lpstr>
      <vt:lpstr>Times New Roman</vt:lpstr>
      <vt:lpstr>Verdana</vt:lpstr>
      <vt:lpstr>Wingdings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HP</cp:lastModifiedBy>
  <cp:revision>44</cp:revision>
  <dcterms:modified xsi:type="dcterms:W3CDTF">2025-06-16T14:31:03Z</dcterms:modified>
</cp:coreProperties>
</file>