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1"/>
  </p:notesMasterIdLst>
  <p:sldIdLst>
    <p:sldId id="265" r:id="rId2"/>
    <p:sldId id="273" r:id="rId3"/>
    <p:sldId id="309" r:id="rId4"/>
    <p:sldId id="275" r:id="rId5"/>
    <p:sldId id="276" r:id="rId6"/>
    <p:sldId id="277" r:id="rId7"/>
    <p:sldId id="306" r:id="rId8"/>
    <p:sldId id="307" r:id="rId9"/>
    <p:sldId id="308" r:id="rId10"/>
    <p:sldId id="287" r:id="rId11"/>
    <p:sldId id="281" r:id="rId12"/>
    <p:sldId id="288" r:id="rId13"/>
    <p:sldId id="291" r:id="rId14"/>
    <p:sldId id="292" r:id="rId15"/>
    <p:sldId id="295" r:id="rId16"/>
    <p:sldId id="293" r:id="rId17"/>
    <p:sldId id="294" r:id="rId18"/>
    <p:sldId id="310" r:id="rId19"/>
    <p:sldId id="296" r:id="rId20"/>
    <p:sldId id="300" r:id="rId21"/>
    <p:sldId id="298" r:id="rId22"/>
    <p:sldId id="302" r:id="rId23"/>
    <p:sldId id="297" r:id="rId24"/>
    <p:sldId id="301" r:id="rId25"/>
    <p:sldId id="304" r:id="rId26"/>
    <p:sldId id="282" r:id="rId27"/>
    <p:sldId id="279" r:id="rId28"/>
    <p:sldId id="305" r:id="rId29"/>
    <p:sldId id="283" r:id="rId30"/>
    <p:sldId id="280" r:id="rId31"/>
    <p:sldId id="284" r:id="rId32"/>
    <p:sldId id="313" r:id="rId33"/>
    <p:sldId id="314" r:id="rId34"/>
    <p:sldId id="315" r:id="rId35"/>
    <p:sldId id="312" r:id="rId36"/>
    <p:sldId id="317" r:id="rId37"/>
    <p:sldId id="289" r:id="rId38"/>
    <p:sldId id="303" r:id="rId39"/>
    <p:sldId id="264" r:id="rId4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FF86"/>
    <a:srgbClr val="2E3193"/>
    <a:srgbClr val="27519D"/>
    <a:srgbClr val="4285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05F4B9-22A2-42CC-B1DE-679F2EB1D344}" v="4" dt="2025-06-23T11:45:57.3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p:scale>
          <a:sx n="90" d="100"/>
          <a:sy n="90" d="100"/>
        </p:scale>
        <p:origin x="1162" y="293"/>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mán Alonso Torres Reyes" userId="3c87a50ebb60ca7e" providerId="LiveId" clId="{D605F4B9-22A2-42CC-B1DE-679F2EB1D344}"/>
    <pc:docChg chg="undo custSel addSld delSld modSld sldOrd">
      <pc:chgData name="Germán Alonso Torres Reyes" userId="3c87a50ebb60ca7e" providerId="LiveId" clId="{D605F4B9-22A2-42CC-B1DE-679F2EB1D344}" dt="2025-06-23T11:54:36.224" v="484" actId="20577"/>
      <pc:docMkLst>
        <pc:docMk/>
      </pc:docMkLst>
      <pc:sldChg chg="ord">
        <pc:chgData name="Germán Alonso Torres Reyes" userId="3c87a50ebb60ca7e" providerId="LiveId" clId="{D605F4B9-22A2-42CC-B1DE-679F2EB1D344}" dt="2025-06-23T11:28:01.319" v="1"/>
        <pc:sldMkLst>
          <pc:docMk/>
          <pc:sldMk cId="2269366832" sldId="300"/>
        </pc:sldMkLst>
      </pc:sldChg>
      <pc:sldChg chg="modSp mod">
        <pc:chgData name="Germán Alonso Torres Reyes" userId="3c87a50ebb60ca7e" providerId="LiveId" clId="{D605F4B9-22A2-42CC-B1DE-679F2EB1D344}" dt="2025-06-23T11:38:03.162" v="24" actId="27636"/>
        <pc:sldMkLst>
          <pc:docMk/>
          <pc:sldMk cId="2648578399" sldId="302"/>
        </pc:sldMkLst>
        <pc:spChg chg="mod">
          <ac:chgData name="Germán Alonso Torres Reyes" userId="3c87a50ebb60ca7e" providerId="LiveId" clId="{D605F4B9-22A2-42CC-B1DE-679F2EB1D344}" dt="2025-06-23T11:38:03.162" v="24" actId="27636"/>
          <ac:spMkLst>
            <pc:docMk/>
            <pc:sldMk cId="2648578399" sldId="302"/>
            <ac:spMk id="64" creationId="{CA91440A-8B39-BD85-6E48-044EE280A41F}"/>
          </ac:spMkLst>
        </pc:spChg>
      </pc:sldChg>
      <pc:sldChg chg="addSp delSp new del mod">
        <pc:chgData name="Germán Alonso Torres Reyes" userId="3c87a50ebb60ca7e" providerId="LiveId" clId="{D605F4B9-22A2-42CC-B1DE-679F2EB1D344}" dt="2025-06-23T11:46:04.844" v="31" actId="2696"/>
        <pc:sldMkLst>
          <pc:docMk/>
          <pc:sldMk cId="1507152897" sldId="316"/>
        </pc:sldMkLst>
        <pc:spChg chg="del">
          <ac:chgData name="Germán Alonso Torres Reyes" userId="3c87a50ebb60ca7e" providerId="LiveId" clId="{D605F4B9-22A2-42CC-B1DE-679F2EB1D344}" dt="2025-06-23T11:44:39.378" v="26" actId="478"/>
          <ac:spMkLst>
            <pc:docMk/>
            <pc:sldMk cId="1507152897" sldId="316"/>
            <ac:spMk id="2" creationId="{1DEB55ED-0707-85B5-3E60-F2405D5EC369}"/>
          </ac:spMkLst>
        </pc:spChg>
        <pc:spChg chg="del">
          <ac:chgData name="Germán Alonso Torres Reyes" userId="3c87a50ebb60ca7e" providerId="LiveId" clId="{D605F4B9-22A2-42CC-B1DE-679F2EB1D344}" dt="2025-06-23T11:44:41.998" v="27" actId="478"/>
          <ac:spMkLst>
            <pc:docMk/>
            <pc:sldMk cId="1507152897" sldId="316"/>
            <ac:spMk id="3" creationId="{438F44AF-085A-EDDE-577F-FE1D0E9788FC}"/>
          </ac:spMkLst>
        </pc:spChg>
        <pc:picChg chg="add del">
          <ac:chgData name="Germán Alonso Torres Reyes" userId="3c87a50ebb60ca7e" providerId="LiveId" clId="{D605F4B9-22A2-42CC-B1DE-679F2EB1D344}" dt="2025-06-23T11:45:15.328" v="29" actId="22"/>
          <ac:picMkLst>
            <pc:docMk/>
            <pc:sldMk cId="1507152897" sldId="316"/>
            <ac:picMk id="5" creationId="{304C2E38-A8AA-4629-76B7-D2FDEED71975}"/>
          </ac:picMkLst>
        </pc:picChg>
      </pc:sldChg>
      <pc:sldChg chg="modSp add mod">
        <pc:chgData name="Germán Alonso Torres Reyes" userId="3c87a50ebb60ca7e" providerId="LiveId" clId="{D605F4B9-22A2-42CC-B1DE-679F2EB1D344}" dt="2025-06-23T11:54:36.224" v="484" actId="20577"/>
        <pc:sldMkLst>
          <pc:docMk/>
          <pc:sldMk cId="2992850706" sldId="317"/>
        </pc:sldMkLst>
        <pc:spChg chg="mod">
          <ac:chgData name="Germán Alonso Torres Reyes" userId="3c87a50ebb60ca7e" providerId="LiveId" clId="{D605F4B9-22A2-42CC-B1DE-679F2EB1D344}" dt="2025-06-23T11:54:36.224" v="484" actId="20577"/>
          <ac:spMkLst>
            <pc:docMk/>
            <pc:sldMk cId="2992850706" sldId="317"/>
            <ac:spMk id="64" creationId="{41EB4A60-05A3-D762-5CB7-4161C1AD1D5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11B755BA-B090-EFC0-20A9-5F63DD57DD26}"/>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id="{6CB494C1-958D-9042-9B1B-02055692EC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id="{9A9C7C60-71E3-9989-2EE8-72B79BAE1B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6390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32ce85889f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2078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32ce85889f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649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E3E3C363-82CF-B59A-2972-46041BC4C037}"/>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7590A6B3-7482-2D87-8F34-7F2C32C50C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56D00360-D903-B268-3203-FAEA51C3B0F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3994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C5A3BBA0-CFA7-FE35-D318-33398CBC9BEE}"/>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D47D5E14-8D29-4866-7817-E16DE7402FD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C0F87708-992B-E1C9-8C89-C8054B19EA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4194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29183D50-CB93-9AB0-C44F-DD74FEE20938}"/>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1E692268-F53A-900B-FF2D-F907C0F44B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041E9327-52C8-E605-1CBD-090C7C31DC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5468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29183D50-CB93-9AB0-C44F-DD74FEE20938}"/>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1E692268-F53A-900B-FF2D-F907C0F44B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041E9327-52C8-E605-1CBD-090C7C31DC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8914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29183D50-CB93-9AB0-C44F-DD74FEE20938}"/>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1E692268-F53A-900B-FF2D-F907C0F44B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041E9327-52C8-E605-1CBD-090C7C31DC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8699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29183D50-CB93-9AB0-C44F-DD74FEE20938}"/>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1E692268-F53A-900B-FF2D-F907C0F44B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041E9327-52C8-E605-1CBD-090C7C31DC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7180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8152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6563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0994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9650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5484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0550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3281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38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4157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8395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9961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89274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88186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1133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5207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40245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F49AC952-79EE-1806-910A-3CE2A152E9AA}"/>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D43A9908-412D-48C5-3F6F-0EDA294AAA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F47C352C-2B64-584A-6CD7-E352BCDE29B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95033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211BA5CB-CD62-EF69-1D6C-68544AD1271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1246D510-1F16-B500-B053-E27F88C346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CD8A09F5-3204-592F-7120-0EE76591F93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8320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184DFB40-470E-E59A-C01A-A57B6A375D91}"/>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E17A8C2B-8E84-B92B-6F64-73B3888892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77CD36B5-10E8-A328-FADF-DCB3A38BD7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07797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184DFB40-470E-E59A-C01A-A57B6A375D91}"/>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E17A8C2B-8E84-B92B-6F64-73B3888892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77CD36B5-10E8-A328-FADF-DCB3A38BD7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01392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63C4AB8E-71FC-51FD-F968-2E1F48802B51}"/>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921876DA-D9EC-3098-2362-E67014FCCF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CDDB4FAA-6D7D-44A8-F30F-64F6AFF8BA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74693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E5ADFAA3-6508-B75A-D024-0B84089290DF}"/>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82B66683-0DAB-3973-D3AE-668EC9D7E2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BD3D2C29-739F-2016-2756-E22EE49972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70794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E5ADFAA3-6508-B75A-D024-0B84089290DF}"/>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82B66683-0DAB-3973-D3AE-668EC9D7E2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BD3D2C29-739F-2016-2756-E22EE49972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33876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E5ADFAA3-6508-B75A-D024-0B84089290DF}"/>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82B66683-0DAB-3973-D3AE-668EC9D7E2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BD3D2C29-739F-2016-2756-E22EE49972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70300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E5ADFAA3-6508-B75A-D024-0B84089290DF}"/>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82B66683-0DAB-3973-D3AE-668EC9D7E2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BD3D2C29-739F-2016-2756-E22EE49972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185736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E5ADFAA3-6508-B75A-D024-0B84089290DF}"/>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82B66683-0DAB-3973-D3AE-668EC9D7E2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BD3D2C29-739F-2016-2756-E22EE49972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99658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0F3A6309-1118-8905-FB3F-2AC29C015694}"/>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054EA0A-8F69-DDB5-04C7-3AEA20D164B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2919007C-63E9-FF04-D0C2-F5E51477674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8278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20484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4F6BFD0-A1FF-CD5D-AB5C-2698006123D9}"/>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id="{BD54D3F3-4E73-3C80-5332-1525C79CA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id="{6274EB87-FE5A-AEFD-C4B7-75EB2A7616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09163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5B847F10-8F30-1CB2-948E-BC83F4015E60}"/>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id="{620AB2C1-91E1-9F64-D4DF-0117A6B707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id="{093B2D33-A7C7-8603-3025-4FD1D4E8BFA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2911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419"/>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D68E432B-24D0-F4F3-9F81-2F16EE68541D}"/>
            </a:ext>
          </a:extLst>
        </p:cNvPr>
        <p:cNvGrpSpPr/>
        <p:nvPr/>
      </p:nvGrpSpPr>
      <p:grpSpPr>
        <a:xfrm>
          <a:off x="0" y="0"/>
          <a:ext cx="0" cy="0"/>
          <a:chOff x="0" y="0"/>
          <a:chExt cx="0" cy="0"/>
        </a:xfrm>
      </p:grpSpPr>
      <p:pic>
        <p:nvPicPr>
          <p:cNvPr id="10" name="Imagen 9" descr="Interfaz de usuario gráfica&#10;&#10;El contenido generado por IA puede ser incorrecto.">
            <a:extLst>
              <a:ext uri="{FF2B5EF4-FFF2-40B4-BE49-F238E27FC236}">
                <a16:creationId xmlns:a16="http://schemas.microsoft.com/office/drawing/2014/main" id="{59867260-0A19-49DC-441B-68D5A21D34AC}"/>
              </a:ext>
            </a:extLst>
          </p:cNvPr>
          <p:cNvPicPr>
            <a:picLocks noChangeAspect="1"/>
          </p:cNvPicPr>
          <p:nvPr/>
        </p:nvPicPr>
        <p:blipFill>
          <a:blip r:embed="rId3"/>
          <a:stretch>
            <a:fillRect/>
          </a:stretch>
        </p:blipFill>
        <p:spPr>
          <a:xfrm>
            <a:off x="0" y="-172526"/>
            <a:ext cx="9144000" cy="5143500"/>
          </a:xfrm>
          <a:prstGeom prst="rect">
            <a:avLst/>
          </a:prstGeom>
        </p:spPr>
      </p:pic>
      <p:sp>
        <p:nvSpPr>
          <p:cNvPr id="55" name="Google Shape;55;p13">
            <a:extLst>
              <a:ext uri="{FF2B5EF4-FFF2-40B4-BE49-F238E27FC236}">
                <a16:creationId xmlns:a16="http://schemas.microsoft.com/office/drawing/2014/main" id="{A355D33A-4F26-162E-12E6-1CD418419503}"/>
              </a:ext>
            </a:extLst>
          </p:cNvPr>
          <p:cNvSpPr txBox="1"/>
          <p:nvPr/>
        </p:nvSpPr>
        <p:spPr>
          <a:xfrm>
            <a:off x="3787774" y="2155112"/>
            <a:ext cx="5143512" cy="488224"/>
          </a:xfrm>
          <a:prstGeom prst="rect">
            <a:avLst/>
          </a:prstGeom>
          <a:noFill/>
          <a:ln>
            <a:noFill/>
          </a:ln>
        </p:spPr>
        <p:txBody>
          <a:bodyPr spcFirstLastPara="1" wrap="square" lIns="68575" tIns="34275" rIns="68575" bIns="34275" anchor="t" anchorCtr="0">
            <a:noAutofit/>
          </a:bodyPr>
          <a:lstStyle/>
          <a:p>
            <a:pPr>
              <a:lnSpc>
                <a:spcPct val="90000"/>
              </a:lnSpc>
            </a:pPr>
            <a:r>
              <a:rPr lang="es-419" sz="2800" dirty="0">
                <a:solidFill>
                  <a:srgbClr val="2E3193"/>
                </a:solidFill>
                <a:latin typeface="Verdana"/>
                <a:ea typeface="Verdana"/>
                <a:cs typeface="Verdana"/>
                <a:sym typeface="Verdana"/>
              </a:rPr>
              <a:t>Evolución de las Políticas en Seguridad y Salud en el Trabajo en Colombia </a:t>
            </a:r>
            <a:endParaRPr lang="es-419" sz="2800" dirty="0">
              <a:solidFill>
                <a:srgbClr val="2E3193"/>
              </a:solidFill>
            </a:endParaRPr>
          </a:p>
        </p:txBody>
      </p:sp>
      <p:sp>
        <p:nvSpPr>
          <p:cNvPr id="8" name="Google Shape;56;p13">
            <a:extLst>
              <a:ext uri="{FF2B5EF4-FFF2-40B4-BE49-F238E27FC236}">
                <a16:creationId xmlns:a16="http://schemas.microsoft.com/office/drawing/2014/main" id="{1A33E813-93FB-D425-5475-12A0FFDC8F0E}"/>
              </a:ext>
            </a:extLst>
          </p:cNvPr>
          <p:cNvSpPr txBox="1"/>
          <p:nvPr/>
        </p:nvSpPr>
        <p:spPr>
          <a:xfrm>
            <a:off x="3837188" y="1465194"/>
            <a:ext cx="4765629" cy="565932"/>
          </a:xfrm>
          <a:prstGeom prst="rect">
            <a:avLst/>
          </a:prstGeom>
          <a:noFill/>
          <a:ln>
            <a:noFill/>
          </a:ln>
        </p:spPr>
        <p:txBody>
          <a:bodyPr spcFirstLastPara="1" wrap="square" lIns="68575" tIns="34275" rIns="68575" bIns="34275" anchor="t" anchorCtr="0">
            <a:noAutofit/>
          </a:bodyPr>
          <a:lstStyle/>
          <a:p>
            <a:pPr marL="0" lvl="0" indent="0" rtl="0">
              <a:lnSpc>
                <a:spcPct val="90000"/>
              </a:lnSpc>
              <a:spcBef>
                <a:spcPts val="0"/>
              </a:spcBef>
              <a:spcAft>
                <a:spcPts val="0"/>
              </a:spcAft>
              <a:buNone/>
            </a:pPr>
            <a:r>
              <a:rPr lang="es-419" b="1" dirty="0">
                <a:solidFill>
                  <a:srgbClr val="2E3193"/>
                </a:solidFill>
                <a:latin typeface="Verdana"/>
                <a:ea typeface="Verdana"/>
                <a:sym typeface="Verdana"/>
              </a:rPr>
              <a:t>PANEL No 1: Principales avances en los sistemas nacionales de Seguridad y Salud en el trabajo en Iberoamérica </a:t>
            </a:r>
            <a:endParaRPr b="1" dirty="0">
              <a:solidFill>
                <a:srgbClr val="2E3193"/>
              </a:solidFill>
            </a:endParaRPr>
          </a:p>
        </p:txBody>
      </p:sp>
      <p:sp>
        <p:nvSpPr>
          <p:cNvPr id="3" name="CuadroTexto 2">
            <a:extLst>
              <a:ext uri="{FF2B5EF4-FFF2-40B4-BE49-F238E27FC236}">
                <a16:creationId xmlns:a16="http://schemas.microsoft.com/office/drawing/2014/main" id="{AF580F59-E4AC-FC95-D208-6FA1AC0A3CC9}"/>
              </a:ext>
            </a:extLst>
          </p:cNvPr>
          <p:cNvSpPr txBox="1"/>
          <p:nvPr/>
        </p:nvSpPr>
        <p:spPr>
          <a:xfrm>
            <a:off x="3837188" y="3362588"/>
            <a:ext cx="4645152" cy="867930"/>
          </a:xfrm>
          <a:prstGeom prst="rect">
            <a:avLst/>
          </a:prstGeom>
          <a:noFill/>
        </p:spPr>
        <p:txBody>
          <a:bodyPr wrap="square">
            <a:spAutoFit/>
          </a:bodyPr>
          <a:lstStyle/>
          <a:p>
            <a:pPr marL="0" lvl="0" indent="0" rtl="0">
              <a:lnSpc>
                <a:spcPct val="90000"/>
              </a:lnSpc>
              <a:spcBef>
                <a:spcPts val="0"/>
              </a:spcBef>
              <a:spcAft>
                <a:spcPts val="0"/>
              </a:spcAft>
              <a:buNone/>
            </a:pPr>
            <a:r>
              <a:rPr lang="es-419" b="1" dirty="0">
                <a:solidFill>
                  <a:srgbClr val="2E3193"/>
                </a:solidFill>
                <a:latin typeface="Verdana"/>
                <a:ea typeface="Verdana"/>
                <a:cs typeface="Verdana"/>
                <a:sym typeface="Verdana"/>
              </a:rPr>
              <a:t>Gustavo Riveros Aponte</a:t>
            </a:r>
          </a:p>
          <a:p>
            <a:pPr marL="0" lvl="0" indent="0" rtl="0">
              <a:lnSpc>
                <a:spcPct val="90000"/>
              </a:lnSpc>
              <a:spcBef>
                <a:spcPts val="0"/>
              </a:spcBef>
              <a:spcAft>
                <a:spcPts val="0"/>
              </a:spcAft>
              <a:buNone/>
            </a:pPr>
            <a:r>
              <a:rPr lang="es-419" b="1" dirty="0">
                <a:solidFill>
                  <a:srgbClr val="2E3193"/>
                </a:solidFill>
                <a:latin typeface="Verdana"/>
                <a:ea typeface="Verdana"/>
                <a:sym typeface="Verdana"/>
              </a:rPr>
              <a:t>Director</a:t>
            </a:r>
          </a:p>
          <a:p>
            <a:pPr marL="0" lvl="0" indent="0" rtl="0">
              <a:lnSpc>
                <a:spcPct val="90000"/>
              </a:lnSpc>
              <a:spcBef>
                <a:spcPts val="0"/>
              </a:spcBef>
              <a:spcAft>
                <a:spcPts val="0"/>
              </a:spcAft>
              <a:buNone/>
            </a:pPr>
            <a:r>
              <a:rPr lang="es-419" b="1" dirty="0">
                <a:solidFill>
                  <a:srgbClr val="2E3193"/>
                </a:solidFill>
                <a:latin typeface="Verdana"/>
                <a:ea typeface="Verdana"/>
                <a:sym typeface="Verdana"/>
              </a:rPr>
              <a:t>Centro Regional de la OISS para Colombia y el Área Andina</a:t>
            </a:r>
          </a:p>
        </p:txBody>
      </p:sp>
    </p:spTree>
    <p:extLst>
      <p:ext uri="{BB962C8B-B14F-4D97-AF65-F5344CB8AC3E}">
        <p14:creationId xmlns:p14="http://schemas.microsoft.com/office/powerpoint/2010/main" val="403983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pic>
        <p:nvPicPr>
          <p:cNvPr id="63" name="Google Shape;63;p14"/>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p:cNvSpPr txBox="1"/>
          <p:nvPr/>
        </p:nvSpPr>
        <p:spPr>
          <a:xfrm>
            <a:off x="628657" y="1371600"/>
            <a:ext cx="7638490" cy="3410712"/>
          </a:xfrm>
          <a:prstGeom prst="rect">
            <a:avLst/>
          </a:prstGeom>
          <a:noFill/>
          <a:ln>
            <a:noFill/>
          </a:ln>
        </p:spPr>
        <p:txBody>
          <a:bodyPr spcFirstLastPara="1" wrap="square" lIns="68575" tIns="34275" rIns="68575" bIns="34275" anchor="t" anchorCtr="0">
            <a:normAutofit fontScale="92500" lnSpcReduction="10000"/>
          </a:bodyPr>
          <a:lstStyle/>
          <a:p>
            <a:pPr algn="ctr"/>
            <a:endParaRPr lang="es-CO" dirty="0"/>
          </a:p>
          <a:p>
            <a:r>
              <a:rPr lang="es-CO" dirty="0"/>
              <a:t> </a:t>
            </a:r>
            <a:r>
              <a:rPr lang="es-ES_tradnl" sz="1900" b="1" dirty="0">
                <a:solidFill>
                  <a:srgbClr val="00B050"/>
                </a:solidFill>
              </a:rPr>
              <a:t>Antecedentes</a:t>
            </a:r>
          </a:p>
          <a:p>
            <a:pPr algn="just"/>
            <a:endParaRPr lang="es-ES_tradnl" sz="1900" b="1" dirty="0">
              <a:solidFill>
                <a:srgbClr val="00B050"/>
              </a:solidFill>
            </a:endParaRPr>
          </a:p>
          <a:p>
            <a:pPr algn="just"/>
            <a:r>
              <a:rPr lang="es-ES_tradnl" sz="2000" dirty="0">
                <a:solidFill>
                  <a:schemeClr val="tx1"/>
                </a:solidFill>
                <a:latin typeface="Arial" panose="020B0604020202020204" pitchFamily="34" charset="0"/>
                <a:cs typeface="Arial" panose="020B0604020202020204" pitchFamily="34" charset="0"/>
              </a:rPr>
              <a:t>En 1904 en el Teatro Municipal en Bogotá, en un discurso, el Político Liberal Rafael Uribe Uribe señaló:</a:t>
            </a:r>
          </a:p>
          <a:p>
            <a:pPr algn="just"/>
            <a:r>
              <a:rPr lang="es-CO" sz="2000" dirty="0">
                <a:effectLst/>
                <a:latin typeface="Arial" panose="020B0604020202020204" pitchFamily="34" charset="0"/>
                <a:ea typeface="Aptos" panose="020B0004020202020204" pitchFamily="34" charset="0"/>
                <a:cs typeface="Arial" panose="020B0604020202020204" pitchFamily="34" charset="0"/>
              </a:rPr>
              <a:t>“Creemos en la obligación de dar asistencia a los ancianos, caídos en la miseria y que ya no tienen fuerzas para trabajar, veremos que es necesario </a:t>
            </a:r>
            <a:r>
              <a:rPr lang="es-CO" sz="2000" b="1" dirty="0">
                <a:effectLst/>
                <a:latin typeface="Arial" panose="020B0604020202020204" pitchFamily="34" charset="0"/>
                <a:ea typeface="Aptos" panose="020B0004020202020204" pitchFamily="34" charset="0"/>
                <a:cs typeface="Arial" panose="020B0604020202020204" pitchFamily="34" charset="0"/>
              </a:rPr>
              <a:t>dictar leyes sobre accidentes de trabajo </a:t>
            </a:r>
            <a:r>
              <a:rPr lang="es-CO" sz="2000" dirty="0">
                <a:effectLst/>
                <a:latin typeface="Arial" panose="020B0604020202020204" pitchFamily="34" charset="0"/>
                <a:ea typeface="Aptos" panose="020B0004020202020204" pitchFamily="34" charset="0"/>
                <a:cs typeface="Arial" panose="020B0604020202020204" pitchFamily="34" charset="0"/>
              </a:rPr>
              <a:t>y de protección al niño, de la joven y de la mujer en los talleres y en los trabajos del campo, creemos que </a:t>
            </a:r>
            <a:r>
              <a:rPr lang="es-CO" sz="2000" b="1" dirty="0">
                <a:effectLst/>
                <a:latin typeface="Arial" panose="020B0604020202020204" pitchFamily="34" charset="0"/>
                <a:ea typeface="Aptos" panose="020B0004020202020204" pitchFamily="34" charset="0"/>
                <a:cs typeface="Arial" panose="020B0604020202020204" pitchFamily="34" charset="0"/>
              </a:rPr>
              <a:t>es necesario obligar a los patronos a preocuparse de la higiene</a:t>
            </a:r>
            <a:r>
              <a:rPr lang="es-CO" sz="2000" dirty="0">
                <a:effectLst/>
                <a:latin typeface="Arial" panose="020B0604020202020204" pitchFamily="34" charset="0"/>
                <a:ea typeface="Aptos" panose="020B0004020202020204" pitchFamily="34" charset="0"/>
                <a:cs typeface="Arial" panose="020B0604020202020204" pitchFamily="34" charset="0"/>
              </a:rPr>
              <a:t>, </a:t>
            </a:r>
            <a:r>
              <a:rPr lang="es-CO" sz="2000" b="1" dirty="0">
                <a:effectLst/>
                <a:latin typeface="Arial" panose="020B0604020202020204" pitchFamily="34" charset="0"/>
                <a:ea typeface="Aptos" panose="020B0004020202020204" pitchFamily="34" charset="0"/>
                <a:cs typeface="Arial" panose="020B0604020202020204" pitchFamily="34" charset="0"/>
              </a:rPr>
              <a:t>del bienestar </a:t>
            </a:r>
            <a:r>
              <a:rPr lang="es-CO" sz="2000" dirty="0">
                <a:effectLst/>
                <a:latin typeface="Arial" panose="020B0604020202020204" pitchFamily="34" charset="0"/>
                <a:ea typeface="Aptos" panose="020B0004020202020204" pitchFamily="34" charset="0"/>
                <a:cs typeface="Arial" panose="020B0604020202020204" pitchFamily="34" charset="0"/>
              </a:rPr>
              <a:t>y de la instrucción gratuita de los desamparados</a:t>
            </a:r>
            <a:r>
              <a:rPr lang="es-CO" sz="2000" dirty="0">
                <a:effectLst/>
                <a:latin typeface="Arial" panose="020B0604020202020204" pitchFamily="34" charset="0"/>
                <a:cs typeface="Arial" panose="020B0604020202020204" pitchFamily="34" charset="0"/>
              </a:rPr>
              <a:t> </a:t>
            </a:r>
            <a:endParaRPr lang="es-CO" sz="2000" dirty="0">
              <a:latin typeface="Arial" panose="020B0604020202020204" pitchFamily="34" charset="0"/>
              <a:cs typeface="Arial" panose="020B0604020202020204" pitchFamily="34" charset="0"/>
            </a:endParaRPr>
          </a:p>
        </p:txBody>
      </p:sp>
      <p:sp>
        <p:nvSpPr>
          <p:cNvPr id="65" name="Google Shape;65;p14"/>
          <p:cNvSpPr txBox="1"/>
          <p:nvPr/>
        </p:nvSpPr>
        <p:spPr>
          <a:xfrm>
            <a:off x="628657" y="516194"/>
            <a:ext cx="7886700" cy="782254"/>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Arial" panose="020B0604020202020204" pitchFamily="34" charset="0"/>
                <a:cs typeface="Arial" panose="020B0604020202020204" pitchFamily="34" charset="0"/>
              </a:rPr>
              <a:t>Evolución de las políticas en Seguridad y Salud en el Trabajo en Colombia</a:t>
            </a:r>
            <a:r>
              <a:rPr lang="es-419" sz="2800" b="1" i="0" u="none" strike="noStrike" cap="none" dirty="0">
                <a:solidFill>
                  <a:srgbClr val="2E3192"/>
                </a:solidFill>
                <a:latin typeface="Arial" panose="020B0604020202020204" pitchFamily="34" charset="0"/>
                <a:ea typeface="Verdana"/>
                <a:cs typeface="Arial" panose="020B0604020202020204" pitchFamily="34" charset="0"/>
                <a:sym typeface="Verdana"/>
              </a:rPr>
              <a:t> </a:t>
            </a:r>
            <a:endParaRPr sz="2800" dirty="0">
              <a:solidFill>
                <a:srgbClr val="2E319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407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pic>
        <p:nvPicPr>
          <p:cNvPr id="63" name="Google Shape;63;p14"/>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p:cNvSpPr txBox="1"/>
          <p:nvPr/>
        </p:nvSpPr>
        <p:spPr>
          <a:xfrm>
            <a:off x="745250" y="892142"/>
            <a:ext cx="7638490" cy="3945034"/>
          </a:xfrm>
          <a:prstGeom prst="rect">
            <a:avLst/>
          </a:prstGeom>
          <a:noFill/>
          <a:ln>
            <a:noFill/>
          </a:ln>
        </p:spPr>
        <p:txBody>
          <a:bodyPr spcFirstLastPara="1" wrap="square" lIns="68575" tIns="34275" rIns="68575" bIns="34275" anchor="t" anchorCtr="0">
            <a:normAutofit fontScale="40000" lnSpcReduction="20000"/>
          </a:bodyPr>
          <a:lstStyle/>
          <a:p>
            <a:pPr algn="ctr"/>
            <a:endParaRPr lang="es-CO" dirty="0"/>
          </a:p>
          <a:p>
            <a:r>
              <a:rPr lang="es-CO" sz="3400" dirty="0">
                <a:latin typeface="Arial" panose="020B0604020202020204" pitchFamily="34" charset="0"/>
                <a:cs typeface="Arial" panose="020B0604020202020204" pitchFamily="34" charset="0"/>
              </a:rPr>
              <a:t> </a:t>
            </a:r>
            <a:r>
              <a:rPr lang="es-ES_tradnl" sz="3400" b="1" dirty="0">
                <a:solidFill>
                  <a:srgbClr val="00B050"/>
                </a:solidFill>
                <a:latin typeface="Arial" panose="020B0604020202020204" pitchFamily="34" charset="0"/>
                <a:cs typeface="Arial" panose="020B0604020202020204" pitchFamily="34" charset="0"/>
              </a:rPr>
              <a:t>Antecedentes</a:t>
            </a:r>
          </a:p>
          <a:p>
            <a:endParaRPr lang="es-ES_tradnl" sz="3400" b="1" dirty="0">
              <a:solidFill>
                <a:srgbClr val="00B050"/>
              </a:solidFill>
              <a:latin typeface="Arial" panose="020B0604020202020204" pitchFamily="34" charset="0"/>
              <a:cs typeface="Arial" panose="020B0604020202020204" pitchFamily="34" charset="0"/>
            </a:endParaRPr>
          </a:p>
          <a:p>
            <a:pPr algn="just"/>
            <a:r>
              <a:rPr lang="es-ES_tradnl" sz="3400" b="1" dirty="0">
                <a:latin typeface="Arial" panose="020B0604020202020204" pitchFamily="34" charset="0"/>
                <a:cs typeface="Arial" panose="020B0604020202020204" pitchFamily="34" charset="0"/>
              </a:rPr>
              <a:t>Ley 57 de 1915 </a:t>
            </a:r>
            <a:r>
              <a:rPr lang="es-ES_tradnl" sz="3400" dirty="0">
                <a:latin typeface="Arial" panose="020B0604020202020204" pitchFamily="34" charset="0"/>
                <a:cs typeface="Arial" panose="020B0604020202020204" pitchFamily="34" charset="0"/>
              </a:rPr>
              <a:t>conocida como la “ley Uribe”, sobre accidentalidad laboral y enfermedades profesionales y que se convierte en la primera ley relacionada con el tema de salud ocupacional en Colombia.</a:t>
            </a:r>
          </a:p>
          <a:p>
            <a:pPr algn="l">
              <a:buFont typeface="Arial" panose="020B0604020202020204" pitchFamily="34" charset="0"/>
              <a:buChar char="•"/>
            </a:pPr>
            <a:r>
              <a:rPr lang="es-CO" sz="3400" b="1" i="0" dirty="0">
                <a:solidFill>
                  <a:srgbClr val="001D35"/>
                </a:solidFill>
                <a:effectLst/>
                <a:latin typeface="Arial" panose="020B0604020202020204" pitchFamily="34" charset="0"/>
                <a:cs typeface="Arial" panose="020B0604020202020204" pitchFamily="34" charset="0"/>
              </a:rPr>
              <a:t>Responsabilidad del empleador:</a:t>
            </a:r>
            <a:endParaRPr lang="es-CO" sz="3400" b="0" i="0" dirty="0">
              <a:solidFill>
                <a:srgbClr val="001D35"/>
              </a:solidFill>
              <a:effectLst/>
              <a:latin typeface="Arial" panose="020B0604020202020204" pitchFamily="34" charset="0"/>
              <a:cs typeface="Arial" panose="020B0604020202020204" pitchFamily="34" charset="0"/>
            </a:endParaRPr>
          </a:p>
          <a:p>
            <a:pPr algn="l" fontAlgn="ctr">
              <a:buFont typeface="Arial" panose="020B0604020202020204" pitchFamily="34" charset="0"/>
              <a:buChar char="•"/>
            </a:pPr>
            <a:r>
              <a:rPr lang="es-CO" sz="3400" b="0" i="0" dirty="0">
                <a:solidFill>
                  <a:srgbClr val="001D35"/>
                </a:solidFill>
                <a:effectLst/>
                <a:latin typeface="Arial" panose="020B0604020202020204" pitchFamily="34" charset="0"/>
                <a:cs typeface="Arial" panose="020B0604020202020204" pitchFamily="34" charset="0"/>
              </a:rPr>
              <a:t>La ley responsabilizaba a las empresas por los accidentes y enfermedades profesionales sufridos por sus trabajadores, independientemente de la culpa o negligencia. </a:t>
            </a:r>
          </a:p>
          <a:p>
            <a:pPr algn="l">
              <a:buFont typeface="Arial" panose="020B0604020202020204" pitchFamily="34" charset="0"/>
              <a:buChar char="•"/>
            </a:pPr>
            <a:r>
              <a:rPr lang="es-CO" sz="3400" b="1" i="0" dirty="0">
                <a:solidFill>
                  <a:srgbClr val="001D35"/>
                </a:solidFill>
                <a:effectLst/>
                <a:latin typeface="Arial" panose="020B0604020202020204" pitchFamily="34" charset="0"/>
                <a:cs typeface="Arial" panose="020B0604020202020204" pitchFamily="34" charset="0"/>
              </a:rPr>
              <a:t>Reparación por accidentes:</a:t>
            </a:r>
            <a:endParaRPr lang="es-CO" sz="3400" b="0" i="0" dirty="0">
              <a:solidFill>
                <a:srgbClr val="001D35"/>
              </a:solidFill>
              <a:effectLst/>
              <a:latin typeface="Arial" panose="020B0604020202020204" pitchFamily="34" charset="0"/>
              <a:cs typeface="Arial" panose="020B0604020202020204" pitchFamily="34" charset="0"/>
            </a:endParaRPr>
          </a:p>
          <a:p>
            <a:pPr algn="l" fontAlgn="ctr">
              <a:buFont typeface="Arial" panose="020B0604020202020204" pitchFamily="34" charset="0"/>
              <a:buChar char="•"/>
            </a:pPr>
            <a:r>
              <a:rPr lang="es-CO" sz="3400" b="0" i="0" dirty="0">
                <a:solidFill>
                  <a:srgbClr val="001D35"/>
                </a:solidFill>
                <a:effectLst/>
                <a:latin typeface="Arial" panose="020B0604020202020204" pitchFamily="34" charset="0"/>
                <a:cs typeface="Arial" panose="020B0604020202020204" pitchFamily="34" charset="0"/>
              </a:rPr>
              <a:t>Establecía la obligación de las empresas de reparar los daños causados por accidentes laborales, incluyendo indemnizaciones económicas y asistencia médico-social. </a:t>
            </a:r>
          </a:p>
          <a:p>
            <a:pPr algn="l"/>
            <a:r>
              <a:rPr lang="es-CO" sz="3400" b="1" i="0" dirty="0">
                <a:solidFill>
                  <a:srgbClr val="001D35"/>
                </a:solidFill>
                <a:effectLst/>
                <a:latin typeface="Arial" panose="020B0604020202020204" pitchFamily="34" charset="0"/>
                <a:cs typeface="Arial" panose="020B0604020202020204" pitchFamily="34" charset="0"/>
              </a:rPr>
              <a:t>Prestaciones económicas y asistenciales:</a:t>
            </a:r>
            <a:endParaRPr lang="es-CO" sz="3400" b="0" i="0" dirty="0">
              <a:solidFill>
                <a:srgbClr val="001D35"/>
              </a:solidFill>
              <a:effectLst/>
              <a:latin typeface="Arial" panose="020B0604020202020204" pitchFamily="34" charset="0"/>
              <a:cs typeface="Arial" panose="020B0604020202020204" pitchFamily="34" charset="0"/>
            </a:endParaRPr>
          </a:p>
          <a:p>
            <a:pPr algn="l" fontAlgn="ctr"/>
            <a:r>
              <a:rPr lang="es-CO" sz="3400" b="0" i="0" dirty="0">
                <a:solidFill>
                  <a:srgbClr val="001D35"/>
                </a:solidFill>
                <a:effectLst/>
                <a:latin typeface="Arial" panose="020B0604020202020204" pitchFamily="34" charset="0"/>
                <a:cs typeface="Arial" panose="020B0604020202020204" pitchFamily="34" charset="0"/>
              </a:rPr>
              <a:t>La ley contemplaba la posibilidad de pensiones de sobrevivientes y otras indemnizaciones en caso de limitaciones físicas causadas por el trabajo. </a:t>
            </a:r>
          </a:p>
          <a:p>
            <a:pPr algn="l"/>
            <a:r>
              <a:rPr lang="es-CO" sz="3400" b="1" i="0" dirty="0">
                <a:solidFill>
                  <a:srgbClr val="001D35"/>
                </a:solidFill>
                <a:effectLst/>
                <a:latin typeface="Arial" panose="020B0604020202020204" pitchFamily="34" charset="0"/>
                <a:cs typeface="Arial" panose="020B0604020202020204" pitchFamily="34" charset="0"/>
              </a:rPr>
              <a:t>Empresas obligadas:</a:t>
            </a:r>
            <a:endParaRPr lang="es-CO" sz="3400" b="0" i="0" dirty="0">
              <a:solidFill>
                <a:srgbClr val="001D35"/>
              </a:solidFill>
              <a:effectLst/>
              <a:latin typeface="Arial" panose="020B0604020202020204" pitchFamily="34" charset="0"/>
              <a:cs typeface="Arial" panose="020B0604020202020204" pitchFamily="34" charset="0"/>
            </a:endParaRPr>
          </a:p>
          <a:p>
            <a:pPr algn="l" fontAlgn="ctr"/>
            <a:r>
              <a:rPr lang="es-CO" sz="3400" b="0" i="0" dirty="0">
                <a:solidFill>
                  <a:srgbClr val="001D35"/>
                </a:solidFill>
                <a:effectLst/>
                <a:latin typeface="Arial" panose="020B0604020202020204" pitchFamily="34" charset="0"/>
                <a:cs typeface="Arial" panose="020B0604020202020204" pitchFamily="34" charset="0"/>
              </a:rPr>
              <a:t>La ley aplicaba a empresas específicas como las de alumbrado público, acueductos, ferrocarriles, tranvías, fábricas de licores y fósforos, empresas de construcción con más de 15 trabajadores, minas, canteras y algunas empresas de navegación. </a:t>
            </a:r>
          </a:p>
          <a:p>
            <a:pPr algn="l"/>
            <a:r>
              <a:rPr lang="es-CO" sz="3400" b="1" i="0" dirty="0">
                <a:solidFill>
                  <a:srgbClr val="001D35"/>
                </a:solidFill>
                <a:effectLst/>
                <a:latin typeface="Arial" panose="020B0604020202020204" pitchFamily="34" charset="0"/>
                <a:cs typeface="Arial" panose="020B0604020202020204" pitchFamily="34" charset="0"/>
              </a:rPr>
              <a:t>Protección de derechos laborales:</a:t>
            </a:r>
            <a:endParaRPr lang="es-CO" sz="3400" b="0" i="0" dirty="0">
              <a:solidFill>
                <a:srgbClr val="001D35"/>
              </a:solidFill>
              <a:effectLst/>
              <a:latin typeface="Arial" panose="020B0604020202020204" pitchFamily="34" charset="0"/>
              <a:cs typeface="Arial" panose="020B0604020202020204" pitchFamily="34" charset="0"/>
            </a:endParaRPr>
          </a:p>
          <a:p>
            <a:pPr algn="l"/>
            <a:r>
              <a:rPr lang="es-CO" sz="3400" b="0" i="0" dirty="0">
                <a:solidFill>
                  <a:srgbClr val="001D35"/>
                </a:solidFill>
                <a:effectLst/>
                <a:latin typeface="Arial" panose="020B0604020202020204" pitchFamily="34" charset="0"/>
                <a:cs typeface="Arial" panose="020B0604020202020204" pitchFamily="34" charset="0"/>
              </a:rPr>
              <a:t>La ley prohibía la renuncia de los derechos laborales consagrados en ella, y establecía un plazo de prescripción de un año para las acciones legales relacionadas con accidentes laborales. </a:t>
            </a:r>
          </a:p>
          <a:p>
            <a:pPr algn="just"/>
            <a:endParaRPr lang="es-CO" sz="1800" dirty="0"/>
          </a:p>
        </p:txBody>
      </p:sp>
      <p:sp>
        <p:nvSpPr>
          <p:cNvPr id="65" name="Google Shape;65;p14"/>
          <p:cNvSpPr txBox="1"/>
          <p:nvPr/>
        </p:nvSpPr>
        <p:spPr>
          <a:xfrm>
            <a:off x="692665" y="54944"/>
            <a:ext cx="7886700" cy="782254"/>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Arial" panose="020B0604020202020204" pitchFamily="34" charset="0"/>
                <a:cs typeface="Arial" panose="020B0604020202020204" pitchFamily="34" charset="0"/>
              </a:rPr>
              <a:t>Evolución de las políticas en Seguridad y Salud en el Trabajo en Colombia</a:t>
            </a:r>
            <a:r>
              <a:rPr lang="es-419" sz="2800" b="1" i="0" u="none" strike="noStrike" cap="none" dirty="0">
                <a:solidFill>
                  <a:srgbClr val="2E3192"/>
                </a:solidFill>
                <a:latin typeface="Arial" panose="020B0604020202020204" pitchFamily="34" charset="0"/>
                <a:ea typeface="Verdana"/>
                <a:cs typeface="Arial" panose="020B0604020202020204" pitchFamily="34" charset="0"/>
                <a:sym typeface="Verdana"/>
              </a:rPr>
              <a:t> </a:t>
            </a:r>
            <a:endParaRPr sz="2800" dirty="0">
              <a:solidFill>
                <a:srgbClr val="2E319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1529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CA899F6F-C725-4E36-5ABD-8FB199FAC98B}"/>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9BBAE6E0-7837-D23B-CC4C-2BD64C60F3B5}"/>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D6F977B1-E9C7-B970-B0D0-376B853B9E8B}"/>
              </a:ext>
            </a:extLst>
          </p:cNvPr>
          <p:cNvSpPr txBox="1"/>
          <p:nvPr/>
        </p:nvSpPr>
        <p:spPr>
          <a:xfrm>
            <a:off x="597126" y="1341674"/>
            <a:ext cx="7638490" cy="3378522"/>
          </a:xfrm>
          <a:prstGeom prst="rect">
            <a:avLst/>
          </a:prstGeom>
          <a:noFill/>
          <a:ln>
            <a:noFill/>
          </a:ln>
        </p:spPr>
        <p:txBody>
          <a:bodyPr spcFirstLastPara="1" wrap="square" lIns="68575" tIns="34275" rIns="68575" bIns="34275" anchor="t" anchorCtr="0">
            <a:normAutofit/>
          </a:bodyPr>
          <a:lstStyle/>
          <a:p>
            <a:pPr algn="ctr"/>
            <a:r>
              <a:rPr lang="es-CO" dirty="0"/>
              <a:t> </a:t>
            </a:r>
          </a:p>
          <a:p>
            <a:r>
              <a:rPr lang="es-ES_tradnl" sz="1800" b="1" dirty="0">
                <a:solidFill>
                  <a:srgbClr val="00B050"/>
                </a:solidFill>
              </a:rPr>
              <a:t>Primeras normas sobre SST</a:t>
            </a:r>
            <a:endParaRPr lang="es-CO" sz="1800" b="1" dirty="0">
              <a:solidFill>
                <a:srgbClr val="00B050"/>
              </a:solidFill>
            </a:endParaRPr>
          </a:p>
          <a:p>
            <a:r>
              <a:rPr lang="es-ES_tradnl" sz="1600" dirty="0"/>
              <a:t> </a:t>
            </a:r>
            <a:endParaRPr lang="es-CO" sz="1600" dirty="0"/>
          </a:p>
          <a:p>
            <a:r>
              <a:rPr lang="es-ES_tradnl" sz="1600" dirty="0"/>
              <a:t>La </a:t>
            </a:r>
            <a:r>
              <a:rPr lang="es-ES_tradnl" sz="1600" b="1" dirty="0"/>
              <a:t>Ley 46 de 1918</a:t>
            </a:r>
            <a:r>
              <a:rPr lang="es-ES_tradnl" sz="1600" dirty="0"/>
              <a:t>, que dictaminaba medidas de Higiene y Sanidad para empleados y empleadores. </a:t>
            </a:r>
            <a:endParaRPr lang="es-CO" sz="1600" dirty="0"/>
          </a:p>
          <a:p>
            <a:r>
              <a:rPr lang="es-ES_tradnl" sz="1600" dirty="0"/>
              <a:t>La </a:t>
            </a:r>
            <a:r>
              <a:rPr lang="es-ES_tradnl" sz="1600" b="1" dirty="0"/>
              <a:t>Ley 37 de 1921</a:t>
            </a:r>
            <a:r>
              <a:rPr lang="es-ES_tradnl" sz="1600" dirty="0"/>
              <a:t>, que establecía un seguro de vida colectivo para empleados, </a:t>
            </a:r>
            <a:endParaRPr lang="es-CO" sz="1600" dirty="0"/>
          </a:p>
          <a:p>
            <a:r>
              <a:rPr lang="es-ES_tradnl" sz="1600" dirty="0"/>
              <a:t>La </a:t>
            </a:r>
            <a:r>
              <a:rPr lang="es-ES_tradnl" sz="1600" b="1" dirty="0"/>
              <a:t>Ley 10 de 1934</a:t>
            </a:r>
            <a:r>
              <a:rPr lang="es-ES_tradnl" sz="1600" dirty="0"/>
              <a:t>, donde se reglamentaba la enfermedad profesional, auxilios de cesantías, vacaciones y contratación laboral.</a:t>
            </a:r>
            <a:endParaRPr lang="es-CO" sz="1600" dirty="0"/>
          </a:p>
          <a:p>
            <a:r>
              <a:rPr lang="es-ES_tradnl" sz="1600" dirty="0"/>
              <a:t>La </a:t>
            </a:r>
            <a:r>
              <a:rPr lang="es-ES_tradnl" sz="1600" b="1" dirty="0"/>
              <a:t>Ley 96 de 1938</a:t>
            </a:r>
            <a:r>
              <a:rPr lang="es-ES_tradnl" sz="1600" dirty="0"/>
              <a:t>, creación del  Ministerio de Trabajo, Higiene y Previsión Social. </a:t>
            </a:r>
            <a:endParaRPr lang="es-CO" sz="1600" dirty="0"/>
          </a:p>
          <a:p>
            <a:r>
              <a:rPr lang="es-ES_tradnl" sz="1600" dirty="0"/>
              <a:t>La </a:t>
            </a:r>
            <a:r>
              <a:rPr lang="es-ES_tradnl" sz="1600" b="1" dirty="0"/>
              <a:t>Ley 44 de 1939</a:t>
            </a:r>
            <a:r>
              <a:rPr lang="es-ES_tradnl" sz="1600" dirty="0"/>
              <a:t>, creación del Seguro Obligatorio e indemnizaciones para accidentes de trabajo. </a:t>
            </a:r>
            <a:endParaRPr lang="es-CO" sz="1600" dirty="0"/>
          </a:p>
          <a:p>
            <a:r>
              <a:rPr lang="es-ES_tradnl" sz="1600" dirty="0"/>
              <a:t>y el Decreto </a:t>
            </a:r>
            <a:r>
              <a:rPr lang="es-ES_tradnl" sz="1600" b="1" dirty="0"/>
              <a:t>2350 de 1944</a:t>
            </a:r>
            <a:r>
              <a:rPr lang="es-ES_tradnl" sz="1600" dirty="0"/>
              <a:t>, que promulgaba los fundamentos del Código Sustantivo del Trabajo y la obligación de proteger a los trabajadores en su trabajo.</a:t>
            </a:r>
            <a:endParaRPr lang="es-CO" sz="1600" dirty="0"/>
          </a:p>
        </p:txBody>
      </p:sp>
      <p:sp>
        <p:nvSpPr>
          <p:cNvPr id="65" name="Google Shape;65;p14">
            <a:extLst>
              <a:ext uri="{FF2B5EF4-FFF2-40B4-BE49-F238E27FC236}">
                <a16:creationId xmlns:a16="http://schemas.microsoft.com/office/drawing/2014/main" id="{08BA8A6F-FF18-FCCD-29A1-A47E6BBE0579}"/>
              </a:ext>
            </a:extLst>
          </p:cNvPr>
          <p:cNvSpPr txBox="1"/>
          <p:nvPr/>
        </p:nvSpPr>
        <p:spPr>
          <a:xfrm>
            <a:off x="729241" y="530170"/>
            <a:ext cx="7886700" cy="811504"/>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rPr>
              <a:t>Evolución de las políticas en Seguridad y Salud en el Trabajo en Colombia</a:t>
            </a:r>
            <a:r>
              <a:rPr lang="es-419" sz="2800" b="1" i="0" u="none" strike="noStrike" cap="none" dirty="0">
                <a:solidFill>
                  <a:srgbClr val="2E3192"/>
                </a:solidFill>
                <a:latin typeface="Verdana"/>
                <a:ea typeface="Verdana"/>
                <a:cs typeface="Verdana"/>
                <a:sym typeface="Verdana"/>
              </a:rPr>
              <a:t> </a:t>
            </a:r>
            <a:endParaRPr sz="2800" dirty="0">
              <a:solidFill>
                <a:srgbClr val="2E3192"/>
              </a:solidFill>
            </a:endParaRPr>
          </a:p>
        </p:txBody>
      </p:sp>
    </p:spTree>
    <p:extLst>
      <p:ext uri="{BB962C8B-B14F-4D97-AF65-F5344CB8AC3E}">
        <p14:creationId xmlns:p14="http://schemas.microsoft.com/office/powerpoint/2010/main" val="2509963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5B70E6A5-26E7-D731-8FF1-220F676149B5}"/>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AC285236-CAC8-1382-207F-62C0B5240FAC}"/>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3C23E7AE-436E-DF05-858A-C43EDEEF3519}"/>
              </a:ext>
            </a:extLst>
          </p:cNvPr>
          <p:cNvSpPr txBox="1"/>
          <p:nvPr/>
        </p:nvSpPr>
        <p:spPr>
          <a:xfrm>
            <a:off x="597126" y="1341674"/>
            <a:ext cx="7638490" cy="3378522"/>
          </a:xfrm>
          <a:prstGeom prst="rect">
            <a:avLst/>
          </a:prstGeom>
          <a:noFill/>
          <a:ln>
            <a:noFill/>
          </a:ln>
        </p:spPr>
        <p:txBody>
          <a:bodyPr spcFirstLastPara="1" wrap="square" lIns="68575" tIns="34275" rIns="68575" bIns="34275" anchor="t" anchorCtr="0">
            <a:normAutofit/>
          </a:bodyPr>
          <a:lstStyle/>
          <a:p>
            <a:pPr algn="ctr"/>
            <a:r>
              <a:rPr lang="es-CO" dirty="0"/>
              <a:t> </a:t>
            </a:r>
          </a:p>
          <a:p>
            <a:pPr algn="just"/>
            <a:r>
              <a:rPr lang="es-ES_tradnl" sz="1800" b="1" dirty="0">
                <a:solidFill>
                  <a:srgbClr val="00B050"/>
                </a:solidFill>
              </a:rPr>
              <a:t>Norma básica sobre el Trabajo en Colombia</a:t>
            </a:r>
          </a:p>
          <a:p>
            <a:pPr algn="just"/>
            <a:endParaRPr lang="es-CO" sz="1600" dirty="0"/>
          </a:p>
          <a:p>
            <a:pPr algn="just"/>
            <a:r>
              <a:rPr lang="es-ES_tradnl" sz="1600" dirty="0"/>
              <a:t>En el año </a:t>
            </a:r>
            <a:r>
              <a:rPr lang="es-ES_tradnl" sz="1600" b="1" dirty="0"/>
              <a:t>1945</a:t>
            </a:r>
            <a:r>
              <a:rPr lang="es-ES_tradnl" sz="1600" dirty="0"/>
              <a:t>  se sientan las bases de la salud ocupacional en Colombia, al ser aprobada la </a:t>
            </a:r>
            <a:r>
              <a:rPr lang="es-ES_tradnl" sz="1600" b="1" dirty="0"/>
              <a:t>Ley 6 (Ley General del Trabajo</a:t>
            </a:r>
            <a:r>
              <a:rPr lang="es-ES_tradnl" sz="1600" dirty="0"/>
              <a:t>) por la cual se promulgaban disposiciones relativas a las convenciones de trabajo, asociaciones profesionales, conflictos colectivos y jurisdicción especial de los asuntos del trabajo. </a:t>
            </a:r>
          </a:p>
          <a:p>
            <a:pPr algn="just"/>
            <a:endParaRPr lang="es-CO" sz="1600" dirty="0"/>
          </a:p>
          <a:p>
            <a:pPr algn="just"/>
            <a:r>
              <a:rPr lang="es-ES_tradnl" sz="1600" dirty="0"/>
              <a:t>A dicha ley se le hicieron algunas enmiendas con los decretos 1600 y 1848 del año 1945</a:t>
            </a:r>
            <a:endParaRPr lang="es-CO" sz="1600" dirty="0"/>
          </a:p>
        </p:txBody>
      </p:sp>
      <p:sp>
        <p:nvSpPr>
          <p:cNvPr id="65" name="Google Shape;65;p14">
            <a:extLst>
              <a:ext uri="{FF2B5EF4-FFF2-40B4-BE49-F238E27FC236}">
                <a16:creationId xmlns:a16="http://schemas.microsoft.com/office/drawing/2014/main" id="{9BD27323-961E-E896-BA27-C52F47E6C350}"/>
              </a:ext>
            </a:extLst>
          </p:cNvPr>
          <p:cNvSpPr txBox="1"/>
          <p:nvPr/>
        </p:nvSpPr>
        <p:spPr>
          <a:xfrm>
            <a:off x="628648" y="599722"/>
            <a:ext cx="7886700" cy="845030"/>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rPr>
              <a:t>Evolución de las políticas en Seguridad y Salud en el Trabajo en Colombia</a:t>
            </a:r>
            <a:r>
              <a:rPr lang="es-419" sz="2800" b="1" i="0" u="none" strike="noStrike" cap="none" dirty="0">
                <a:solidFill>
                  <a:srgbClr val="2E3192"/>
                </a:solidFill>
                <a:latin typeface="Verdana"/>
                <a:ea typeface="Verdana"/>
                <a:cs typeface="Verdana"/>
                <a:sym typeface="Verdana"/>
              </a:rPr>
              <a:t> </a:t>
            </a:r>
            <a:endParaRPr sz="2800" dirty="0">
              <a:solidFill>
                <a:srgbClr val="2E3192"/>
              </a:solidFill>
            </a:endParaRPr>
          </a:p>
        </p:txBody>
      </p:sp>
    </p:spTree>
    <p:extLst>
      <p:ext uri="{BB962C8B-B14F-4D97-AF65-F5344CB8AC3E}">
        <p14:creationId xmlns:p14="http://schemas.microsoft.com/office/powerpoint/2010/main" val="1345957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FAB88D12-A37E-EA7A-5E38-48F5CAE9043F}"/>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431EB9B1-1C3E-5834-4122-EF9372FE5EE5}"/>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F2F44DC7-A272-2509-ECA3-7D448AB542C3}"/>
              </a:ext>
            </a:extLst>
          </p:cNvPr>
          <p:cNvSpPr txBox="1"/>
          <p:nvPr/>
        </p:nvSpPr>
        <p:spPr>
          <a:xfrm>
            <a:off x="597126" y="1341674"/>
            <a:ext cx="7638490" cy="3378522"/>
          </a:xfrm>
          <a:prstGeom prst="rect">
            <a:avLst/>
          </a:prstGeom>
          <a:noFill/>
          <a:ln>
            <a:noFill/>
          </a:ln>
        </p:spPr>
        <p:txBody>
          <a:bodyPr spcFirstLastPara="1" wrap="square" lIns="68575" tIns="34275" rIns="68575" bIns="34275" anchor="t" anchorCtr="0">
            <a:normAutofit/>
          </a:bodyPr>
          <a:lstStyle/>
          <a:p>
            <a:pPr algn="ctr"/>
            <a:r>
              <a:rPr lang="es-CO" dirty="0">
                <a:solidFill>
                  <a:srgbClr val="00B050"/>
                </a:solidFill>
              </a:rPr>
              <a:t> </a:t>
            </a:r>
          </a:p>
          <a:p>
            <a:pPr algn="just"/>
            <a:r>
              <a:rPr lang="es-ES_tradnl" sz="1800" b="1" dirty="0">
                <a:solidFill>
                  <a:srgbClr val="00B050"/>
                </a:solidFill>
              </a:rPr>
              <a:t>Creación de Instituciones relacionadas con la salud ocupacional</a:t>
            </a:r>
            <a:endParaRPr lang="es-CO" sz="1800" dirty="0">
              <a:solidFill>
                <a:srgbClr val="00B050"/>
              </a:solidFill>
            </a:endParaRPr>
          </a:p>
          <a:p>
            <a:pPr algn="just"/>
            <a:r>
              <a:rPr lang="es-ES_tradnl" sz="1600" dirty="0"/>
              <a:t> </a:t>
            </a:r>
            <a:endParaRPr lang="es-CO" sz="1600" dirty="0"/>
          </a:p>
          <a:p>
            <a:pPr algn="just"/>
            <a:r>
              <a:rPr lang="es-ES_tradnl" sz="1600" dirty="0"/>
              <a:t>En </a:t>
            </a:r>
            <a:r>
              <a:rPr lang="es-ES_tradnl" sz="1600" b="1" dirty="0"/>
              <a:t>1946</a:t>
            </a:r>
            <a:r>
              <a:rPr lang="es-ES_tradnl" sz="1600" dirty="0"/>
              <a:t> con </a:t>
            </a:r>
            <a:r>
              <a:rPr lang="es-ES_tradnl" sz="1600" b="1" dirty="0"/>
              <a:t>la Ley 90</a:t>
            </a:r>
            <a:r>
              <a:rPr lang="es-ES_tradnl" sz="1600" dirty="0"/>
              <a:t> se crea el </a:t>
            </a:r>
            <a:r>
              <a:rPr lang="es-ES_tradnl" sz="1600" b="1" dirty="0"/>
              <a:t>Instituto de Seguros Sociales - ISS</a:t>
            </a:r>
            <a:r>
              <a:rPr lang="es-ES_tradnl" sz="1600" dirty="0"/>
              <a:t>, con el objetivo de prestar servicios de salud y pensiones a los trabajadores colombianos.</a:t>
            </a:r>
            <a:endParaRPr lang="es-CO" sz="1600" dirty="0"/>
          </a:p>
          <a:p>
            <a:pPr algn="just"/>
            <a:r>
              <a:rPr lang="es-ES_tradnl" sz="1600" dirty="0"/>
              <a:t> </a:t>
            </a:r>
            <a:endParaRPr lang="es-CO" sz="1600" dirty="0"/>
          </a:p>
          <a:p>
            <a:pPr algn="just"/>
            <a:r>
              <a:rPr lang="es-ES_tradnl" sz="1600" dirty="0"/>
              <a:t>En </a:t>
            </a:r>
            <a:r>
              <a:rPr lang="es-ES_tradnl" sz="1600" b="1" dirty="0"/>
              <a:t>1948</a:t>
            </a:r>
            <a:r>
              <a:rPr lang="es-ES_tradnl" sz="1600" dirty="0"/>
              <a:t>, mediante el </a:t>
            </a:r>
            <a:r>
              <a:rPr lang="es-ES_tradnl" sz="1600" b="1" dirty="0"/>
              <a:t>Acto Legislativo No.77</a:t>
            </a:r>
            <a:r>
              <a:rPr lang="es-ES_tradnl" sz="1600" dirty="0"/>
              <a:t>, se crea la </a:t>
            </a:r>
            <a:r>
              <a:rPr lang="es-ES_tradnl" sz="1600" b="1" dirty="0"/>
              <a:t>Oficina Nacional de Medicina e Higiene Industrial.</a:t>
            </a:r>
            <a:r>
              <a:rPr lang="es-ES_tradnl" sz="1600" dirty="0"/>
              <a:t> </a:t>
            </a:r>
            <a:endParaRPr lang="es-CO" sz="1600" dirty="0"/>
          </a:p>
          <a:p>
            <a:pPr algn="just"/>
            <a:r>
              <a:rPr lang="es-ES_tradnl" sz="1600" dirty="0"/>
              <a:t> </a:t>
            </a:r>
            <a:endParaRPr lang="es-CO" sz="1600" dirty="0"/>
          </a:p>
          <a:p>
            <a:pPr algn="just"/>
            <a:r>
              <a:rPr lang="es-ES_tradnl" sz="1600" dirty="0"/>
              <a:t>Con el </a:t>
            </a:r>
            <a:r>
              <a:rPr lang="es-ES_tradnl" sz="1600" b="1" dirty="0"/>
              <a:t>Decreto 3767 de 1949</a:t>
            </a:r>
            <a:r>
              <a:rPr lang="es-ES_tradnl" sz="1600" dirty="0"/>
              <a:t>, se establecen políticas de seguridad industrial e higiene para los establecimientos de trabajo.</a:t>
            </a:r>
            <a:endParaRPr lang="es-CO" sz="1600" dirty="0"/>
          </a:p>
        </p:txBody>
      </p:sp>
      <p:sp>
        <p:nvSpPr>
          <p:cNvPr id="65" name="Google Shape;65;p14">
            <a:extLst>
              <a:ext uri="{FF2B5EF4-FFF2-40B4-BE49-F238E27FC236}">
                <a16:creationId xmlns:a16="http://schemas.microsoft.com/office/drawing/2014/main" id="{9A8D9C83-6747-C6EF-B7B2-C1FF10FD8D2D}"/>
              </a:ext>
            </a:extLst>
          </p:cNvPr>
          <p:cNvSpPr txBox="1"/>
          <p:nvPr/>
        </p:nvSpPr>
        <p:spPr>
          <a:xfrm>
            <a:off x="756673" y="476736"/>
            <a:ext cx="7886700" cy="864937"/>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rPr>
              <a:t>Evolución de las políticas en Seguridad y Salud en el Trabajo en Colombia</a:t>
            </a:r>
            <a:r>
              <a:rPr lang="es-419" sz="2800" b="1" i="0" u="none" strike="noStrike" cap="none" dirty="0">
                <a:solidFill>
                  <a:srgbClr val="2E3192"/>
                </a:solidFill>
                <a:latin typeface="Verdana"/>
                <a:ea typeface="Verdana"/>
                <a:cs typeface="Verdana"/>
                <a:sym typeface="Verdana"/>
              </a:rPr>
              <a:t> </a:t>
            </a:r>
            <a:endParaRPr sz="2800" dirty="0">
              <a:solidFill>
                <a:srgbClr val="2E3192"/>
              </a:solidFill>
            </a:endParaRPr>
          </a:p>
        </p:txBody>
      </p:sp>
    </p:spTree>
    <p:extLst>
      <p:ext uri="{BB962C8B-B14F-4D97-AF65-F5344CB8AC3E}">
        <p14:creationId xmlns:p14="http://schemas.microsoft.com/office/powerpoint/2010/main" val="2878071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FAB88D12-A37E-EA7A-5E38-48F5CAE9043F}"/>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431EB9B1-1C3E-5834-4122-EF9372FE5EE5}"/>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F2F44DC7-A272-2509-ECA3-7D448AB542C3}"/>
              </a:ext>
            </a:extLst>
          </p:cNvPr>
          <p:cNvSpPr txBox="1"/>
          <p:nvPr/>
        </p:nvSpPr>
        <p:spPr>
          <a:xfrm>
            <a:off x="597126" y="1341674"/>
            <a:ext cx="7638490" cy="3378522"/>
          </a:xfrm>
          <a:prstGeom prst="rect">
            <a:avLst/>
          </a:prstGeom>
          <a:noFill/>
          <a:ln>
            <a:noFill/>
          </a:ln>
        </p:spPr>
        <p:txBody>
          <a:bodyPr spcFirstLastPara="1" wrap="square" lIns="68575" tIns="34275" rIns="68575" bIns="34275" anchor="t" anchorCtr="0">
            <a:normAutofit/>
          </a:bodyPr>
          <a:lstStyle/>
          <a:p>
            <a:pPr algn="ctr"/>
            <a:r>
              <a:rPr lang="es-CO" dirty="0">
                <a:solidFill>
                  <a:srgbClr val="00B050"/>
                </a:solidFill>
              </a:rPr>
              <a:t> </a:t>
            </a:r>
          </a:p>
          <a:p>
            <a:pPr algn="just"/>
            <a:r>
              <a:rPr lang="es-ES_tradnl" sz="1800" b="1" dirty="0">
                <a:solidFill>
                  <a:srgbClr val="00B050"/>
                </a:solidFill>
              </a:rPr>
              <a:t>Creación de Instituciones relacionadas con la salud ocupacional</a:t>
            </a:r>
            <a:endParaRPr lang="es-CO" sz="1800" dirty="0">
              <a:solidFill>
                <a:srgbClr val="00B050"/>
              </a:solidFill>
            </a:endParaRPr>
          </a:p>
          <a:p>
            <a:pPr algn="just"/>
            <a:r>
              <a:rPr lang="es-ES_tradnl" sz="1600" dirty="0"/>
              <a:t> </a:t>
            </a:r>
            <a:endParaRPr lang="es-CO" sz="1600" dirty="0"/>
          </a:p>
          <a:p>
            <a:pPr algn="just"/>
            <a:r>
              <a:rPr lang="es-ES_tradnl" sz="1600" dirty="0"/>
              <a:t>En </a:t>
            </a:r>
            <a:r>
              <a:rPr lang="es-ES_tradnl" sz="1600" b="1" dirty="0"/>
              <a:t>1946</a:t>
            </a:r>
            <a:r>
              <a:rPr lang="es-ES_tradnl" sz="1600" dirty="0"/>
              <a:t> con </a:t>
            </a:r>
            <a:r>
              <a:rPr lang="es-ES_tradnl" sz="1600" b="1" dirty="0"/>
              <a:t>la Ley 90</a:t>
            </a:r>
            <a:r>
              <a:rPr lang="es-ES_tradnl" sz="1600" dirty="0"/>
              <a:t> se crea el </a:t>
            </a:r>
            <a:r>
              <a:rPr lang="es-ES_tradnl" sz="1600" b="1" dirty="0"/>
              <a:t>Instituto de Seguros Sociales - ISS</a:t>
            </a:r>
            <a:r>
              <a:rPr lang="es-ES_tradnl" sz="1600" dirty="0"/>
              <a:t>, con el objetivo de prestar servicios de salud y pensiones a los trabajadores colombianos.</a:t>
            </a:r>
            <a:endParaRPr lang="es-CO" sz="1600" dirty="0"/>
          </a:p>
          <a:p>
            <a:pPr algn="just"/>
            <a:r>
              <a:rPr lang="es-ES_tradnl" sz="1600" dirty="0"/>
              <a:t> </a:t>
            </a:r>
            <a:endParaRPr lang="es-CO" sz="1600" dirty="0"/>
          </a:p>
          <a:p>
            <a:pPr algn="just"/>
            <a:r>
              <a:rPr lang="es-ES_tradnl" sz="1600" dirty="0"/>
              <a:t>En </a:t>
            </a:r>
            <a:r>
              <a:rPr lang="es-ES_tradnl" sz="1600" b="1" dirty="0"/>
              <a:t>1948</a:t>
            </a:r>
            <a:r>
              <a:rPr lang="es-ES_tradnl" sz="1600" dirty="0"/>
              <a:t>, mediante el </a:t>
            </a:r>
            <a:r>
              <a:rPr lang="es-ES_tradnl" sz="1600" b="1" dirty="0"/>
              <a:t>Acto Legislativo No.77</a:t>
            </a:r>
            <a:r>
              <a:rPr lang="es-ES_tradnl" sz="1600" dirty="0"/>
              <a:t>, se crea la </a:t>
            </a:r>
            <a:r>
              <a:rPr lang="es-ES_tradnl" sz="1600" b="1" dirty="0"/>
              <a:t>Oficina Nacional de Medicina e Higiene Industrial.</a:t>
            </a:r>
            <a:r>
              <a:rPr lang="es-ES_tradnl" sz="1600" dirty="0"/>
              <a:t> </a:t>
            </a:r>
            <a:endParaRPr lang="es-CO" sz="1600" dirty="0"/>
          </a:p>
          <a:p>
            <a:pPr algn="just"/>
            <a:r>
              <a:rPr lang="es-ES_tradnl" sz="1600" dirty="0"/>
              <a:t> </a:t>
            </a:r>
            <a:endParaRPr lang="es-CO" sz="1600" dirty="0"/>
          </a:p>
          <a:p>
            <a:pPr algn="just"/>
            <a:r>
              <a:rPr lang="es-ES_tradnl" sz="1600" dirty="0"/>
              <a:t>Con el </a:t>
            </a:r>
            <a:r>
              <a:rPr lang="es-ES_tradnl" sz="1600" b="1" dirty="0"/>
              <a:t>Decreto 3767 de 1949</a:t>
            </a:r>
            <a:r>
              <a:rPr lang="es-ES_tradnl" sz="1600" dirty="0"/>
              <a:t>, se establecen políticas de seguridad industrial e higiene para los establecimientos de trabajo.</a:t>
            </a:r>
            <a:endParaRPr lang="es-CO" sz="1600" dirty="0"/>
          </a:p>
        </p:txBody>
      </p:sp>
      <p:sp>
        <p:nvSpPr>
          <p:cNvPr id="65" name="Google Shape;65;p14">
            <a:extLst>
              <a:ext uri="{FF2B5EF4-FFF2-40B4-BE49-F238E27FC236}">
                <a16:creationId xmlns:a16="http://schemas.microsoft.com/office/drawing/2014/main" id="{9A8D9C83-6747-C6EF-B7B2-C1FF10FD8D2D}"/>
              </a:ext>
            </a:extLst>
          </p:cNvPr>
          <p:cNvSpPr txBox="1"/>
          <p:nvPr/>
        </p:nvSpPr>
        <p:spPr>
          <a:xfrm>
            <a:off x="756673" y="476736"/>
            <a:ext cx="7886700" cy="864937"/>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rPr>
              <a:t>Evolución de las políticas en Seguridad y Salud en el Trabajo en Colombia</a:t>
            </a:r>
            <a:r>
              <a:rPr lang="es-419" sz="2800" b="1" i="0" u="none" strike="noStrike" cap="none" dirty="0">
                <a:solidFill>
                  <a:srgbClr val="2E3192"/>
                </a:solidFill>
                <a:latin typeface="Verdana"/>
                <a:ea typeface="Verdana"/>
                <a:cs typeface="Verdana"/>
                <a:sym typeface="Verdana"/>
              </a:rPr>
              <a:t> </a:t>
            </a:r>
            <a:endParaRPr sz="2800" dirty="0">
              <a:solidFill>
                <a:srgbClr val="2E3192"/>
              </a:solidFill>
            </a:endParaRPr>
          </a:p>
        </p:txBody>
      </p:sp>
    </p:spTree>
    <p:extLst>
      <p:ext uri="{BB962C8B-B14F-4D97-AF65-F5344CB8AC3E}">
        <p14:creationId xmlns:p14="http://schemas.microsoft.com/office/powerpoint/2010/main" val="3873940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FAB88D12-A37E-EA7A-5E38-48F5CAE9043F}"/>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431EB9B1-1C3E-5834-4122-EF9372FE5EE5}"/>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F2F44DC7-A272-2509-ECA3-7D448AB542C3}"/>
              </a:ext>
            </a:extLst>
          </p:cNvPr>
          <p:cNvSpPr txBox="1"/>
          <p:nvPr/>
        </p:nvSpPr>
        <p:spPr>
          <a:xfrm>
            <a:off x="597126" y="1341674"/>
            <a:ext cx="7638490" cy="3378522"/>
          </a:xfrm>
          <a:prstGeom prst="rect">
            <a:avLst/>
          </a:prstGeom>
          <a:noFill/>
          <a:ln>
            <a:noFill/>
          </a:ln>
        </p:spPr>
        <p:txBody>
          <a:bodyPr spcFirstLastPara="1" wrap="square" lIns="68575" tIns="34275" rIns="68575" bIns="34275" anchor="t" anchorCtr="0">
            <a:normAutofit fontScale="92500" lnSpcReduction="20000"/>
          </a:bodyPr>
          <a:lstStyle/>
          <a:p>
            <a:pPr algn="ctr"/>
            <a:r>
              <a:rPr lang="es-CO" dirty="0">
                <a:solidFill>
                  <a:schemeClr val="tx1"/>
                </a:solidFill>
              </a:rPr>
              <a:t> </a:t>
            </a:r>
          </a:p>
          <a:p>
            <a:pPr algn="just"/>
            <a:r>
              <a:rPr lang="es-ES_tradnl" sz="1600" b="1" dirty="0">
                <a:solidFill>
                  <a:schemeClr val="tx1"/>
                </a:solidFill>
              </a:rPr>
              <a:t> </a:t>
            </a:r>
            <a:endParaRPr lang="es-CO" sz="1600" b="1" dirty="0">
              <a:solidFill>
                <a:schemeClr val="tx1"/>
              </a:solidFill>
            </a:endParaRPr>
          </a:p>
          <a:p>
            <a:pPr algn="just"/>
            <a:r>
              <a:rPr lang="es-CO" sz="19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1983. Decreto 586.</a:t>
            </a:r>
            <a:r>
              <a:rPr lang="es-CO" sz="1900" dirty="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es-CO" sz="1900" b="0" i="0" dirty="0">
                <a:solidFill>
                  <a:srgbClr val="001D35"/>
                </a:solidFill>
                <a:effectLst/>
                <a:latin typeface="Arial" panose="020B0604020202020204" pitchFamily="34" charset="0"/>
                <a:cs typeface="Arial" panose="020B0604020202020204" pitchFamily="34" charset="0"/>
              </a:rPr>
              <a:t>Establece la creación de </a:t>
            </a:r>
            <a:r>
              <a:rPr lang="es-CO" sz="1900" b="1" i="0" dirty="0">
                <a:solidFill>
                  <a:srgbClr val="001D35"/>
                </a:solidFill>
                <a:effectLst/>
                <a:latin typeface="Arial" panose="020B0604020202020204" pitchFamily="34" charset="0"/>
                <a:cs typeface="Arial" panose="020B0604020202020204" pitchFamily="34" charset="0"/>
              </a:rPr>
              <a:t>Comités</a:t>
            </a:r>
            <a:r>
              <a:rPr lang="es-CO" sz="1900" b="0" i="0" dirty="0">
                <a:solidFill>
                  <a:srgbClr val="001D35"/>
                </a:solidFill>
                <a:effectLst/>
                <a:latin typeface="Arial" panose="020B0604020202020204" pitchFamily="34" charset="0"/>
                <a:cs typeface="Arial" panose="020B0604020202020204" pitchFamily="34" charset="0"/>
              </a:rPr>
              <a:t> de Medicina, Higiene y Seguridad Industrial en los lugares de trabajo. </a:t>
            </a:r>
          </a:p>
          <a:p>
            <a:pPr algn="just"/>
            <a:r>
              <a:rPr lang="es-CO" sz="1900" b="0" i="0" dirty="0">
                <a:solidFill>
                  <a:srgbClr val="001D35"/>
                </a:solidFill>
                <a:effectLst/>
                <a:latin typeface="Arial" panose="020B0604020202020204" pitchFamily="34" charset="0"/>
                <a:cs typeface="Arial" panose="020B0604020202020204" pitchFamily="34" charset="0"/>
              </a:rPr>
              <a:t>Estos comités son un órgano </a:t>
            </a:r>
            <a:r>
              <a:rPr lang="es-CO" sz="1900" b="1" i="0" dirty="0">
                <a:solidFill>
                  <a:srgbClr val="001D35"/>
                </a:solidFill>
                <a:effectLst/>
                <a:latin typeface="Arial" panose="020B0604020202020204" pitchFamily="34" charset="0"/>
                <a:cs typeface="Arial" panose="020B0604020202020204" pitchFamily="34" charset="0"/>
              </a:rPr>
              <a:t>bipartito y paritario</a:t>
            </a:r>
            <a:r>
              <a:rPr lang="es-CO" sz="1900" b="0" i="0" dirty="0">
                <a:solidFill>
                  <a:srgbClr val="001D35"/>
                </a:solidFill>
                <a:effectLst/>
                <a:latin typeface="Arial" panose="020B0604020202020204" pitchFamily="34" charset="0"/>
                <a:cs typeface="Arial" panose="020B0604020202020204" pitchFamily="34" charset="0"/>
              </a:rPr>
              <a:t>, compuesto por representantes del empleador y de los trabajadores, con el objetivo de participar en la solución de problemas y proponer medidas para mejorar las condiciones de trabajo. </a:t>
            </a:r>
          </a:p>
          <a:p>
            <a:pPr algn="just"/>
            <a:endParaRPr lang="es-CO" sz="1900" b="1"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p>
            <a:pPr algn="just"/>
            <a:r>
              <a:rPr lang="es-CO" sz="19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1986. Resolución 2013 </a:t>
            </a:r>
            <a:r>
              <a:rPr lang="es-CO" sz="1900" dirty="0">
                <a:solidFill>
                  <a:schemeClr val="tx1"/>
                </a:solidFill>
                <a:effectLst/>
                <a:latin typeface="Arial" panose="020B0604020202020204" pitchFamily="34" charset="0"/>
                <a:ea typeface="Calibri" panose="020F0502020204030204" pitchFamily="34" charset="0"/>
                <a:cs typeface="Arial" panose="020B0604020202020204" pitchFamily="34" charset="0"/>
              </a:rPr>
              <a:t>del Ministerio del Trabajo y Seguridad Social de Colombia.</a:t>
            </a:r>
          </a:p>
          <a:p>
            <a:pPr algn="just"/>
            <a:endParaRPr lang="es-CO" sz="19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just"/>
            <a:r>
              <a:rPr lang="es-CO" sz="1900" dirty="0">
                <a:solidFill>
                  <a:schemeClr val="tx1"/>
                </a:solidFill>
                <a:latin typeface="Arial" panose="020B0604020202020204" pitchFamily="34" charset="0"/>
                <a:cs typeface="Arial" panose="020B0604020202020204" pitchFamily="34" charset="0"/>
              </a:rPr>
              <a:t>E</a:t>
            </a:r>
            <a:r>
              <a:rPr lang="es-CO" sz="1900" b="0" i="0" dirty="0">
                <a:solidFill>
                  <a:schemeClr val="tx1"/>
                </a:solidFill>
                <a:effectLst/>
                <a:latin typeface="Arial" panose="020B0604020202020204" pitchFamily="34" charset="0"/>
                <a:cs typeface="Arial" panose="020B0604020202020204" pitchFamily="34" charset="0"/>
              </a:rPr>
              <a:t>stablece la organización y funcionamiento de los </a:t>
            </a:r>
            <a:r>
              <a:rPr lang="es-CO" sz="1900" b="1" i="0" dirty="0">
                <a:solidFill>
                  <a:schemeClr val="tx1"/>
                </a:solidFill>
                <a:effectLst/>
                <a:latin typeface="Arial" panose="020B0604020202020204" pitchFamily="34" charset="0"/>
                <a:cs typeface="Arial" panose="020B0604020202020204" pitchFamily="34" charset="0"/>
              </a:rPr>
              <a:t>Comités</a:t>
            </a:r>
            <a:r>
              <a:rPr lang="es-CO" sz="1900" b="0" i="0" dirty="0">
                <a:solidFill>
                  <a:schemeClr val="tx1"/>
                </a:solidFill>
                <a:effectLst/>
                <a:latin typeface="Arial" panose="020B0604020202020204" pitchFamily="34" charset="0"/>
                <a:cs typeface="Arial" panose="020B0604020202020204" pitchFamily="34" charset="0"/>
              </a:rPr>
              <a:t> de Medicina, Higiene y Seguridad Industrial,</a:t>
            </a:r>
            <a:endParaRPr lang="es-CO" sz="1900" dirty="0">
              <a:solidFill>
                <a:schemeClr val="tx1"/>
              </a:solidFill>
              <a:latin typeface="Arial" panose="020B0604020202020204" pitchFamily="34" charset="0"/>
              <a:cs typeface="Arial" panose="020B0604020202020204" pitchFamily="34" charset="0"/>
            </a:endParaRPr>
          </a:p>
        </p:txBody>
      </p:sp>
      <p:sp>
        <p:nvSpPr>
          <p:cNvPr id="65" name="Google Shape;65;p14">
            <a:extLst>
              <a:ext uri="{FF2B5EF4-FFF2-40B4-BE49-F238E27FC236}">
                <a16:creationId xmlns:a16="http://schemas.microsoft.com/office/drawing/2014/main" id="{9A8D9C83-6747-C6EF-B7B2-C1FF10FD8D2D}"/>
              </a:ext>
            </a:extLst>
          </p:cNvPr>
          <p:cNvSpPr txBox="1"/>
          <p:nvPr/>
        </p:nvSpPr>
        <p:spPr>
          <a:xfrm>
            <a:off x="756673" y="476736"/>
            <a:ext cx="7886700" cy="864937"/>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rPr>
              <a:t>Evolución de las políticas en Seguridad y Salud en el Trabajo en Colombia</a:t>
            </a:r>
            <a:r>
              <a:rPr lang="es-419" sz="2800" b="1" i="0" u="none" strike="noStrike" cap="none" dirty="0">
                <a:solidFill>
                  <a:srgbClr val="2E3192"/>
                </a:solidFill>
                <a:latin typeface="Verdana"/>
                <a:ea typeface="Verdana"/>
                <a:cs typeface="Verdana"/>
                <a:sym typeface="Verdana"/>
              </a:rPr>
              <a:t> </a:t>
            </a:r>
            <a:endParaRPr sz="2800" dirty="0">
              <a:solidFill>
                <a:srgbClr val="2E3192"/>
              </a:solidFill>
            </a:endParaRPr>
          </a:p>
        </p:txBody>
      </p:sp>
    </p:spTree>
    <p:extLst>
      <p:ext uri="{BB962C8B-B14F-4D97-AF65-F5344CB8AC3E}">
        <p14:creationId xmlns:p14="http://schemas.microsoft.com/office/powerpoint/2010/main" val="2480572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FAB88D12-A37E-EA7A-5E38-48F5CAE9043F}"/>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431EB9B1-1C3E-5834-4122-EF9372FE5EE5}"/>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F2F44DC7-A272-2509-ECA3-7D448AB542C3}"/>
              </a:ext>
            </a:extLst>
          </p:cNvPr>
          <p:cNvSpPr txBox="1"/>
          <p:nvPr/>
        </p:nvSpPr>
        <p:spPr>
          <a:xfrm>
            <a:off x="597126" y="1341674"/>
            <a:ext cx="7638490" cy="3378522"/>
          </a:xfrm>
          <a:prstGeom prst="rect">
            <a:avLst/>
          </a:prstGeom>
          <a:noFill/>
          <a:ln>
            <a:noFill/>
          </a:ln>
        </p:spPr>
        <p:txBody>
          <a:bodyPr spcFirstLastPara="1" wrap="square" lIns="68575" tIns="34275" rIns="68575" bIns="34275" anchor="t" anchorCtr="0">
            <a:normAutofit fontScale="92500" lnSpcReduction="10000"/>
          </a:bodyPr>
          <a:lstStyle/>
          <a:p>
            <a:pPr algn="ctr"/>
            <a:r>
              <a:rPr lang="es-CO" dirty="0">
                <a:solidFill>
                  <a:srgbClr val="00B050"/>
                </a:solidFill>
              </a:rPr>
              <a:t> </a:t>
            </a:r>
          </a:p>
          <a:p>
            <a:pPr algn="just"/>
            <a:r>
              <a:rPr lang="es-ES_tradnl" sz="1600" b="1" dirty="0">
                <a:solidFill>
                  <a:srgbClr val="00B050"/>
                </a:solidFill>
              </a:rPr>
              <a:t> </a:t>
            </a:r>
            <a:endParaRPr lang="es-CO" sz="1600" b="1" dirty="0">
              <a:solidFill>
                <a:srgbClr val="00B050"/>
              </a:solidFill>
            </a:endParaRPr>
          </a:p>
          <a:p>
            <a:pPr algn="just"/>
            <a:r>
              <a:rPr lang="es-CO" sz="18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1984. Decreto 614 crea el Plan Nacional de Salud Ocupacional.</a:t>
            </a:r>
          </a:p>
          <a:p>
            <a:pPr algn="just"/>
            <a:endParaRPr lang="es-CO" sz="1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Determina las bases de organización y administración gubernamental y, privada de la Salud Ocupacional en Colombia, para la posterior constitución de un </a:t>
            </a:r>
            <a:r>
              <a:rPr lang="es-CO" sz="18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Plan Nacional unificado</a:t>
            </a:r>
            <a:r>
              <a:rPr lang="es-CO"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en el campo de la prevención de los accidentes y enfermedades relacionadas con el trabajo y en el del mejoramiento de las condiciones de trabajo.</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Las entidades que desarrollen planes, programas y actividades de Salud Ocupacional en el país, lo harán bajo la </a:t>
            </a:r>
            <a:r>
              <a:rPr lang="es-CO" sz="18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dirección de los Ministerios </a:t>
            </a:r>
            <a:r>
              <a:rPr lang="es-CO"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de Trabajo y Seguridad Social y de Salud y actuarán bajo la </a:t>
            </a:r>
            <a:r>
              <a:rPr lang="es-CO" sz="18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coordinación del Comité Nacional de Salud Ocupacional </a:t>
            </a:r>
            <a:endParaRPr lang="es-CO" sz="1800" b="1"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ES_tradnl" sz="1600" dirty="0"/>
              <a:t>.</a:t>
            </a:r>
            <a:endParaRPr lang="es-CO" sz="1600" dirty="0"/>
          </a:p>
        </p:txBody>
      </p:sp>
      <p:sp>
        <p:nvSpPr>
          <p:cNvPr id="65" name="Google Shape;65;p14">
            <a:extLst>
              <a:ext uri="{FF2B5EF4-FFF2-40B4-BE49-F238E27FC236}">
                <a16:creationId xmlns:a16="http://schemas.microsoft.com/office/drawing/2014/main" id="{9A8D9C83-6747-C6EF-B7B2-C1FF10FD8D2D}"/>
              </a:ext>
            </a:extLst>
          </p:cNvPr>
          <p:cNvSpPr txBox="1"/>
          <p:nvPr/>
        </p:nvSpPr>
        <p:spPr>
          <a:xfrm>
            <a:off x="756673" y="476736"/>
            <a:ext cx="7886700" cy="864937"/>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rPr>
              <a:t>Evolución de las políticas en Seguridad y Salud en el Trabajo en Colombia</a:t>
            </a:r>
            <a:r>
              <a:rPr lang="es-419" sz="2800" b="1" i="0" u="none" strike="noStrike" cap="none" dirty="0">
                <a:solidFill>
                  <a:srgbClr val="2E3192"/>
                </a:solidFill>
                <a:latin typeface="Verdana"/>
                <a:ea typeface="Verdana"/>
                <a:cs typeface="Verdana"/>
                <a:sym typeface="Verdana"/>
              </a:rPr>
              <a:t> </a:t>
            </a:r>
            <a:endParaRPr sz="2800" dirty="0">
              <a:solidFill>
                <a:srgbClr val="2E3192"/>
              </a:solidFill>
            </a:endParaRPr>
          </a:p>
        </p:txBody>
      </p:sp>
    </p:spTree>
    <p:extLst>
      <p:ext uri="{BB962C8B-B14F-4D97-AF65-F5344CB8AC3E}">
        <p14:creationId xmlns:p14="http://schemas.microsoft.com/office/powerpoint/2010/main" val="3978262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597126" y="1341674"/>
            <a:ext cx="7638490" cy="3378522"/>
          </a:xfrm>
          <a:prstGeom prst="rect">
            <a:avLst/>
          </a:prstGeom>
          <a:noFill/>
          <a:ln>
            <a:noFill/>
          </a:ln>
        </p:spPr>
        <p:txBody>
          <a:bodyPr spcFirstLastPara="1" wrap="square" lIns="68575" tIns="34275" rIns="68575" bIns="34275" anchor="t" anchorCtr="0">
            <a:normAutofit/>
          </a:bodyPr>
          <a:lstStyle/>
          <a:p>
            <a:pPr algn="ctr"/>
            <a:r>
              <a:rPr lang="es-CO" sz="2400" b="1" dirty="0">
                <a:solidFill>
                  <a:srgbClr val="00B050"/>
                </a:solidFill>
              </a:rPr>
              <a:t>1991</a:t>
            </a:r>
          </a:p>
          <a:p>
            <a:pPr algn="ctr"/>
            <a:endParaRPr lang="es-CO" sz="2400" b="1" dirty="0">
              <a:solidFill>
                <a:srgbClr val="00B050"/>
              </a:solidFill>
            </a:endParaRPr>
          </a:p>
          <a:p>
            <a:pPr algn="ctr"/>
            <a:r>
              <a:rPr lang="es-CO" sz="2400" b="1" dirty="0">
                <a:solidFill>
                  <a:srgbClr val="00B050"/>
                </a:solidFill>
              </a:rPr>
              <a:t>Nueva Constitución Política de Colombia </a:t>
            </a:r>
          </a:p>
          <a:p>
            <a:pPr algn="ctr"/>
            <a:r>
              <a:rPr lang="es-CO" sz="2400" dirty="0"/>
              <a:t> </a:t>
            </a:r>
          </a:p>
          <a:p>
            <a:pPr algn="just"/>
            <a:r>
              <a:rPr lang="es-CO" sz="2400" b="1" dirty="0"/>
              <a:t>Articulo 25. </a:t>
            </a:r>
            <a:r>
              <a:rPr lang="es-CO" sz="2400" dirty="0"/>
              <a:t>El Trabajo es un derecho y una obligación social y goza, en todas sus modalidades, de la especial protección del Estado. Toda persona tiene derecho a un trabajo en condiciones dignas y justas.</a:t>
            </a:r>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0088" y="423304"/>
            <a:ext cx="7886700" cy="918370"/>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Evolución de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284552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51990" y="1130022"/>
            <a:ext cx="7638490" cy="3707154"/>
          </a:xfrm>
          <a:prstGeom prst="rect">
            <a:avLst/>
          </a:prstGeom>
          <a:noFill/>
          <a:ln>
            <a:noFill/>
          </a:ln>
        </p:spPr>
        <p:txBody>
          <a:bodyPr spcFirstLastPara="1" wrap="square" lIns="68575" tIns="34275" rIns="68575" bIns="34275" anchor="t" anchorCtr="0">
            <a:normAutofit fontScale="77500" lnSpcReduction="20000"/>
          </a:bodyPr>
          <a:lstStyle/>
          <a:p>
            <a:pPr algn="ctr"/>
            <a:r>
              <a:rPr lang="es-CO" sz="2400" b="1" dirty="0">
                <a:solidFill>
                  <a:srgbClr val="00B050"/>
                </a:solidFill>
              </a:rPr>
              <a:t>1991</a:t>
            </a:r>
          </a:p>
          <a:p>
            <a:pPr algn="ctr"/>
            <a:r>
              <a:rPr lang="es-CO" sz="2400" b="1" dirty="0">
                <a:solidFill>
                  <a:srgbClr val="00B050"/>
                </a:solidFill>
              </a:rPr>
              <a:t>Constitución Política de Colombia</a:t>
            </a:r>
          </a:p>
          <a:p>
            <a:pPr algn="just"/>
            <a:r>
              <a:rPr lang="es-CO" sz="2400" b="1" dirty="0"/>
              <a:t> </a:t>
            </a:r>
          </a:p>
          <a:p>
            <a:pPr algn="just">
              <a:lnSpc>
                <a:spcPct val="120000"/>
              </a:lnSpc>
            </a:pPr>
            <a:r>
              <a:rPr lang="es-CO" sz="1800" b="1" dirty="0">
                <a:solidFill>
                  <a:srgbClr val="06357A"/>
                </a:solidFill>
                <a:effectLst/>
                <a:latin typeface="Arial" panose="020B0604020202020204" pitchFamily="34" charset="0"/>
                <a:ea typeface="Calibri" panose="020F0502020204030204" pitchFamily="34" charset="0"/>
                <a:cs typeface="Times New Roman" panose="02020603050405020304" pitchFamily="18" charset="0"/>
              </a:rPr>
              <a:t>Artículo 48</a:t>
            </a:r>
            <a:r>
              <a:rPr lang="es-C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ARTICULO 48º—La seguridad social es un servicio público de carácter obligatorio que se prestará bajo la dirección, coordinación y control del Estado, en sujeción a los principios de eficiencia, universalidad y solidaridad, en los términos que establezca la ley. Se garantiza a todos los habitantes el derecho irrenunciable a la seguridad social. </a:t>
            </a:r>
          </a:p>
          <a:p>
            <a:pPr algn="just">
              <a:lnSpc>
                <a:spcPct val="120000"/>
              </a:lnSpc>
            </a:pPr>
            <a:r>
              <a:rPr lang="es-C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El Estado, con la </a:t>
            </a:r>
            <a:r>
              <a:rPr lang="es-CO"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participación de los particulares</a:t>
            </a:r>
            <a:r>
              <a:rPr lang="es-C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ampliará progresivamente la cobertura de la seguridad social que comprenderá la prestación de los servicios en la forma que determine la ley. </a:t>
            </a:r>
          </a:p>
          <a:p>
            <a:pPr algn="just">
              <a:lnSpc>
                <a:spcPct val="120000"/>
              </a:lnSpc>
            </a:pPr>
            <a:r>
              <a:rPr lang="es-C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La </a:t>
            </a:r>
            <a:r>
              <a:rPr lang="es-CO"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seguridad social </a:t>
            </a:r>
            <a:r>
              <a:rPr lang="es-C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podrá ser prestada por </a:t>
            </a:r>
            <a:r>
              <a:rPr lang="es-CO"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entidades públicas o privadas</a:t>
            </a:r>
            <a:r>
              <a:rPr lang="es-C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de conformidad con la ley. </a:t>
            </a:r>
          </a:p>
          <a:p>
            <a:pPr algn="just">
              <a:lnSpc>
                <a:spcPct val="120000"/>
              </a:lnSpc>
            </a:pPr>
            <a:r>
              <a:rPr lang="es-C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No se podrán destinar ni utilizar los recursos de las instituciones de la seguridad social para fines diferentes a ella.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20000"/>
              </a:lnSpc>
            </a:pPr>
            <a:r>
              <a:rPr lang="es-CO" sz="2400" dirty="0"/>
              <a:t> </a:t>
            </a:r>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918370"/>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Evolución de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4120536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51990" y="1130022"/>
            <a:ext cx="7638490" cy="3707154"/>
          </a:xfrm>
          <a:prstGeom prst="rect">
            <a:avLst/>
          </a:prstGeom>
          <a:noFill/>
          <a:ln>
            <a:noFill/>
          </a:ln>
        </p:spPr>
        <p:txBody>
          <a:bodyPr spcFirstLastPara="1" wrap="square" lIns="68575" tIns="34275" rIns="68575" bIns="34275" anchor="t" anchorCtr="0">
            <a:normAutofit fontScale="85000" lnSpcReduction="20000"/>
          </a:bodyPr>
          <a:lstStyle/>
          <a:p>
            <a:r>
              <a:rPr lang="es-ES_tradnl" sz="21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Gran Reforma de los años 90. La ley 100 de 1993</a:t>
            </a:r>
            <a:endParaRPr lang="es-CO" sz="2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s-ES_tradnl" sz="18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s-ES_tradnl" sz="1800" dirty="0">
                <a:effectLst/>
                <a:latin typeface="Arial" panose="020B0604020202020204" pitchFamily="34" charset="0"/>
                <a:ea typeface="Calibri" panose="020F0502020204030204" pitchFamily="34" charset="0"/>
                <a:cs typeface="Times New Roman" panose="02020603050405020304" pitchFamily="18" charset="0"/>
              </a:rPr>
              <a:t>La Ley 100 de 1993 y el Decreto Ley 1295 de 1994  crearon el Sistema</a:t>
            </a:r>
            <a:r>
              <a:rPr lang="es-CO" sz="1800" dirty="0">
                <a:latin typeface="Calibri" panose="020F0502020204030204" pitchFamily="34" charset="0"/>
                <a:ea typeface="Calibri" panose="020F0502020204030204" pitchFamily="34" charset="0"/>
                <a:cs typeface="Times New Roman" panose="02020603050405020304" pitchFamily="18" charset="0"/>
              </a:rPr>
              <a:t> </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General de Riesgos Profesionales, el cual estableció un </a:t>
            </a:r>
            <a:r>
              <a:rPr lang="es-ES_tradnl" sz="1800" b="1" dirty="0">
                <a:effectLst/>
                <a:latin typeface="Arial" panose="020B0604020202020204" pitchFamily="34" charset="0"/>
                <a:ea typeface="Calibri" panose="020F0502020204030204" pitchFamily="34" charset="0"/>
                <a:cs typeface="Times New Roman" panose="02020603050405020304" pitchFamily="18" charset="0"/>
              </a:rPr>
              <a:t>modelo de aseguramiento</a:t>
            </a:r>
            <a:r>
              <a:rPr lang="es-CO" sz="1800" dirty="0">
                <a:latin typeface="Calibri" panose="020F0502020204030204" pitchFamily="34" charset="0"/>
                <a:ea typeface="Calibri" panose="020F0502020204030204" pitchFamily="34" charset="0"/>
                <a:cs typeface="Times New Roman" panose="02020603050405020304" pitchFamily="18" charset="0"/>
              </a:rPr>
              <a:t> </a:t>
            </a:r>
            <a:r>
              <a:rPr lang="es-ES_tradnl" sz="1800" b="1" dirty="0">
                <a:effectLst/>
                <a:latin typeface="Arial" panose="020B0604020202020204" pitchFamily="34" charset="0"/>
                <a:ea typeface="Calibri" panose="020F0502020204030204" pitchFamily="34" charset="0"/>
                <a:cs typeface="Times New Roman" panose="02020603050405020304" pitchFamily="18" charset="0"/>
              </a:rPr>
              <a:t>privado</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 de los riesgos ocupacionales y cuyo principal objetivo fue la creación y promoción de una cultura de prevención en accidentes de trabajo y enfermedades</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s-ES_tradnl" sz="1800" dirty="0">
                <a:effectLst/>
                <a:latin typeface="Arial" panose="020B0604020202020204" pitchFamily="34" charset="0"/>
                <a:ea typeface="Calibri" panose="020F0502020204030204" pitchFamily="34" charset="0"/>
                <a:cs typeface="Times New Roman" panose="02020603050405020304" pitchFamily="18" charset="0"/>
              </a:rPr>
              <a:t>profesionales.</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s-ES_tradnl" sz="1800" dirty="0">
                <a:effectLst/>
                <a:latin typeface="Arial" panose="020B0604020202020204" pitchFamily="34" charset="0"/>
                <a:ea typeface="Calibri" panose="020F0502020204030204" pitchFamily="34" charset="0"/>
                <a:cs typeface="Times New Roman" panose="02020603050405020304" pitchFamily="18" charset="0"/>
              </a:rPr>
              <a:t>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s-ES_tradnl" sz="1800" dirty="0">
                <a:effectLst/>
                <a:latin typeface="Arial" panose="020B0604020202020204" pitchFamily="34" charset="0"/>
                <a:ea typeface="Calibri" panose="020F0502020204030204" pitchFamily="34" charset="0"/>
                <a:cs typeface="Times New Roman" panose="02020603050405020304" pitchFamily="18" charset="0"/>
              </a:rPr>
              <a:t>Con la ley 100 nacieron las </a:t>
            </a:r>
            <a:r>
              <a:rPr lang="es-ES_tradnl" sz="1800" b="1" dirty="0">
                <a:effectLst/>
                <a:latin typeface="Arial" panose="020B0604020202020204" pitchFamily="34" charset="0"/>
                <a:ea typeface="Calibri" panose="020F0502020204030204" pitchFamily="34" charset="0"/>
                <a:cs typeface="Times New Roman" panose="02020603050405020304" pitchFamily="18" charset="0"/>
              </a:rPr>
              <a:t>Administradoras de Riesgos Profesionales (ARP</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 las cuales se encargan de realizar actividades de prevención, asesoría y evaluación de riegos profesionales, al igual que la prestación de servicios de salud y pago de</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s-ES_tradnl" sz="1800" dirty="0">
                <a:effectLst/>
                <a:latin typeface="Arial" panose="020B0604020202020204" pitchFamily="34" charset="0"/>
                <a:ea typeface="Calibri" panose="020F0502020204030204" pitchFamily="34" charset="0"/>
                <a:cs typeface="Times New Roman" panose="02020603050405020304" pitchFamily="18" charset="0"/>
              </a:rPr>
              <a:t>prestaciones económicas a sus afiliados.</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s-ES_tradnl" sz="1800" dirty="0">
                <a:effectLst/>
                <a:latin typeface="Arial" panose="020B0604020202020204" pitchFamily="34" charset="0"/>
                <a:ea typeface="Calibri" panose="020F0502020204030204" pitchFamily="34" charset="0"/>
                <a:cs typeface="Times New Roman" panose="02020603050405020304" pitchFamily="18" charset="0"/>
              </a:rPr>
              <a:t>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s-ES_tradnl" sz="1800" dirty="0">
                <a:effectLst/>
                <a:latin typeface="Arial" panose="020B0604020202020204" pitchFamily="34" charset="0"/>
                <a:ea typeface="Calibri" panose="020F0502020204030204" pitchFamily="34" charset="0"/>
                <a:cs typeface="Times New Roman" panose="02020603050405020304" pitchFamily="18" charset="0"/>
              </a:rPr>
              <a:t>La atención médica es usualmente subcontratada a instituciones prestadoras de servicios de salud (IPS).</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CO" sz="2400" b="1" dirty="0"/>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918370"/>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Evolución de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1096697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51990" y="1130022"/>
            <a:ext cx="7638490" cy="3707154"/>
          </a:xfrm>
          <a:prstGeom prst="rect">
            <a:avLst/>
          </a:prstGeom>
          <a:noFill/>
          <a:ln>
            <a:noFill/>
          </a:ln>
        </p:spPr>
        <p:txBody>
          <a:bodyPr spcFirstLastPara="1" wrap="square" lIns="68575" tIns="34275" rIns="68575" bIns="34275" anchor="t" anchorCtr="0">
            <a:normAutofit/>
          </a:bodyPr>
          <a:lstStyle/>
          <a:p>
            <a:r>
              <a:rPr lang="es-ES_tradnl" sz="21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Gran Reforma de los años 90. La ley 100 de 1993</a:t>
            </a:r>
            <a:endParaRPr lang="es-CO" sz="2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s-ES_tradnl" sz="18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 </a:t>
            </a:r>
            <a:endParaRPr lang="es-ES_tradnl" sz="1800" dirty="0">
              <a:effectLst/>
              <a:latin typeface="Arial" panose="020B0604020202020204" pitchFamily="34" charset="0"/>
              <a:ea typeface="Calibri" panose="020F0502020204030204" pitchFamily="34" charset="0"/>
              <a:cs typeface="Times New Roman" panose="02020603050405020304" pitchFamily="18" charset="0"/>
            </a:endParaRPr>
          </a:p>
          <a:p>
            <a:pPr algn="just"/>
            <a:r>
              <a:rPr lang="es-ES_tradnl" sz="1800" dirty="0">
                <a:effectLst/>
                <a:latin typeface="Arial" panose="020B0604020202020204" pitchFamily="34" charset="0"/>
                <a:ea typeface="Calibri" panose="020F0502020204030204" pitchFamily="34" charset="0"/>
                <a:cs typeface="Times New Roman" panose="02020603050405020304" pitchFamily="18" charset="0"/>
              </a:rPr>
              <a:t>Los aportes o cotizaciones a Riesgos Laborales los hace el empleador y el aporte depende del nivel de riesgo en que se encuentra cada puesto de empleo. </a:t>
            </a:r>
          </a:p>
          <a:p>
            <a:pPr algn="just"/>
            <a:endParaRPr lang="es-ES_tradnl" sz="1800" dirty="0">
              <a:latin typeface="Arial" panose="020B0604020202020204" pitchFamily="34" charset="0"/>
              <a:ea typeface="Calibri" panose="020F0502020204030204" pitchFamily="34" charset="0"/>
              <a:cs typeface="Times New Roman" panose="02020603050405020304" pitchFamily="18" charset="0"/>
            </a:endParaRPr>
          </a:p>
          <a:p>
            <a:pPr algn="just"/>
            <a:r>
              <a:rPr lang="es-ES_tradnl" sz="1800" dirty="0">
                <a:effectLst/>
                <a:latin typeface="Arial" panose="020B0604020202020204" pitchFamily="34" charset="0"/>
                <a:ea typeface="Calibri" panose="020F0502020204030204" pitchFamily="34" charset="0"/>
                <a:cs typeface="Times New Roman" panose="02020603050405020304" pitchFamily="18" charset="0"/>
              </a:rPr>
              <a:t>Existe el alto riesgo. </a:t>
            </a:r>
          </a:p>
          <a:p>
            <a:pPr algn="just"/>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ES_tradnl" sz="1800" dirty="0">
                <a:effectLst/>
                <a:latin typeface="Arial" panose="020B0604020202020204" pitchFamily="34" charset="0"/>
                <a:ea typeface="Calibri" panose="020F0502020204030204" pitchFamily="34" charset="0"/>
                <a:cs typeface="Times New Roman" panose="02020603050405020304" pitchFamily="18" charset="0"/>
              </a:rPr>
              <a:t>El monto de la cotización fluctúa entre el 0,348 y el 8,7% del IBC dependiendo del nivel de riesgo.</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ES_tradnl" sz="1800" dirty="0">
                <a:effectLst/>
                <a:latin typeface="Arial" panose="020B0604020202020204" pitchFamily="34" charset="0"/>
                <a:ea typeface="Calibri" panose="020F0502020204030204" pitchFamily="34" charset="0"/>
                <a:cs typeface="Times New Roman" panose="02020603050405020304" pitchFamily="18" charset="0"/>
              </a:rPr>
              <a:t>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endParaRPr lang="es-CO" sz="2400" b="1" dirty="0"/>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918370"/>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Evolución de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1964503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51990" y="1130022"/>
            <a:ext cx="7638490" cy="3707154"/>
          </a:xfrm>
          <a:prstGeom prst="rect">
            <a:avLst/>
          </a:prstGeom>
          <a:noFill/>
          <a:ln>
            <a:noFill/>
          </a:ln>
        </p:spPr>
        <p:txBody>
          <a:bodyPr spcFirstLastPara="1" wrap="square" lIns="68575" tIns="34275" rIns="68575" bIns="34275" anchor="t" anchorCtr="0">
            <a:normAutofit fontScale="92500" lnSpcReduction="10000"/>
          </a:bodyPr>
          <a:lstStyle/>
          <a:p>
            <a:r>
              <a:rPr lang="es-ES_tradnl" sz="21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Gran Reforma de los años 90. La ley 100 de 1993</a:t>
            </a:r>
            <a:endParaRPr lang="es-CO" sz="2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s-ES_tradnl" sz="18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 </a:t>
            </a:r>
            <a:r>
              <a:rPr lang="es-ES_tradnl"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Creó dos mecanismos importantes:</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26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FONDO DE RIESGOS PROFESIONALES</a:t>
            </a:r>
          </a:p>
          <a:p>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s-CO"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Como una cuenta especial de la Nación, sin personería jurídica, adscrita al Ministerio de Trabajo y Seguridad Social, cuyos y recursos serán administrados en fiducia</a:t>
            </a:r>
            <a:r>
              <a:rPr lang="es-CO" sz="1800" dirty="0">
                <a:effectLst/>
                <a:latin typeface="Calibri" panose="020F0502020204030204" pitchFamily="34" charset="0"/>
                <a:ea typeface="Calibri" panose="020F0502020204030204" pitchFamily="34" charset="0"/>
                <a:cs typeface="Times New Roman" panose="02020603050405020304" pitchFamily="18" charset="0"/>
              </a:rPr>
              <a:t>.</a:t>
            </a:r>
          </a:p>
          <a:p>
            <a:pPr algn="just">
              <a:lnSpc>
                <a:spcPct val="120000"/>
              </a:lnSpc>
            </a:pPr>
            <a:r>
              <a:rPr lang="es-ES" sz="1800" dirty="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Tiene por objeto </a:t>
            </a:r>
            <a:r>
              <a:rPr lang="es-ES" sz="1800" b="1" dirty="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adelantar estudios, campañas y acciones de educación, prevención e investigación de los accidentes de trabajo y enfermedades profesionales</a:t>
            </a:r>
            <a:r>
              <a:rPr lang="es-ES" sz="1800" dirty="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en todo el territorio nacional.</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s-ES" sz="1800" dirty="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En especial deberá atender la </a:t>
            </a:r>
            <a:r>
              <a:rPr lang="es-ES" sz="1800" b="1" dirty="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prevención de las actividades de alto riesgo.</a:t>
            </a:r>
            <a:endParaRPr lang="es-CO" sz="1800" b="1"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s-CO" sz="2400" b="1" dirty="0"/>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918370"/>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Evolución de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3009714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51990" y="1130022"/>
            <a:ext cx="7638490" cy="3707154"/>
          </a:xfrm>
          <a:prstGeom prst="rect">
            <a:avLst/>
          </a:prstGeom>
          <a:noFill/>
          <a:ln>
            <a:noFill/>
          </a:ln>
        </p:spPr>
        <p:txBody>
          <a:bodyPr spcFirstLastPara="1" wrap="square" lIns="68575" tIns="34275" rIns="68575" bIns="34275" anchor="t" anchorCtr="0">
            <a:normAutofit fontScale="85000" lnSpcReduction="10000"/>
          </a:bodyPr>
          <a:lstStyle/>
          <a:p>
            <a:r>
              <a:rPr lang="es-ES_tradnl" sz="21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Gran Reforma de los años 90. La ley 100 de 1993</a:t>
            </a:r>
            <a:endParaRPr lang="es-CO" sz="2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s-ES_tradnl" sz="18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 </a:t>
            </a:r>
            <a:r>
              <a:rPr lang="es-ES_tradnl"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Creó dos mecanismos importantes:</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26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FONDO DE RIESGOS PROFESIONALES</a:t>
            </a:r>
          </a:p>
          <a:p>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s-CO"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Los recursos del Fondo de Riesgos Laborales </a:t>
            </a:r>
            <a:r>
              <a:rPr lang="es-CO" sz="18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no pertenecen al Presupuesto General de la Nación</a:t>
            </a:r>
            <a:r>
              <a:rPr lang="es-CO"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no podrán ser destinados a gastos de administración y funcionamiento del Ministerio ni a objeto distinto del fondo previsto</a:t>
            </a:r>
            <a:r>
              <a:rPr lang="es-CO" sz="1800" dirty="0">
                <a:effectLst/>
                <a:latin typeface="Calibri" panose="020F0502020204030204" pitchFamily="34" charset="0"/>
                <a:ea typeface="Calibri" panose="020F0502020204030204" pitchFamily="34" charset="0"/>
                <a:cs typeface="Times New Roman" panose="02020603050405020304" pitchFamily="18" charset="0"/>
              </a:rPr>
              <a:t>.</a:t>
            </a:r>
          </a:p>
          <a:p>
            <a:pPr algn="just">
              <a:lnSpc>
                <a:spcPct val="120000"/>
              </a:lnSpc>
            </a:pP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a)</a:t>
            </a:r>
            <a:r>
              <a:rPr lang="es-CO" sz="1800" dirty="0">
                <a:solidFill>
                  <a:srgbClr val="333333"/>
                </a:solidFill>
                <a:effectLst/>
                <a:latin typeface="Helvetica Neue" panose="02000503000000020004" pitchFamily="2" charset="0"/>
                <a:ea typeface="Times New Roman" panose="02020603050405020304" pitchFamily="18" charset="0"/>
                <a:cs typeface="Times New Roman" panose="02020603050405020304" pitchFamily="18" charset="0"/>
              </a:rPr>
              <a:t>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El </a:t>
            </a:r>
            <a:r>
              <a:rPr lang="es-C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uno por ciento (1%) del recaudo por cotizaciones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a cargo de los empleadores.</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b)</a:t>
            </a:r>
            <a:r>
              <a:rPr lang="es-CO" sz="1800" dirty="0">
                <a:solidFill>
                  <a:srgbClr val="333333"/>
                </a:solidFill>
                <a:effectLst/>
                <a:latin typeface="Helvetica Neue" panose="02000503000000020004" pitchFamily="2" charset="0"/>
                <a:ea typeface="Times New Roman" panose="02020603050405020304" pitchFamily="18" charset="0"/>
                <a:cs typeface="Times New Roman" panose="02020603050405020304" pitchFamily="18" charset="0"/>
              </a:rPr>
              <a:t>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Aportes del </a:t>
            </a:r>
            <a:r>
              <a:rPr lang="es-C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presupuesto nacional</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a:t>
            </a:r>
            <a:r>
              <a:rPr lang="es-CO" sz="1800" dirty="0">
                <a:solidFill>
                  <a:srgbClr val="333333"/>
                </a:solidFill>
                <a:effectLst/>
                <a:latin typeface="Helvetica Neue" panose="02000503000000020004" pitchFamily="2" charset="0"/>
                <a:ea typeface="Times New Roman" panose="02020603050405020304" pitchFamily="18" charset="0"/>
                <a:cs typeface="Times New Roman" panose="02020603050405020304" pitchFamily="18" charset="0"/>
              </a:rPr>
              <a:t>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Las multas.</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d)</a:t>
            </a:r>
            <a:r>
              <a:rPr lang="es-CO" sz="1800" dirty="0">
                <a:solidFill>
                  <a:srgbClr val="333333"/>
                </a:solidFill>
                <a:effectLst/>
                <a:latin typeface="Helvetica Neue" panose="02000503000000020004" pitchFamily="2" charset="0"/>
                <a:ea typeface="Times New Roman" panose="02020603050405020304" pitchFamily="18" charset="0"/>
                <a:cs typeface="Times New Roman" panose="02020603050405020304" pitchFamily="18" charset="0"/>
              </a:rPr>
              <a:t>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Los recursos que aporten las </a:t>
            </a:r>
            <a:r>
              <a:rPr lang="es-C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entidades territoriales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para planes de Prevención de Riesgos Profesionales en sus respectivos territorios, o de agremiaciones o federaciones para sus afiliados.</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s-CO" sz="2400" b="1" dirty="0"/>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918370"/>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Evolución de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2814712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51990" y="1130022"/>
            <a:ext cx="7638490" cy="3707154"/>
          </a:xfrm>
          <a:prstGeom prst="rect">
            <a:avLst/>
          </a:prstGeom>
          <a:noFill/>
          <a:ln>
            <a:noFill/>
          </a:ln>
        </p:spPr>
        <p:txBody>
          <a:bodyPr spcFirstLastPara="1" wrap="square" lIns="68575" tIns="34275" rIns="68575" bIns="34275" anchor="t" anchorCtr="0">
            <a:normAutofit fontScale="92500" lnSpcReduction="10000"/>
          </a:bodyPr>
          <a:lstStyle/>
          <a:p>
            <a:r>
              <a:rPr lang="es-ES_tradnl" sz="21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Gran Reforma de los años 90. La ley 100 de 1993</a:t>
            </a:r>
            <a:endParaRPr lang="es-CO" sz="2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s-ES_tradnl" sz="18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 </a:t>
            </a:r>
            <a:r>
              <a:rPr lang="es-ES_tradnl" sz="1800" b="1" dirty="0">
                <a:latin typeface="Arial" panose="020B0604020202020204" pitchFamily="34" charset="0"/>
                <a:ea typeface="Calibri" panose="020F0502020204030204" pitchFamily="34" charset="0"/>
                <a:cs typeface="Times New Roman" panose="02020603050405020304" pitchFamily="18" charset="0"/>
              </a:rPr>
              <a:t>Un segundo mecanismo</a:t>
            </a:r>
            <a:r>
              <a:rPr lang="es-ES_tradnl"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9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Consejo Nacional de Riesgos Profesionales</a:t>
            </a:r>
          </a:p>
          <a:p>
            <a:pPr algn="just"/>
            <a:endParaRPr lang="es-CO" sz="19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Funciones</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a)</a:t>
            </a:r>
            <a:r>
              <a:rPr lang="es-CO" sz="1800" dirty="0">
                <a:solidFill>
                  <a:srgbClr val="333333"/>
                </a:solidFill>
                <a:effectLst/>
                <a:latin typeface="Helvetica Neue" panose="02000503000000020004" pitchFamily="2" charset="0"/>
                <a:ea typeface="Times New Roman" panose="02020603050405020304" pitchFamily="18" charset="0"/>
                <a:cs typeface="Times New Roman" panose="02020603050405020304" pitchFamily="18" charset="0"/>
              </a:rPr>
              <a:t>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Recomendar la </a:t>
            </a:r>
            <a:r>
              <a:rPr lang="es-C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formulación de las estrategias y programas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para el Sistema General de Riesgos Profesionales, de acuerdo con los planes y programas de desarrollo económico, social y ambiental que apruebe el Congreso de la República.</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b)</a:t>
            </a:r>
            <a:r>
              <a:rPr lang="es-CO" sz="1800" dirty="0">
                <a:solidFill>
                  <a:srgbClr val="333333"/>
                </a:solidFill>
                <a:effectLst/>
                <a:latin typeface="Helvetica Neue" panose="02000503000000020004" pitchFamily="2" charset="0"/>
                <a:ea typeface="Times New Roman" panose="02020603050405020304" pitchFamily="18" charset="0"/>
                <a:cs typeface="Times New Roman" panose="02020603050405020304" pitchFamily="18" charset="0"/>
              </a:rPr>
              <a:t>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Recomendar las </a:t>
            </a:r>
            <a:r>
              <a:rPr lang="es-C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normas técnicas de salud ocupacional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que regulan el control de los factores de riesgo. </a:t>
            </a:r>
          </a:p>
          <a:p>
            <a:pPr algn="just"/>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 Recomendar las normas de obligatorio cumplimiento sobre las actividades de promoción y prevención para las Entidades Administradoras de Riesgo Profesionales </a:t>
            </a:r>
          </a:p>
          <a:p>
            <a:pPr algn="just"/>
            <a:endPar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endParaRPr lang="es-CO" sz="2400" b="1" dirty="0"/>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918370"/>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Evolución de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4206520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51990" y="1130022"/>
            <a:ext cx="7638490" cy="3707154"/>
          </a:xfrm>
          <a:prstGeom prst="rect">
            <a:avLst/>
          </a:prstGeom>
          <a:noFill/>
          <a:ln>
            <a:noFill/>
          </a:ln>
        </p:spPr>
        <p:txBody>
          <a:bodyPr spcFirstLastPara="1" wrap="square" lIns="68575" tIns="34275" rIns="68575" bIns="34275" anchor="t" anchorCtr="0">
            <a:normAutofit/>
          </a:bodyPr>
          <a:lstStyle/>
          <a:p>
            <a:r>
              <a:rPr lang="es-ES_tradnl" sz="21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Gran Reforma de los años 90. La ley 100 de 1993</a:t>
            </a:r>
            <a:endParaRPr lang="es-CO" sz="2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s-ES_tradnl" sz="18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 </a:t>
            </a:r>
            <a:r>
              <a:rPr lang="es-ES_tradnl" sz="1800" b="1" dirty="0">
                <a:latin typeface="Arial" panose="020B0604020202020204" pitchFamily="34" charset="0"/>
                <a:ea typeface="Calibri" panose="020F0502020204030204" pitchFamily="34" charset="0"/>
                <a:cs typeface="Times New Roman" panose="02020603050405020304" pitchFamily="18" charset="0"/>
              </a:rPr>
              <a:t>Un segundo mecanismo</a:t>
            </a:r>
            <a:r>
              <a:rPr lang="es-ES_tradnl"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9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Consejo Nacional de Riesgos Profesionales</a:t>
            </a:r>
            <a:endParaRPr lang="es-CO" sz="19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Funciones</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d)</a:t>
            </a:r>
            <a:r>
              <a:rPr lang="es-CO" sz="1800" dirty="0">
                <a:solidFill>
                  <a:srgbClr val="333333"/>
                </a:solidFill>
                <a:effectLst/>
                <a:latin typeface="Helvetica Neue" panose="02000503000000020004" pitchFamily="2" charset="0"/>
                <a:ea typeface="Times New Roman" panose="02020603050405020304" pitchFamily="18" charset="0"/>
                <a:cs typeface="Times New Roman" panose="02020603050405020304" pitchFamily="18" charset="0"/>
              </a:rPr>
              <a:t>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Recomendar la reglamentación sobre la </a:t>
            </a:r>
            <a:r>
              <a:rPr lang="es-C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recolección, transferencia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y </a:t>
            </a:r>
            <a:r>
              <a:rPr lang="es-C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difusión de la información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sobre riesgos profesionales.</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e)</a:t>
            </a:r>
            <a:r>
              <a:rPr lang="es-CO" sz="1800" dirty="0">
                <a:solidFill>
                  <a:srgbClr val="333333"/>
                </a:solidFill>
                <a:effectLst/>
                <a:latin typeface="Helvetica Neue" panose="02000503000000020004" pitchFamily="2" charset="0"/>
                <a:ea typeface="Times New Roman" panose="02020603050405020304" pitchFamily="18" charset="0"/>
                <a:cs typeface="Times New Roman" panose="02020603050405020304" pitchFamily="18" charset="0"/>
              </a:rPr>
              <a:t>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Recomendar al Gobierno Nacional las modificaciones que considere necesarias a </a:t>
            </a:r>
            <a:r>
              <a:rPr lang="es-C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la tabla de clasificación de enfermedades profesionales</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f)</a:t>
            </a:r>
            <a:r>
              <a:rPr lang="es-CO" sz="1800" dirty="0">
                <a:solidFill>
                  <a:srgbClr val="333333"/>
                </a:solidFill>
                <a:effectLst/>
                <a:latin typeface="Helvetica Neue" panose="02000503000000020004" pitchFamily="2" charset="0"/>
                <a:ea typeface="Times New Roman" panose="02020603050405020304" pitchFamily="18" charset="0"/>
                <a:cs typeface="Times New Roman" panose="02020603050405020304" pitchFamily="18" charset="0"/>
              </a:rPr>
              <a:t> </a:t>
            </a:r>
            <a:r>
              <a:rPr lang="es-CO"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Recomendar las </a:t>
            </a:r>
            <a:r>
              <a:rPr lang="es-C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normas y procedimientos que le permitan vigilar y controlar las condiciones de trabajo en las empresas.</a:t>
            </a:r>
            <a:endParaRPr lang="es-CO" sz="1800" b="1" dirty="0">
              <a:effectLst/>
              <a:latin typeface="Calibri" panose="020F0502020204030204" pitchFamily="34" charset="0"/>
              <a:ea typeface="Calibri" panose="020F0502020204030204" pitchFamily="34" charset="0"/>
              <a:cs typeface="Times New Roman" panose="02020603050405020304" pitchFamily="18" charset="0"/>
            </a:endParaRPr>
          </a:p>
          <a:p>
            <a:r>
              <a:rPr lang="es-CO" sz="18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endParaRPr lang="es-CO" sz="1800" b="1"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s-CO" sz="2400" b="1" dirty="0"/>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918370"/>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Evolución de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2941684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42846" y="1673352"/>
            <a:ext cx="7638490" cy="3163824"/>
          </a:xfrm>
          <a:prstGeom prst="rect">
            <a:avLst/>
          </a:prstGeom>
          <a:noFill/>
          <a:ln>
            <a:noFill/>
          </a:ln>
        </p:spPr>
        <p:txBody>
          <a:bodyPr spcFirstLastPara="1" wrap="square" lIns="68575" tIns="34275" rIns="68575" bIns="34275" anchor="t" anchorCtr="0">
            <a:normAutofit/>
          </a:bodyPr>
          <a:lstStyle/>
          <a:p>
            <a:pPr algn="ctr">
              <a:lnSpc>
                <a:spcPct val="90000"/>
              </a:lnSpc>
              <a:buSzPts val="2100"/>
            </a:pPr>
            <a:r>
              <a:rPr lang="es-ES" sz="3200" b="1" dirty="0">
                <a:solidFill>
                  <a:srgbClr val="27519D"/>
                </a:solidFill>
                <a:latin typeface="Arial" panose="020B0604020202020204" pitchFamily="34" charset="0"/>
                <a:cs typeface="Arial" panose="020B0604020202020204" pitchFamily="34" charset="0"/>
              </a:rPr>
              <a:t>Impacto de las Estrategias y Programas de la OISS en las Políticas en Seguridad y Salud en el Trabajo en Colombia</a:t>
            </a:r>
            <a:r>
              <a:rPr lang="es-ES" sz="3200" b="1" i="0" u="none" strike="noStrike" cap="none" dirty="0">
                <a:solidFill>
                  <a:srgbClr val="2E3192"/>
                </a:solidFill>
                <a:latin typeface="Arial" panose="020B0604020202020204" pitchFamily="34" charset="0"/>
                <a:ea typeface="Verdana"/>
                <a:cs typeface="Arial" panose="020B0604020202020204" pitchFamily="34" charset="0"/>
                <a:sym typeface="Verdana"/>
              </a:rPr>
              <a:t> </a:t>
            </a:r>
            <a:endParaRPr lang="es-ES" sz="3200" b="1" dirty="0">
              <a:solidFill>
                <a:srgbClr val="2E319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3264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42846" y="1673352"/>
            <a:ext cx="7638490" cy="3163824"/>
          </a:xfrm>
          <a:prstGeom prst="rect">
            <a:avLst/>
          </a:prstGeom>
          <a:noFill/>
          <a:ln>
            <a:noFill/>
          </a:ln>
        </p:spPr>
        <p:txBody>
          <a:bodyPr spcFirstLastPara="1" wrap="square" lIns="68575" tIns="34275" rIns="68575" bIns="34275" anchor="t" anchorCtr="0">
            <a:normAutofit fontScale="92500" lnSpcReduction="20000"/>
          </a:bodyPr>
          <a:lstStyle/>
          <a:p>
            <a:r>
              <a:rPr lang="es-ES_tradnl" sz="1900" b="1" dirty="0">
                <a:solidFill>
                  <a:srgbClr val="00B150"/>
                </a:solidFill>
                <a:effectLst/>
                <a:latin typeface="Arial" panose="020B0604020202020204" pitchFamily="34" charset="0"/>
                <a:ea typeface="Calibri" panose="020F0502020204030204" pitchFamily="34" charset="0"/>
                <a:cs typeface="Arial" panose="020B0604020202020204" pitchFamily="34" charset="0"/>
              </a:rPr>
              <a:t>2006: I PREVENCIA</a:t>
            </a:r>
          </a:p>
          <a:p>
            <a:pPr>
              <a:lnSpc>
                <a:spcPct val="120000"/>
              </a:lnSpc>
            </a:pPr>
            <a:r>
              <a:rPr lang="es-ES_tradnl" sz="1900" dirty="0">
                <a:solidFill>
                  <a:schemeClr val="tx1"/>
                </a:solidFill>
                <a:latin typeface="Arial" panose="020B0604020202020204" pitchFamily="34" charset="0"/>
                <a:ea typeface="Calibri" panose="020F0502020204030204" pitchFamily="34" charset="0"/>
                <a:cs typeface="Arial" panose="020B0604020202020204" pitchFamily="34" charset="0"/>
              </a:rPr>
              <a:t>I </a:t>
            </a:r>
            <a:r>
              <a:rPr lang="es-ES_tradnl" sz="1900" dirty="0">
                <a:latin typeface="Arial" panose="020B0604020202020204" pitchFamily="34" charset="0"/>
                <a:ea typeface="Calibri" panose="020F0502020204030204" pitchFamily="34" charset="0"/>
                <a:cs typeface="Arial" panose="020B0604020202020204" pitchFamily="34" charset="0"/>
              </a:rPr>
              <a:t>Congreso de Prevención de Riesgos Laborales en Iberoamérica</a:t>
            </a:r>
            <a:r>
              <a:rPr lang="es-ES_tradnl" sz="19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p>
          <a:p>
            <a:pPr>
              <a:lnSpc>
                <a:spcPct val="120000"/>
              </a:lnSpc>
            </a:pPr>
            <a:endParaRPr lang="es-CO" sz="1900" dirty="0">
              <a:effectLst/>
              <a:latin typeface="Arial" panose="020B0604020202020204" pitchFamily="34" charset="0"/>
              <a:ea typeface="Calibri" panose="020F0502020204030204" pitchFamily="34" charset="0"/>
              <a:cs typeface="Arial" panose="020B0604020202020204" pitchFamily="34" charset="0"/>
            </a:endParaRPr>
          </a:p>
          <a:p>
            <a:pPr algn="just"/>
            <a:r>
              <a:rPr lang="es-CO" sz="19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rPr>
              <a:t>2007: I ESTRATEGIA IBEROAMERICANA DE SEGURIDAD Y SALUD EN EL TRABAJO</a:t>
            </a:r>
            <a:endParaRPr lang="es-CO" sz="1900" b="1"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p>
            <a:pPr algn="just"/>
            <a:r>
              <a:rPr lang="es-CO" sz="1900" dirty="0">
                <a:effectLst/>
                <a:latin typeface="Arial" panose="020B0604020202020204" pitchFamily="34" charset="0"/>
                <a:ea typeface="Calibri" panose="020F0502020204030204" pitchFamily="34" charset="0"/>
                <a:cs typeface="Arial" panose="020B0604020202020204" pitchFamily="34" charset="0"/>
              </a:rPr>
              <a:t>II Edición de PREVENCIA, celebrada en Cádiz (España) en 2007, los Ministros y Máximos Responsables Iberoamericanos de Seguridad y Salud en el Trabajo, reunidos en el seno del Congreso, encargaron a la Organización Iberoamericana de Seguridad Social el desarrollo de un documento “</a:t>
            </a:r>
            <a:r>
              <a:rPr lang="es-CO" sz="1900" b="1" dirty="0">
                <a:effectLst/>
                <a:latin typeface="Arial" panose="020B0604020202020204" pitchFamily="34" charset="0"/>
                <a:ea typeface="Calibri" panose="020F0502020204030204" pitchFamily="34" charset="0"/>
                <a:cs typeface="Arial" panose="020B0604020202020204" pitchFamily="34" charset="0"/>
              </a:rPr>
              <a:t>Estrategia Iberoamericana de Seguridad y Salud en el Trabajo”</a:t>
            </a:r>
            <a:r>
              <a:rPr lang="es-CO" sz="1900" dirty="0">
                <a:effectLst/>
                <a:latin typeface="Arial" panose="020B0604020202020204" pitchFamily="34" charset="0"/>
                <a:ea typeface="Calibri" panose="020F0502020204030204" pitchFamily="34" charset="0"/>
                <a:cs typeface="Arial" panose="020B0604020202020204" pitchFamily="34" charset="0"/>
              </a:rPr>
              <a:t>, consensuado entre todos los agentes que intervienen en la materia, y en el que se recogieran líneas de trabajo posibilistas y coherentes con la singularidad de la Región.</a:t>
            </a:r>
          </a:p>
          <a:p>
            <a:pPr algn="just"/>
            <a:endParaRPr lang="es-CO" sz="2400" b="1" dirty="0"/>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1223956"/>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Impacto de las Estrategias y Programas de la OISS en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2997681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15414" y="1721359"/>
            <a:ext cx="7638490" cy="3163824"/>
          </a:xfrm>
          <a:prstGeom prst="rect">
            <a:avLst/>
          </a:prstGeom>
          <a:noFill/>
          <a:ln>
            <a:noFill/>
          </a:ln>
        </p:spPr>
        <p:txBody>
          <a:bodyPr spcFirstLastPara="1" wrap="square" lIns="68575" tIns="34275" rIns="68575" bIns="34275" anchor="t" anchorCtr="0">
            <a:normAutofit fontScale="92500" lnSpcReduction="10000"/>
          </a:bodyPr>
          <a:lstStyle/>
          <a:p>
            <a:r>
              <a:rPr lang="es-ES_tradnl" sz="1900" b="1" dirty="0">
                <a:solidFill>
                  <a:srgbClr val="00B150"/>
                </a:solidFill>
                <a:effectLst/>
                <a:latin typeface="Arial" panose="020B0604020202020204" pitchFamily="34" charset="0"/>
                <a:ea typeface="Calibri" panose="020F0502020204030204" pitchFamily="34" charset="0"/>
                <a:cs typeface="Arial" panose="020B0604020202020204" pitchFamily="34" charset="0"/>
              </a:rPr>
              <a:t>PREVENCIA </a:t>
            </a:r>
            <a:r>
              <a:rPr lang="es-ES_tradnl" sz="1900" b="1" dirty="0">
                <a:solidFill>
                  <a:srgbClr val="2E3193"/>
                </a:solidFill>
                <a:effectLst/>
                <a:latin typeface="Arial" panose="020B0604020202020204" pitchFamily="34" charset="0"/>
                <a:ea typeface="Calibri" panose="020F0502020204030204" pitchFamily="34" charset="0"/>
                <a:cs typeface="Arial" panose="020B0604020202020204" pitchFamily="34" charset="0"/>
              </a:rPr>
              <a:t>(14 versiones)</a:t>
            </a:r>
          </a:p>
          <a:p>
            <a:pPr>
              <a:lnSpc>
                <a:spcPct val="120000"/>
              </a:lnSpc>
            </a:pPr>
            <a:r>
              <a:rPr lang="es-ES_tradnl" sz="1900" dirty="0">
                <a:latin typeface="Arial" panose="020B0604020202020204" pitchFamily="34" charset="0"/>
                <a:ea typeface="Calibri" panose="020F0502020204030204" pitchFamily="34" charset="0"/>
                <a:cs typeface="Arial" panose="020B0604020202020204" pitchFamily="34" charset="0"/>
              </a:rPr>
              <a:t>Congreso de Prevención de Riesgos Laborales en Iberoamérica</a:t>
            </a:r>
            <a:r>
              <a:rPr lang="es-ES_tradnl" sz="19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p>
          <a:p>
            <a:pPr>
              <a:lnSpc>
                <a:spcPct val="120000"/>
              </a:lnSpc>
            </a:pPr>
            <a:endParaRPr lang="es-CO" sz="1900" dirty="0">
              <a:effectLst/>
              <a:latin typeface="Arial" panose="020B0604020202020204" pitchFamily="34" charset="0"/>
              <a:ea typeface="Calibri" panose="020F0502020204030204" pitchFamily="34" charset="0"/>
              <a:cs typeface="Arial" panose="020B0604020202020204" pitchFamily="34" charset="0"/>
            </a:endParaRPr>
          </a:p>
          <a:p>
            <a:pPr algn="just"/>
            <a:r>
              <a:rPr lang="es-CO" sz="19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rPr>
              <a:t>ESTRATEGIA IBEROAMERICANA DE SEGURIDAD Y SALUD EN EL TRABAJO </a:t>
            </a:r>
            <a:r>
              <a:rPr lang="es-ES_tradnl" sz="1900" b="1" dirty="0">
                <a:solidFill>
                  <a:srgbClr val="2E3193"/>
                </a:solidFill>
                <a:effectLst/>
                <a:latin typeface="Arial" panose="020B0604020202020204" pitchFamily="34" charset="0"/>
                <a:ea typeface="Calibri" panose="020F0502020204030204" pitchFamily="34" charset="0"/>
                <a:cs typeface="Arial" panose="020B0604020202020204" pitchFamily="34" charset="0"/>
              </a:rPr>
              <a:t>(Tercera versión)</a:t>
            </a:r>
          </a:p>
          <a:p>
            <a:pPr algn="just"/>
            <a:r>
              <a:rPr lang="es-CO" sz="1900" b="1" dirty="0">
                <a:solidFill>
                  <a:srgbClr val="2E3193"/>
                </a:solidFill>
                <a:effectLst/>
                <a:latin typeface="Arial" panose="020B0604020202020204" pitchFamily="34" charset="0"/>
                <a:ea typeface="Calibri" panose="020F0502020204030204" pitchFamily="34" charset="0"/>
                <a:cs typeface="Arial" panose="020B0604020202020204" pitchFamily="34" charset="0"/>
              </a:rPr>
              <a:t>Lenguaje y conceptos:</a:t>
            </a:r>
          </a:p>
          <a:p>
            <a:pPr algn="just"/>
            <a:endParaRPr lang="es-CO" sz="1900" b="1" dirty="0">
              <a:solidFill>
                <a:srgbClr val="2E3193"/>
              </a:solidFill>
              <a:effectLst/>
              <a:latin typeface="Arial" panose="020B0604020202020204" pitchFamily="34" charset="0"/>
              <a:ea typeface="Calibri" panose="020F0502020204030204" pitchFamily="34" charset="0"/>
              <a:cs typeface="Arial" panose="020B0604020202020204" pitchFamily="34" charset="0"/>
            </a:endParaRPr>
          </a:p>
          <a:p>
            <a:pPr algn="just"/>
            <a:r>
              <a:rPr lang="es-CO" sz="1900" b="1" dirty="0">
                <a:solidFill>
                  <a:srgbClr val="2E3193"/>
                </a:solidFill>
                <a:latin typeface="Arial" panose="020B0604020202020204" pitchFamily="34" charset="0"/>
                <a:ea typeface="Calibri" panose="020F0502020204030204" pitchFamily="34" charset="0"/>
                <a:cs typeface="Arial" panose="020B0604020202020204" pitchFamily="34" charset="0"/>
              </a:rPr>
              <a:t> </a:t>
            </a:r>
            <a:r>
              <a:rPr lang="es-CO" sz="1900" b="1" dirty="0">
                <a:solidFill>
                  <a:schemeClr val="tx1"/>
                </a:solidFill>
                <a:latin typeface="Arial" panose="020B0604020202020204" pitchFamily="34" charset="0"/>
                <a:ea typeface="Calibri" panose="020F0502020204030204" pitchFamily="34" charset="0"/>
                <a:cs typeface="Arial" panose="020B0604020202020204" pitchFamily="34" charset="0"/>
              </a:rPr>
              <a:t>En Colombia se pasó de Riesgos Profesionales a Riesgos Laborales</a:t>
            </a:r>
          </a:p>
          <a:p>
            <a:pPr algn="just"/>
            <a:endParaRPr lang="es-CO" sz="19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just"/>
            <a:r>
              <a:rPr lang="es-CO" sz="1900" b="1" dirty="0">
                <a:solidFill>
                  <a:schemeClr val="tx1"/>
                </a:solidFill>
                <a:latin typeface="Arial" panose="020B0604020202020204" pitchFamily="34" charset="0"/>
                <a:ea typeface="Calibri" panose="020F0502020204030204" pitchFamily="34" charset="0"/>
                <a:cs typeface="Arial" panose="020B0604020202020204" pitchFamily="34" charset="0"/>
              </a:rPr>
              <a:t>Y de Plan Nacional de Salud Ocupacional a Plan Nacional de Seguridad y Salud en el Trabajo</a:t>
            </a:r>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1223956"/>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Impacto de las Estrategias y Programas de la OISS en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2269366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42846" y="1673352"/>
            <a:ext cx="7638490" cy="3163824"/>
          </a:xfrm>
          <a:prstGeom prst="rect">
            <a:avLst/>
          </a:prstGeom>
          <a:noFill/>
          <a:ln>
            <a:noFill/>
          </a:ln>
        </p:spPr>
        <p:txBody>
          <a:bodyPr spcFirstLastPara="1" wrap="square" lIns="68575" tIns="34275" rIns="68575" bIns="34275" anchor="t" anchorCtr="0">
            <a:normAutofit fontScale="92500" lnSpcReduction="10000"/>
          </a:bodyPr>
          <a:lstStyle/>
          <a:p>
            <a:pPr>
              <a:lnSpc>
                <a:spcPct val="120000"/>
              </a:lnSpc>
            </a:pPr>
            <a:endParaRPr lang="es-CO" sz="1900" dirty="0">
              <a:effectLst/>
              <a:latin typeface="Arial" panose="020B0604020202020204" pitchFamily="34" charset="0"/>
              <a:ea typeface="Calibri" panose="020F0502020204030204" pitchFamily="34" charset="0"/>
              <a:cs typeface="Arial" panose="020B0604020202020204" pitchFamily="34" charset="0"/>
            </a:endParaRPr>
          </a:p>
          <a:p>
            <a:pPr algn="just"/>
            <a:r>
              <a:rPr lang="es-CO" sz="19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rPr>
              <a:t>ESTRATEGIA IBEROAMERICANA DE SEGURIDAD Y SALUD EN EL TRABAJO</a:t>
            </a:r>
            <a:endParaRPr lang="es-CO" sz="1900" b="1"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p>
            <a:pPr marL="342900" indent="-342900" algn="just">
              <a:buFontTx/>
              <a:buChar char="-"/>
            </a:pPr>
            <a:r>
              <a:rPr lang="es-CO" sz="2400" b="1" dirty="0"/>
              <a:t>Encuesta Nacionales </a:t>
            </a:r>
          </a:p>
          <a:p>
            <a:pPr marL="342900" indent="-342900" algn="just">
              <a:buFontTx/>
              <a:buChar char="-"/>
            </a:pPr>
            <a:r>
              <a:rPr lang="es-CO" sz="2400" b="1" dirty="0"/>
              <a:t>Estadísticas </a:t>
            </a:r>
            <a:r>
              <a:rPr lang="es-CO" sz="1800" dirty="0"/>
              <a:t>(</a:t>
            </a:r>
            <a:r>
              <a:rPr lang="es-CO" sz="1800" dirty="0" err="1"/>
              <a:t>Metodologías:Ej</a:t>
            </a:r>
            <a:r>
              <a:rPr lang="es-CO" sz="1800" dirty="0"/>
              <a:t>: EUROSTAT y OIT)</a:t>
            </a:r>
          </a:p>
          <a:p>
            <a:pPr marL="342900" indent="-342900" algn="just">
              <a:buFontTx/>
              <a:buChar char="-"/>
            </a:pPr>
            <a:r>
              <a:rPr lang="es-CO" sz="2400" b="1" dirty="0"/>
              <a:t>Estrategias y Planes Nacionales de SST</a:t>
            </a:r>
          </a:p>
          <a:p>
            <a:pPr marL="342900" indent="-342900" algn="just">
              <a:buFontTx/>
              <a:buChar char="-"/>
            </a:pPr>
            <a:r>
              <a:rPr lang="es-CO" sz="2400" b="1" dirty="0"/>
              <a:t>Observatorio </a:t>
            </a:r>
            <a:r>
              <a:rPr lang="es-CO" sz="1600" b="0" i="0" dirty="0">
                <a:solidFill>
                  <a:srgbClr val="272727"/>
                </a:solidFill>
                <a:effectLst/>
                <a:latin typeface="Source Sans Pro" panose="020B0503030403020204" pitchFamily="34" charset="0"/>
              </a:rPr>
              <a:t>(Instituto Nacional de Seguridad y Salud en el Trabajo del Ministerio de Trabajo (INSST), la oficina para España de la OIT y el Centro de Investigación en salud Laboral de la Universidad Pompeu Fabra (</a:t>
            </a:r>
            <a:r>
              <a:rPr lang="es-CO" sz="1600" b="0" i="0" dirty="0" err="1">
                <a:solidFill>
                  <a:srgbClr val="272727"/>
                </a:solidFill>
                <a:effectLst/>
                <a:latin typeface="Source Sans Pro" panose="020B0503030403020204" pitchFamily="34" charset="0"/>
              </a:rPr>
              <a:t>CiSAL</a:t>
            </a:r>
            <a:r>
              <a:rPr lang="es-CO" sz="1600" b="0" i="0" dirty="0">
                <a:solidFill>
                  <a:srgbClr val="272727"/>
                </a:solidFill>
                <a:effectLst/>
                <a:latin typeface="Source Sans Pro" panose="020B0503030403020204" pitchFamily="34" charset="0"/>
              </a:rPr>
              <a:t>-UPF), quien asumió la dirección científica del Observatorio ISST.</a:t>
            </a:r>
            <a:endParaRPr lang="es-CO" sz="1600" b="1" dirty="0"/>
          </a:p>
          <a:p>
            <a:pPr marL="342900" indent="-342900" algn="just">
              <a:buFontTx/>
              <a:buChar char="-"/>
            </a:pPr>
            <a:r>
              <a:rPr lang="es-CO" sz="2400" b="1" dirty="0">
                <a:solidFill>
                  <a:srgbClr val="2E3193"/>
                </a:solidFill>
              </a:rPr>
              <a:t>III Estrategia 2021 - 2025</a:t>
            </a:r>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1223956"/>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Impacto de las Estrategias y Programas de la OISS en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3921227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42846" y="1673352"/>
            <a:ext cx="7638490" cy="3163824"/>
          </a:xfrm>
          <a:prstGeom prst="rect">
            <a:avLst/>
          </a:prstGeom>
          <a:noFill/>
          <a:ln>
            <a:noFill/>
          </a:ln>
        </p:spPr>
        <p:txBody>
          <a:bodyPr spcFirstLastPara="1" wrap="square" lIns="68575" tIns="34275" rIns="68575" bIns="34275" anchor="t" anchorCtr="0">
            <a:normAutofit lnSpcReduction="10000"/>
          </a:bodyPr>
          <a:lstStyle/>
          <a:p>
            <a:r>
              <a:rPr lang="es-ES_tradnl" sz="2100" b="1" dirty="0">
                <a:solidFill>
                  <a:srgbClr val="27519D"/>
                </a:solidFill>
                <a:latin typeface="Arial" panose="020B0604020202020204" pitchFamily="34" charset="0"/>
                <a:ea typeface="Calibri" panose="020F0502020204030204" pitchFamily="34" charset="0"/>
                <a:cs typeface="Times New Roman" panose="02020603050405020304" pitchFamily="18" charset="0"/>
              </a:rPr>
              <a:t>Difundió buenas prácticas de otros países en SST</a:t>
            </a:r>
            <a:endParaRPr lang="es-CO" sz="2100" b="1" dirty="0">
              <a:solidFill>
                <a:srgbClr val="27519D"/>
              </a:solidFill>
              <a:latin typeface="Arial" panose="020B0604020202020204" pitchFamily="34" charset="0"/>
              <a:ea typeface="Calibri" panose="020F0502020204030204" pitchFamily="34" charset="0"/>
              <a:cs typeface="Times New Roman" panose="02020603050405020304" pitchFamily="18" charset="0"/>
            </a:endParaRPr>
          </a:p>
          <a:p>
            <a:r>
              <a:rPr lang="es-ES_tradnl" sz="2100" b="1" dirty="0">
                <a:solidFill>
                  <a:srgbClr val="27519D"/>
                </a:solidFill>
                <a:latin typeface="Arial" panose="020B0604020202020204" pitchFamily="34" charset="0"/>
                <a:ea typeface="Calibri" panose="020F0502020204030204" pitchFamily="34" charset="0"/>
                <a:cs typeface="Times New Roman" panose="02020603050405020304" pitchFamily="18" charset="0"/>
              </a:rPr>
              <a:t>Difundió  la I Estrategia Iberoamericana de SST</a:t>
            </a:r>
          </a:p>
          <a:p>
            <a:endParaRPr lang="es-ES_tradnl" sz="2100" b="1" dirty="0">
              <a:solidFill>
                <a:srgbClr val="00B150"/>
              </a:solidFill>
              <a:latin typeface="Arial" panose="020B0604020202020204" pitchFamily="34" charset="0"/>
              <a:ea typeface="Calibri" panose="020F0502020204030204" pitchFamily="34" charset="0"/>
              <a:cs typeface="Times New Roman" panose="02020603050405020304" pitchFamily="18" charset="0"/>
            </a:endParaRPr>
          </a:p>
          <a:p>
            <a:r>
              <a:rPr lang="es-ES_tradnl" sz="2100" b="1" dirty="0">
                <a:solidFill>
                  <a:srgbClr val="00B150"/>
                </a:solidFill>
                <a:latin typeface="Arial" panose="020B0604020202020204" pitchFamily="34" charset="0"/>
                <a:ea typeface="Calibri" panose="020F0502020204030204" pitchFamily="34" charset="0"/>
                <a:cs typeface="Times New Roman" panose="02020603050405020304" pitchFamily="18" charset="0"/>
              </a:rPr>
              <a:t>2007: </a:t>
            </a:r>
            <a:r>
              <a:rPr lang="es-ES_tradnl" sz="2100" b="1" dirty="0">
                <a:solidFill>
                  <a:srgbClr val="27519D"/>
                </a:solidFill>
                <a:latin typeface="Arial" panose="020B0604020202020204" pitchFamily="34" charset="0"/>
                <a:ea typeface="Calibri" panose="020F0502020204030204" pitchFamily="34" charset="0"/>
                <a:cs typeface="Times New Roman" panose="02020603050405020304" pitchFamily="18" charset="0"/>
              </a:rPr>
              <a:t>I Encuesta Nacional Nacional de Condiciones de Salud y Trabajo en el sistema de Riesgos Laborales</a:t>
            </a:r>
          </a:p>
          <a:p>
            <a:pPr>
              <a:lnSpc>
                <a:spcPct val="120000"/>
              </a:lnSpc>
            </a:pPr>
            <a:r>
              <a:rPr lang="es-ES_tradnl" sz="18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 </a:t>
            </a:r>
            <a:r>
              <a:rPr lang="es-ES_tradnl"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900" b="1" dirty="0">
                <a:solidFill>
                  <a:srgbClr val="00B050"/>
                </a:solidFill>
                <a:latin typeface="Arial" panose="020B0604020202020204" pitchFamily="34" charset="0"/>
                <a:ea typeface="Calibri" panose="020F0502020204030204" pitchFamily="34" charset="0"/>
                <a:cs typeface="Times New Roman" panose="02020603050405020304" pitchFamily="18" charset="0"/>
              </a:rPr>
              <a:t>2008: </a:t>
            </a:r>
            <a:r>
              <a:rPr lang="es-CO" sz="1900" b="1" dirty="0">
                <a:solidFill>
                  <a:srgbClr val="27519D"/>
                </a:solidFill>
                <a:latin typeface="Arial" panose="020B0604020202020204" pitchFamily="34" charset="0"/>
                <a:ea typeface="Calibri" panose="020F0502020204030204" pitchFamily="34" charset="0"/>
                <a:cs typeface="Times New Roman" panose="02020603050405020304" pitchFamily="18" charset="0"/>
              </a:rPr>
              <a:t>Plan Nacional de Salud Ocupacional 2008 -2012 </a:t>
            </a:r>
          </a:p>
          <a:p>
            <a:endParaRPr lang="es-ES_tradnl"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r>
              <a:rPr lang="es-ES_tradnl" sz="2000" dirty="0">
                <a:solidFill>
                  <a:schemeClr val="tx1"/>
                </a:solidFill>
                <a:latin typeface="Arial" panose="020B0604020202020204" pitchFamily="34" charset="0"/>
                <a:ea typeface="Calibri" panose="020F0502020204030204" pitchFamily="34" charset="0"/>
                <a:cs typeface="Times New Roman" panose="02020603050405020304" pitchFamily="18" charset="0"/>
              </a:rPr>
              <a:t>OISS difundió en Colombia e Iberoamérica las conclusiones de Prevencia I y II</a:t>
            </a:r>
            <a:endParaRPr lang="es-ES_tradnl"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endParaRPr lang="es-CO" sz="1900" b="1" dirty="0">
              <a:solidFill>
                <a:srgbClr val="27519D"/>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1223956"/>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Impacto de las Políticas de la OISS en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2648578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42846" y="1673352"/>
            <a:ext cx="7638490" cy="3163824"/>
          </a:xfrm>
          <a:prstGeom prst="rect">
            <a:avLst/>
          </a:prstGeom>
          <a:noFill/>
          <a:ln>
            <a:noFill/>
          </a:ln>
        </p:spPr>
        <p:txBody>
          <a:bodyPr spcFirstLastPara="1" wrap="square" lIns="68575" tIns="34275" rIns="68575" bIns="34275" anchor="t" anchorCtr="0">
            <a:normAutofit lnSpcReduction="10000"/>
          </a:bodyPr>
          <a:lstStyle/>
          <a:p>
            <a:r>
              <a:rPr lang="es-ES_tradnl" sz="2100" b="1" dirty="0">
                <a:solidFill>
                  <a:srgbClr val="00B150"/>
                </a:solidFill>
                <a:latin typeface="Arial" panose="020B0604020202020204" pitchFamily="34" charset="0"/>
                <a:ea typeface="Calibri" panose="020F0502020204030204" pitchFamily="34" charset="0"/>
                <a:cs typeface="Times New Roman" panose="02020603050405020304" pitchFamily="18" charset="0"/>
              </a:rPr>
              <a:t>2013: </a:t>
            </a:r>
            <a:r>
              <a:rPr lang="es-ES_tradnl" sz="2100" b="1" dirty="0">
                <a:solidFill>
                  <a:srgbClr val="27519D"/>
                </a:solidFill>
                <a:latin typeface="Arial" panose="020B0604020202020204" pitchFamily="34" charset="0"/>
                <a:ea typeface="Calibri" panose="020F0502020204030204" pitchFamily="34" charset="0"/>
                <a:cs typeface="Times New Roman" panose="02020603050405020304" pitchFamily="18" charset="0"/>
              </a:rPr>
              <a:t>II Encuesta Nacional de Condiciones de Seguridad y Salud en el Trabajo en el Sistema de Riesgos Laborales</a:t>
            </a:r>
            <a:endParaRPr lang="es-CO" sz="2100" b="1" dirty="0">
              <a:solidFill>
                <a:srgbClr val="27519D"/>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s-ES_tradnl" sz="18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 </a:t>
            </a:r>
            <a:r>
              <a:rPr lang="es-ES_tradnl" sz="1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Convenio de colaboración: OISS –Ministerio del Trabajo de Colombia</a:t>
            </a:r>
            <a:endParaRPr lang="es-CO"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900" b="1" dirty="0">
                <a:solidFill>
                  <a:srgbClr val="00B050"/>
                </a:solidFill>
                <a:latin typeface="Arial" panose="020B0604020202020204" pitchFamily="34" charset="0"/>
                <a:ea typeface="Calibri" panose="020F0502020204030204" pitchFamily="34" charset="0"/>
                <a:cs typeface="Times New Roman" panose="02020603050405020304" pitchFamily="18" charset="0"/>
              </a:rPr>
              <a:t>2013-2014: </a:t>
            </a:r>
            <a:r>
              <a:rPr lang="es-CO" sz="1900" b="1" dirty="0">
                <a:solidFill>
                  <a:srgbClr val="27519D"/>
                </a:solidFill>
                <a:latin typeface="Arial" panose="020B0604020202020204" pitchFamily="34" charset="0"/>
                <a:ea typeface="Calibri" panose="020F0502020204030204" pitchFamily="34" charset="0"/>
                <a:cs typeface="Times New Roman" panose="02020603050405020304" pitchFamily="18" charset="0"/>
              </a:rPr>
              <a:t>Plan Nacional de Seguridad y Salud en el Trabajo 2013 -2021 </a:t>
            </a:r>
          </a:p>
          <a:p>
            <a:pPr>
              <a:lnSpc>
                <a:spcPct val="120000"/>
              </a:lnSpc>
            </a:pPr>
            <a:r>
              <a:rPr lang="es-ES_tradnl"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Convenio de colaboración: OISS – Ministerio del Trabajo de Colombia</a:t>
            </a:r>
            <a:endParaRPr lang="es-CO"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r>
              <a:rPr lang="es-ES_tradnl" sz="2000" b="1" dirty="0">
                <a:solidFill>
                  <a:srgbClr val="00B150"/>
                </a:solidFill>
                <a:latin typeface="Arial" panose="020B0604020202020204" pitchFamily="34" charset="0"/>
                <a:ea typeface="Calibri" panose="020F0502020204030204" pitchFamily="34" charset="0"/>
                <a:cs typeface="Times New Roman" panose="02020603050405020304" pitchFamily="18" charset="0"/>
              </a:rPr>
              <a:t>A partir del año 2013</a:t>
            </a:r>
            <a:r>
              <a:rPr lang="es-ES_tradnl" sz="2000" b="1" dirty="0">
                <a:solidFill>
                  <a:schemeClr val="tx1"/>
                </a:solidFill>
                <a:latin typeface="Arial" panose="020B0604020202020204" pitchFamily="34" charset="0"/>
                <a:ea typeface="Calibri" panose="020F0502020204030204" pitchFamily="34" charset="0"/>
                <a:cs typeface="Times New Roman" panose="02020603050405020304" pitchFamily="18" charset="0"/>
              </a:rPr>
              <a:t>: Seguimiento al Plan Nacional SST</a:t>
            </a:r>
            <a:endParaRPr lang="es-CO" sz="1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algn="just"/>
            <a:endParaRPr lang="es-CO" sz="1900" b="1" dirty="0">
              <a:solidFill>
                <a:srgbClr val="27519D"/>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1223956"/>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Trabajo conjunto de la OISS  y el Ministerio del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825545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42846" y="1673352"/>
            <a:ext cx="7638490" cy="3163824"/>
          </a:xfrm>
          <a:prstGeom prst="rect">
            <a:avLst/>
          </a:prstGeom>
          <a:noFill/>
          <a:ln>
            <a:noFill/>
          </a:ln>
        </p:spPr>
        <p:txBody>
          <a:bodyPr spcFirstLastPara="1" wrap="square" lIns="68575" tIns="34275" rIns="68575" bIns="34275" anchor="t" anchorCtr="0">
            <a:normAutofit lnSpcReduction="10000"/>
          </a:bodyPr>
          <a:lstStyle/>
          <a:p>
            <a:r>
              <a:rPr lang="es-ES_tradnl" sz="2100" b="1" dirty="0">
                <a:solidFill>
                  <a:srgbClr val="00B150"/>
                </a:solidFill>
                <a:latin typeface="Arial" panose="020B0604020202020204" pitchFamily="34" charset="0"/>
                <a:ea typeface="Calibri" panose="020F0502020204030204" pitchFamily="34" charset="0"/>
                <a:cs typeface="Times New Roman" panose="02020603050405020304" pitchFamily="18" charset="0"/>
              </a:rPr>
              <a:t>2020: </a:t>
            </a:r>
            <a:r>
              <a:rPr lang="es-ES_tradnl" sz="2100" b="1" dirty="0">
                <a:solidFill>
                  <a:srgbClr val="27519D"/>
                </a:solidFill>
                <a:latin typeface="Arial" panose="020B0604020202020204" pitchFamily="34" charset="0"/>
                <a:ea typeface="Calibri" panose="020F0502020204030204" pitchFamily="34" charset="0"/>
                <a:cs typeface="Times New Roman" panose="02020603050405020304" pitchFamily="18" charset="0"/>
              </a:rPr>
              <a:t>III Encuesta Nacional de Condiciones de Seguridad y Salud en el Trabajo en el Sistema de Riesgos Laborales</a:t>
            </a:r>
            <a:endParaRPr lang="es-CO" sz="2100" b="1" dirty="0">
              <a:solidFill>
                <a:srgbClr val="27519D"/>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s-ES_tradnl" sz="1800" b="1" dirty="0">
                <a:solidFill>
                  <a:srgbClr val="00B150"/>
                </a:solidFill>
                <a:effectLst/>
                <a:latin typeface="Arial" panose="020B0604020202020204" pitchFamily="34" charset="0"/>
                <a:ea typeface="Calibri" panose="020F0502020204030204" pitchFamily="34" charset="0"/>
                <a:cs typeface="Times New Roman" panose="02020603050405020304" pitchFamily="18" charset="0"/>
              </a:rPr>
              <a:t> </a:t>
            </a:r>
            <a:r>
              <a:rPr lang="es-ES_tradnl" sz="1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Convenio de colaboración: OISS –Ministerio del Trabajo de Colombia</a:t>
            </a:r>
            <a:endParaRPr lang="es-CO"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900" b="1" dirty="0">
                <a:solidFill>
                  <a:srgbClr val="00B050"/>
                </a:solidFill>
                <a:latin typeface="Arial" panose="020B0604020202020204" pitchFamily="34" charset="0"/>
                <a:ea typeface="Calibri" panose="020F0502020204030204" pitchFamily="34" charset="0"/>
                <a:cs typeface="Times New Roman" panose="02020603050405020304" pitchFamily="18" charset="0"/>
              </a:rPr>
              <a:t>2020-2021: </a:t>
            </a:r>
            <a:r>
              <a:rPr lang="es-CO" sz="1900" b="1" dirty="0">
                <a:solidFill>
                  <a:srgbClr val="27519D"/>
                </a:solidFill>
                <a:latin typeface="Arial" panose="020B0604020202020204" pitchFamily="34" charset="0"/>
                <a:ea typeface="Calibri" panose="020F0502020204030204" pitchFamily="34" charset="0"/>
                <a:cs typeface="Times New Roman" panose="02020603050405020304" pitchFamily="18" charset="0"/>
              </a:rPr>
              <a:t>Plan Nacional de Seguridad y Salud en el Trabajo 2022 -2031 </a:t>
            </a:r>
          </a:p>
          <a:p>
            <a:pPr>
              <a:lnSpc>
                <a:spcPct val="120000"/>
              </a:lnSpc>
            </a:pPr>
            <a:r>
              <a:rPr lang="es-ES_tradnl"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Convenio de colaboración: OISS –Ministerio del Trabajo de Colombia</a:t>
            </a:r>
            <a:endParaRPr lang="es-CO"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r>
              <a:rPr lang="es-ES_tradnl"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s-ES_tradnl" sz="2000" b="1" dirty="0">
                <a:solidFill>
                  <a:srgbClr val="00B150"/>
                </a:solidFill>
                <a:latin typeface="Arial" panose="020B0604020202020204" pitchFamily="34" charset="0"/>
                <a:ea typeface="Calibri" panose="020F0502020204030204" pitchFamily="34" charset="0"/>
                <a:cs typeface="Times New Roman" panose="02020603050405020304" pitchFamily="18" charset="0"/>
              </a:rPr>
              <a:t>A partir del año 2022</a:t>
            </a:r>
            <a:r>
              <a:rPr lang="es-ES_tradnl" sz="2000" b="1" dirty="0">
                <a:solidFill>
                  <a:schemeClr val="tx1"/>
                </a:solidFill>
                <a:latin typeface="Arial" panose="020B0604020202020204" pitchFamily="34" charset="0"/>
                <a:ea typeface="Calibri" panose="020F0502020204030204" pitchFamily="34" charset="0"/>
                <a:cs typeface="Times New Roman" panose="02020603050405020304" pitchFamily="18" charset="0"/>
              </a:rPr>
              <a:t>: Seguimiento al Plan Nacional SST</a:t>
            </a:r>
            <a:endParaRPr lang="es-CO" sz="1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algn="just"/>
            <a:endParaRPr lang="es-CO" sz="1900" b="1" dirty="0">
              <a:solidFill>
                <a:srgbClr val="27519D"/>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1223956"/>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Trabajo conjunto de la OISS  y el Ministerio del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3131393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42846" y="1673352"/>
            <a:ext cx="7638490" cy="3163824"/>
          </a:xfrm>
          <a:prstGeom prst="rect">
            <a:avLst/>
          </a:prstGeom>
          <a:noFill/>
          <a:ln>
            <a:noFill/>
          </a:ln>
        </p:spPr>
        <p:txBody>
          <a:bodyPr spcFirstLastPara="1" wrap="square" lIns="68575" tIns="34275" rIns="68575" bIns="34275" anchor="t" anchorCtr="0">
            <a:normAutofit/>
          </a:bodyPr>
          <a:lstStyle/>
          <a:p>
            <a:pPr algn="just"/>
            <a:endParaRPr lang="es-CO" sz="1900" b="1" dirty="0">
              <a:solidFill>
                <a:srgbClr val="27519D"/>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9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Desde el año 2013 hasta el día de hoy ha habido un trabajo de colaboración permanente en materia de Riesgos Laborales, de la OISS con el Ministerio del trabajo de Colombia, con el  Ministerio de Salud y Protección Social y con el Consejo Nacional de Riesgos Laborales.</a:t>
            </a:r>
          </a:p>
          <a:p>
            <a:pPr algn="just"/>
            <a:endParaRPr lang="es-CO" sz="1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s-CO" sz="19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Los convenios se han cofinanciado con recursos del Fondo de Riesgos Laborales</a:t>
            </a:r>
            <a:endParaRPr lang="es-CO" sz="1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1223956"/>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Trabajo conjunto de la OISS  y el Ministerio del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3843651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266615AE-24FC-AC72-60EA-9D8AF6CD10F2}"/>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C0D0083B-9D1B-D827-CC5D-F9C594BFC9D2}"/>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F2CC48F2-1D1A-3914-50FC-E5039AF76BAB}"/>
              </a:ext>
            </a:extLst>
          </p:cNvPr>
          <p:cNvSpPr txBox="1"/>
          <p:nvPr/>
        </p:nvSpPr>
        <p:spPr>
          <a:xfrm>
            <a:off x="653796" y="1252728"/>
            <a:ext cx="7606968" cy="3383280"/>
          </a:xfrm>
          <a:prstGeom prst="rect">
            <a:avLst/>
          </a:prstGeom>
          <a:noFill/>
          <a:ln>
            <a:noFill/>
          </a:ln>
        </p:spPr>
        <p:txBody>
          <a:bodyPr spcFirstLastPara="1" wrap="square" lIns="68575" tIns="34275" rIns="68575" bIns="34275" anchor="t" anchorCtr="0">
            <a:normAutofit fontScale="70000" lnSpcReduction="20000"/>
          </a:bodyPr>
          <a:lstStyle/>
          <a:p>
            <a:pPr algn="ctr"/>
            <a:endParaRPr lang="es-CO" sz="1900" b="1" dirty="0">
              <a:latin typeface="+mn-lt"/>
            </a:endParaRPr>
          </a:p>
          <a:p>
            <a:pPr algn="just"/>
            <a:r>
              <a:rPr lang="es-CO" sz="1900" b="1" dirty="0">
                <a:latin typeface="+mn-lt"/>
              </a:rPr>
              <a:t>Ley 1562 de 2012. </a:t>
            </a:r>
            <a:r>
              <a:rPr lang="es-CO" sz="1900" dirty="0">
                <a:solidFill>
                  <a:srgbClr val="001D35"/>
                </a:solidFill>
                <a:effectLst/>
                <a:latin typeface="+mn-lt"/>
                <a:ea typeface="Times New Roman" panose="02020603050405020304" pitchFamily="18" charset="0"/>
                <a:cs typeface="Times New Roman" panose="02020603050405020304" pitchFamily="18" charset="0"/>
              </a:rPr>
              <a:t>Busca mejorar las condiciones laborales, promover la salud y seguridad de los trabajadores, y prevenir accidentes y enfermedades laborales. </a:t>
            </a:r>
            <a:endParaRPr lang="es-CO" sz="1900" dirty="0">
              <a:effectLst/>
              <a:latin typeface="+mn-lt"/>
              <a:ea typeface="Calibri" panose="020F0502020204030204" pitchFamily="34" charset="0"/>
              <a:cs typeface="Times New Roman" panose="02020603050405020304" pitchFamily="18" charset="0"/>
            </a:endParaRPr>
          </a:p>
          <a:p>
            <a:r>
              <a:rPr lang="es-CO" sz="1900" dirty="0">
                <a:effectLst/>
                <a:latin typeface="+mn-lt"/>
                <a:ea typeface="Times New Roman" panose="02020603050405020304" pitchFamily="18" charset="0"/>
                <a:cs typeface="Times New Roman" panose="02020603050405020304" pitchFamily="18" charset="0"/>
              </a:rPr>
              <a:t> </a:t>
            </a:r>
            <a:endParaRPr lang="es-CO" sz="1900" dirty="0">
              <a:effectLst/>
              <a:latin typeface="+mn-lt"/>
              <a:ea typeface="Calibri" panose="020F0502020204030204" pitchFamily="34" charset="0"/>
              <a:cs typeface="Times New Roman" panose="02020603050405020304" pitchFamily="18" charset="0"/>
            </a:endParaRPr>
          </a:p>
          <a:p>
            <a:pPr marL="342900" lvl="0" indent="-342900">
              <a:spcAft>
                <a:spcPts val="600"/>
              </a:spcAft>
              <a:buSzPts val="1000"/>
              <a:buFont typeface="Symbol" pitchFamily="2" charset="2"/>
              <a:buChar char=""/>
              <a:tabLst>
                <a:tab pos="457200" algn="l"/>
              </a:tabLst>
            </a:pPr>
            <a:r>
              <a:rPr lang="es-CO" sz="1900" b="1" dirty="0">
                <a:solidFill>
                  <a:srgbClr val="001D35"/>
                </a:solidFill>
                <a:effectLst/>
                <a:latin typeface="+mn-lt"/>
                <a:ea typeface="Times New Roman" panose="02020603050405020304" pitchFamily="18" charset="0"/>
                <a:cs typeface="Times New Roman" panose="02020603050405020304" pitchFamily="18" charset="0"/>
              </a:rPr>
              <a:t>Sistema de Gestión de la Seguridad y Salud en el Trabajo (SG-SST):</a:t>
            </a:r>
            <a:endParaRPr lang="es-CO" sz="1900" dirty="0">
              <a:effectLst/>
              <a:latin typeface="+mn-lt"/>
              <a:ea typeface="Calibri" panose="020F0502020204030204" pitchFamily="34" charset="0"/>
              <a:cs typeface="Times New Roman" panose="02020603050405020304" pitchFamily="18" charset="0"/>
            </a:endParaRPr>
          </a:p>
          <a:p>
            <a:pPr marL="190500">
              <a:spcAft>
                <a:spcPts val="600"/>
              </a:spcAft>
            </a:pPr>
            <a:r>
              <a:rPr lang="es-CO" sz="1900" spc="10" dirty="0">
                <a:solidFill>
                  <a:srgbClr val="001D35"/>
                </a:solidFill>
                <a:effectLst/>
                <a:latin typeface="+mn-lt"/>
                <a:ea typeface="Times New Roman" panose="02020603050405020304" pitchFamily="18" charset="0"/>
                <a:cs typeface="Times New Roman" panose="02020603050405020304" pitchFamily="18" charset="0"/>
              </a:rPr>
              <a:t>La ley transforma el antiguo programa de salud ocupacional en el SG-SST, un sistema lógico y por etapas que incluye política, organización, planificación, aplicación, evaluación, auditoría y acciones de mejora para controlar riesgos laborales. </a:t>
            </a:r>
            <a:endParaRPr lang="es-CO" sz="1900" dirty="0">
              <a:effectLst/>
              <a:latin typeface="+mn-lt"/>
              <a:ea typeface="Calibri" panose="020F0502020204030204" pitchFamily="34" charset="0"/>
              <a:cs typeface="Times New Roman" panose="02020603050405020304" pitchFamily="18" charset="0"/>
            </a:endParaRPr>
          </a:p>
          <a:p>
            <a:pPr marL="342900" lvl="0" indent="-342900">
              <a:spcAft>
                <a:spcPts val="600"/>
              </a:spcAft>
              <a:buSzPts val="1000"/>
              <a:buFont typeface="Symbol" pitchFamily="2" charset="2"/>
              <a:buChar char=""/>
              <a:tabLst>
                <a:tab pos="457200" algn="l"/>
              </a:tabLst>
            </a:pPr>
            <a:r>
              <a:rPr lang="es-CO" sz="1900" b="1" dirty="0">
                <a:solidFill>
                  <a:srgbClr val="001D35"/>
                </a:solidFill>
                <a:effectLst/>
                <a:latin typeface="+mn-lt"/>
                <a:ea typeface="Times New Roman" panose="02020603050405020304" pitchFamily="18" charset="0"/>
              </a:rPr>
              <a:t>Afiliación al Sistema General de Riesgos Laborales:</a:t>
            </a:r>
            <a:endParaRPr lang="es-CO" sz="1900" dirty="0">
              <a:effectLst/>
              <a:latin typeface="+mn-lt"/>
              <a:ea typeface="Times New Roman" panose="02020603050405020304" pitchFamily="18" charset="0"/>
            </a:endParaRPr>
          </a:p>
          <a:p>
            <a:pPr marL="457200">
              <a:spcAft>
                <a:spcPts val="600"/>
              </a:spcAft>
            </a:pPr>
            <a:r>
              <a:rPr lang="es-CO" sz="1900" spc="10" dirty="0">
                <a:solidFill>
                  <a:srgbClr val="001D35"/>
                </a:solidFill>
                <a:effectLst/>
                <a:latin typeface="+mn-lt"/>
                <a:ea typeface="Times New Roman" panose="02020603050405020304" pitchFamily="18" charset="0"/>
              </a:rPr>
              <a:t>La ley define quiénes son afiliados obligatorios al sistema, incluyendo a trabajadores dependientes e independientes vinculados mediante contratos. </a:t>
            </a:r>
            <a:endParaRPr lang="es-CO" sz="1900" dirty="0">
              <a:effectLst/>
              <a:latin typeface="+mn-lt"/>
              <a:ea typeface="Times New Roman" panose="02020603050405020304" pitchFamily="18" charset="0"/>
            </a:endParaRPr>
          </a:p>
          <a:p>
            <a:pPr marL="342900" lvl="0" indent="-342900">
              <a:spcAft>
                <a:spcPts val="600"/>
              </a:spcAft>
              <a:buSzPts val="1000"/>
              <a:buFont typeface="Symbol" pitchFamily="2" charset="2"/>
              <a:buChar char=""/>
              <a:tabLst>
                <a:tab pos="457200" algn="l"/>
              </a:tabLst>
            </a:pPr>
            <a:r>
              <a:rPr lang="es-CO" sz="1900" b="1" dirty="0">
                <a:solidFill>
                  <a:srgbClr val="001D35"/>
                </a:solidFill>
                <a:effectLst/>
                <a:latin typeface="+mn-lt"/>
                <a:ea typeface="Times New Roman" panose="02020603050405020304" pitchFamily="18" charset="0"/>
              </a:rPr>
              <a:t>Prevención de riesgos laborales:</a:t>
            </a:r>
            <a:endParaRPr lang="es-CO" sz="1900" dirty="0">
              <a:effectLst/>
              <a:latin typeface="+mn-lt"/>
              <a:ea typeface="Times New Roman" panose="02020603050405020304" pitchFamily="18" charset="0"/>
            </a:endParaRPr>
          </a:p>
          <a:p>
            <a:pPr marL="457200">
              <a:spcAft>
                <a:spcPts val="600"/>
              </a:spcAft>
            </a:pPr>
            <a:r>
              <a:rPr lang="es-CO" sz="1900" spc="10" dirty="0">
                <a:solidFill>
                  <a:srgbClr val="001D35"/>
                </a:solidFill>
                <a:effectLst/>
                <a:latin typeface="+mn-lt"/>
                <a:ea typeface="Times New Roman" panose="02020603050405020304" pitchFamily="18" charset="0"/>
              </a:rPr>
              <a:t>La ley promueve la prevención de riesgos laborales a través de actividades y medidas para evitar o minimizar daños a los trabajadores. </a:t>
            </a:r>
            <a:endParaRPr lang="es-CO" sz="1900" dirty="0">
              <a:effectLst/>
              <a:latin typeface="+mn-lt"/>
              <a:ea typeface="Times New Roman" panose="02020603050405020304" pitchFamily="18" charset="0"/>
            </a:endParaRPr>
          </a:p>
          <a:p>
            <a:pPr marL="342900" lvl="0" indent="-342900">
              <a:buSzPts val="1000"/>
              <a:buFont typeface="Symbol" pitchFamily="2" charset="2"/>
              <a:buChar char=""/>
              <a:tabLst>
                <a:tab pos="457200" algn="l"/>
              </a:tabLst>
            </a:pPr>
            <a:r>
              <a:rPr lang="es-CO" sz="1900" b="1" dirty="0">
                <a:solidFill>
                  <a:srgbClr val="001D35"/>
                </a:solidFill>
                <a:effectLst/>
                <a:latin typeface="+mn-lt"/>
                <a:ea typeface="Times New Roman" panose="02020603050405020304" pitchFamily="18" charset="0"/>
              </a:rPr>
              <a:t>Inspección, Vigilancia y Control:</a:t>
            </a:r>
            <a:endParaRPr lang="es-CO" sz="1900" dirty="0">
              <a:effectLst/>
              <a:latin typeface="+mn-lt"/>
              <a:ea typeface="Times New Roman" panose="02020603050405020304" pitchFamily="18" charset="0"/>
            </a:endParaRPr>
          </a:p>
          <a:p>
            <a:pPr marL="457200"/>
            <a:r>
              <a:rPr lang="es-CO" sz="1900" spc="10" dirty="0">
                <a:solidFill>
                  <a:srgbClr val="001D35"/>
                </a:solidFill>
                <a:effectLst/>
                <a:latin typeface="+mn-lt"/>
                <a:ea typeface="Times New Roman" panose="02020603050405020304" pitchFamily="18" charset="0"/>
              </a:rPr>
              <a:t>La ley crea una Unidad de Investigaciones Especiales adscrita al Ministerio de Trabajo para investigar y sancionar casos relacionados con riesgos laborales. </a:t>
            </a:r>
            <a:endParaRPr lang="es-CO" sz="1900" dirty="0">
              <a:effectLst/>
              <a:latin typeface="+mn-lt"/>
              <a:ea typeface="Times New Roman" panose="02020603050405020304" pitchFamily="18" charset="0"/>
            </a:endParaRPr>
          </a:p>
          <a:p>
            <a:pPr algn="just"/>
            <a:endParaRPr lang="es-CO" sz="2400" dirty="0"/>
          </a:p>
        </p:txBody>
      </p:sp>
      <p:sp>
        <p:nvSpPr>
          <p:cNvPr id="65" name="Google Shape;65;p14">
            <a:extLst>
              <a:ext uri="{FF2B5EF4-FFF2-40B4-BE49-F238E27FC236}">
                <a16:creationId xmlns:a16="http://schemas.microsoft.com/office/drawing/2014/main" id="{DF8ED40A-A8D5-3834-5414-FB8E8BB30787}"/>
              </a:ext>
            </a:extLst>
          </p:cNvPr>
          <p:cNvSpPr txBox="1"/>
          <p:nvPr/>
        </p:nvSpPr>
        <p:spPr>
          <a:xfrm>
            <a:off x="628650" y="331078"/>
            <a:ext cx="7886700" cy="848498"/>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rPr>
              <a:t>Normas </a:t>
            </a:r>
            <a:r>
              <a:rPr lang="es-CO" sz="2800" b="1" dirty="0">
                <a:solidFill>
                  <a:srgbClr val="27519D"/>
                </a:solidFill>
              </a:rPr>
              <a:t> de  Seguridad y Salud en el Trabajo en Colombia 2012 - 2025 </a:t>
            </a:r>
            <a:endParaRPr sz="2800" dirty="0">
              <a:solidFill>
                <a:srgbClr val="2E3192"/>
              </a:solidFill>
            </a:endParaRPr>
          </a:p>
        </p:txBody>
      </p:sp>
    </p:spTree>
    <p:extLst>
      <p:ext uri="{BB962C8B-B14F-4D97-AF65-F5344CB8AC3E}">
        <p14:creationId xmlns:p14="http://schemas.microsoft.com/office/powerpoint/2010/main" val="2853263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5FC1B60B-6F10-EC62-655A-FA84DD29AE88}"/>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99EA6E67-E1E1-4F8D-3F6E-7011DB51C4F0}"/>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2E180037-F504-2E4D-4994-1DD06214FA90}"/>
              </a:ext>
            </a:extLst>
          </p:cNvPr>
          <p:cNvSpPr txBox="1"/>
          <p:nvPr/>
        </p:nvSpPr>
        <p:spPr>
          <a:xfrm>
            <a:off x="551406" y="1553326"/>
            <a:ext cx="7638490" cy="3378522"/>
          </a:xfrm>
          <a:prstGeom prst="rect">
            <a:avLst/>
          </a:prstGeom>
          <a:noFill/>
          <a:ln>
            <a:noFill/>
          </a:ln>
        </p:spPr>
        <p:txBody>
          <a:bodyPr spcFirstLastPara="1" wrap="square" lIns="68575" tIns="34275" rIns="68575" bIns="34275" anchor="t" anchorCtr="0">
            <a:normAutofit lnSpcReduction="10000"/>
          </a:bodyPr>
          <a:lstStyle/>
          <a:p>
            <a:pPr algn="ctr"/>
            <a:r>
              <a:rPr lang="es-CO" sz="2000" dirty="0"/>
              <a:t> </a:t>
            </a:r>
          </a:p>
          <a:p>
            <a:pPr algn="just"/>
            <a:r>
              <a:rPr lang="es-CO" sz="2000" b="1" dirty="0"/>
              <a:t>Decreto 1443 de 2014. </a:t>
            </a:r>
            <a:r>
              <a:rPr lang="es-CO" sz="2000" dirty="0"/>
              <a:t>Por el cual se dictan disposiciones para la implementación del Sistema de Gestión de la Seguridad y Salud en el Trabajo (SG.SST).</a:t>
            </a:r>
          </a:p>
          <a:p>
            <a:pPr algn="just"/>
            <a:endParaRPr lang="es-CO" sz="2000" dirty="0"/>
          </a:p>
          <a:p>
            <a:pPr algn="just"/>
            <a:r>
              <a:rPr lang="es-CO" sz="2000" b="1" dirty="0"/>
              <a:t>Decreto 1507 de 2014. </a:t>
            </a:r>
            <a:r>
              <a:rPr lang="es-CO" sz="2000" dirty="0"/>
              <a:t>Por el cual se expide el Manual único para la Calificación de la Pérdida de Capacidad laboral y Ocupacional. </a:t>
            </a:r>
          </a:p>
          <a:p>
            <a:pPr algn="just"/>
            <a:endParaRPr lang="es-CO" sz="2000" dirty="0"/>
          </a:p>
          <a:p>
            <a:pPr algn="just"/>
            <a:r>
              <a:rPr lang="es-CO" sz="2000" b="1" dirty="0"/>
              <a:t>Decreto 1477 de 2014. </a:t>
            </a:r>
            <a:r>
              <a:rPr lang="es-CO" sz="2000" dirty="0"/>
              <a:t>Por el cual se expide la Tabla de Enfermedades Laborales. </a:t>
            </a:r>
          </a:p>
        </p:txBody>
      </p:sp>
      <p:sp>
        <p:nvSpPr>
          <p:cNvPr id="65" name="Google Shape;65;p14">
            <a:extLst>
              <a:ext uri="{FF2B5EF4-FFF2-40B4-BE49-F238E27FC236}">
                <a16:creationId xmlns:a16="http://schemas.microsoft.com/office/drawing/2014/main" id="{E6B03E6C-8328-46D4-B71A-796DC557E389}"/>
              </a:ext>
            </a:extLst>
          </p:cNvPr>
          <p:cNvSpPr txBox="1"/>
          <p:nvPr/>
        </p:nvSpPr>
        <p:spPr>
          <a:xfrm>
            <a:off x="597124" y="605120"/>
            <a:ext cx="7886700" cy="857919"/>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rPr>
              <a:t>Normas  de  Seguridad y Salud en el Trabajo en Colombia 2012 - 2025 </a:t>
            </a:r>
            <a:endParaRPr lang="es-ES" sz="2800" dirty="0">
              <a:solidFill>
                <a:srgbClr val="2E3192"/>
              </a:solidFill>
            </a:endParaRPr>
          </a:p>
          <a:p>
            <a:pPr algn="ctr">
              <a:lnSpc>
                <a:spcPct val="90000"/>
              </a:lnSpc>
              <a:buSzPts val="2100"/>
            </a:pPr>
            <a:endParaRPr sz="1800" dirty="0">
              <a:solidFill>
                <a:srgbClr val="2E3192"/>
              </a:solidFill>
            </a:endParaRPr>
          </a:p>
        </p:txBody>
      </p:sp>
    </p:spTree>
    <p:extLst>
      <p:ext uri="{BB962C8B-B14F-4D97-AF65-F5344CB8AC3E}">
        <p14:creationId xmlns:p14="http://schemas.microsoft.com/office/powerpoint/2010/main" val="3101034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0659DB9C-7265-A1EA-E696-A326F10C7CF7}"/>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F362EEE5-357C-D3D0-2F33-09863FA5EE25}"/>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4FDA8EF4-6C6C-34AF-DF52-6576C6BA2156}"/>
              </a:ext>
            </a:extLst>
          </p:cNvPr>
          <p:cNvSpPr txBox="1"/>
          <p:nvPr/>
        </p:nvSpPr>
        <p:spPr>
          <a:xfrm>
            <a:off x="628648" y="1357147"/>
            <a:ext cx="7638490" cy="3381644"/>
          </a:xfrm>
          <a:prstGeom prst="rect">
            <a:avLst/>
          </a:prstGeom>
          <a:noFill/>
          <a:ln>
            <a:noFill/>
          </a:ln>
        </p:spPr>
        <p:txBody>
          <a:bodyPr spcFirstLastPara="1" wrap="square" lIns="68575" tIns="34275" rIns="68575" bIns="34275" anchor="t" anchorCtr="0">
            <a:noAutofit/>
          </a:bodyPr>
          <a:lstStyle/>
          <a:p>
            <a:r>
              <a:rPr lang="es-CO" sz="1200" b="1" dirty="0">
                <a:solidFill>
                  <a:srgbClr val="000000"/>
                </a:solidFill>
                <a:effectLst/>
                <a:latin typeface="+mn-lt"/>
                <a:ea typeface="Calibri" panose="020F0502020204030204" pitchFamily="34" charset="0"/>
                <a:cs typeface="Times New Roman" panose="02020603050405020304" pitchFamily="18" charset="0"/>
              </a:rPr>
              <a:t>En 2014</a:t>
            </a:r>
            <a:r>
              <a:rPr lang="es-CO" sz="1200" dirty="0">
                <a:solidFill>
                  <a:srgbClr val="000000"/>
                </a:solidFill>
                <a:effectLst/>
                <a:latin typeface="+mn-lt"/>
                <a:ea typeface="Calibri" panose="020F0502020204030204" pitchFamily="34" charset="0"/>
                <a:cs typeface="Times New Roman" panose="02020603050405020304" pitchFamily="18" charset="0"/>
              </a:rPr>
              <a:t>, el Ministerio de Trabajo de Colombia emitió la </a:t>
            </a:r>
            <a:r>
              <a:rPr lang="es-CO" sz="1200" b="1" dirty="0">
                <a:solidFill>
                  <a:srgbClr val="000000"/>
                </a:solidFill>
                <a:effectLst/>
                <a:latin typeface="+mn-lt"/>
                <a:ea typeface="Calibri" panose="020F0502020204030204" pitchFamily="34" charset="0"/>
                <a:cs typeface="Times New Roman" panose="02020603050405020304" pitchFamily="18" charset="0"/>
              </a:rPr>
              <a:t>Resolución 6045</a:t>
            </a:r>
            <a:r>
              <a:rPr lang="es-CO" sz="1200" dirty="0">
                <a:solidFill>
                  <a:srgbClr val="000000"/>
                </a:solidFill>
                <a:effectLst/>
                <a:latin typeface="+mn-lt"/>
                <a:ea typeface="Calibri" panose="020F0502020204030204" pitchFamily="34" charset="0"/>
                <a:cs typeface="Times New Roman" panose="02020603050405020304" pitchFamily="18" charset="0"/>
              </a:rPr>
              <a:t>, que adoptó el Plan Nacional de Seguridad y Salud en el Trabajo (PNSST) para el período 2013-2021. </a:t>
            </a:r>
            <a:endParaRPr lang="es-CO" sz="1200" dirty="0">
              <a:effectLst/>
              <a:latin typeface="+mn-lt"/>
              <a:ea typeface="Calibri" panose="020F0502020204030204" pitchFamily="34" charset="0"/>
              <a:cs typeface="Times New Roman" panose="02020603050405020304" pitchFamily="18" charset="0"/>
            </a:endParaRPr>
          </a:p>
          <a:p>
            <a:pPr algn="l"/>
            <a:r>
              <a:rPr lang="es-CO" sz="1200" dirty="0">
                <a:solidFill>
                  <a:srgbClr val="000000"/>
                </a:solidFill>
                <a:effectLst/>
                <a:latin typeface="+mn-lt"/>
                <a:ea typeface="Calibri" panose="020F0502020204030204" pitchFamily="34" charset="0"/>
                <a:cs typeface="Times New Roman" panose="02020603050405020304" pitchFamily="18" charset="0"/>
              </a:rPr>
              <a:t>Este plan es de obligatorio cumplimiento para los integrantes del Sistema General de Riesgos Laborales. </a:t>
            </a:r>
            <a:endParaRPr lang="es-CO" sz="1200" dirty="0">
              <a:effectLst/>
              <a:latin typeface="+mn-lt"/>
              <a:ea typeface="Calibri" panose="020F0502020204030204" pitchFamily="34" charset="0"/>
              <a:cs typeface="Times New Roman" panose="02020603050405020304" pitchFamily="18" charset="0"/>
            </a:endParaRPr>
          </a:p>
          <a:p>
            <a:pPr algn="l"/>
            <a:r>
              <a:rPr lang="es-CO" sz="1200" dirty="0">
                <a:solidFill>
                  <a:srgbClr val="000000"/>
                </a:solidFill>
                <a:effectLst/>
                <a:latin typeface="+mn-lt"/>
                <a:ea typeface="Calibri" panose="020F0502020204030204" pitchFamily="34" charset="0"/>
                <a:cs typeface="Times New Roman" panose="02020603050405020304" pitchFamily="18" charset="0"/>
              </a:rPr>
              <a:t> </a:t>
            </a:r>
            <a:endParaRPr lang="es-CO" sz="1200" dirty="0">
              <a:effectLst/>
              <a:latin typeface="+mn-lt"/>
              <a:ea typeface="Calibri" panose="020F0502020204030204" pitchFamily="34" charset="0"/>
              <a:cs typeface="Times New Roman" panose="02020603050405020304" pitchFamily="18" charset="0"/>
            </a:endParaRPr>
          </a:p>
          <a:p>
            <a:pPr algn="l"/>
            <a:r>
              <a:rPr lang="es-CO" sz="1200" dirty="0">
                <a:effectLst/>
                <a:latin typeface="+mn-lt"/>
                <a:ea typeface="Calibri" panose="020F0502020204030204" pitchFamily="34" charset="0"/>
                <a:cs typeface="Times New Roman" panose="02020603050405020304" pitchFamily="18" charset="0"/>
              </a:rPr>
              <a:t>Artículo 3°. </a:t>
            </a:r>
            <a:r>
              <a:rPr lang="es-CO" sz="1200" b="1" dirty="0">
                <a:effectLst/>
                <a:latin typeface="+mn-lt"/>
                <a:ea typeface="Calibri" panose="020F0502020204030204" pitchFamily="34" charset="0"/>
                <a:cs typeface="Times New Roman" panose="02020603050405020304" pitchFamily="18" charset="0"/>
              </a:rPr>
              <a:t>Implementación y Ejecución</a:t>
            </a:r>
            <a:r>
              <a:rPr lang="es-CO" sz="1200" dirty="0">
                <a:effectLst/>
                <a:latin typeface="+mn-lt"/>
                <a:ea typeface="Calibri" panose="020F0502020204030204" pitchFamily="34" charset="0"/>
                <a:cs typeface="Times New Roman" panose="02020603050405020304" pitchFamily="18" charset="0"/>
              </a:rPr>
              <a:t> del Plan Nacional de Seguridad y Salud en el Trabajo 2013-2021 será implementado y ejecutado por el Ministerio del Trabajo, el Ministerio de Salud y Protección Social, las Administradoras de Riesgos Laborales, los Empleadores, las Agremiaciones, las Organizaciones Sindicales, la Academia, las Sociedades Científicas, los Centros de investigación, las Empresas Promotoras de Salud, las Instituciones Prestadoras de Servicios de Salud, las Secretarías de Salud, el Comité Nacional, los Comités Seccionales y Locales de Seguridad y Salud en el Trabajo, las Comisiones Nacionales de Seguridad y Salud en el Trabajo por sectores económicos; estas deberán coordinar su implementación con las demás instituciones y organismos responsables. </a:t>
            </a:r>
          </a:p>
          <a:p>
            <a:pPr algn="l"/>
            <a:r>
              <a:rPr lang="es-CO" sz="1200" dirty="0">
                <a:effectLst/>
                <a:latin typeface="+mn-lt"/>
                <a:ea typeface="Calibri" panose="020F0502020204030204" pitchFamily="34" charset="0"/>
                <a:cs typeface="Times New Roman" panose="02020603050405020304" pitchFamily="18" charset="0"/>
              </a:rPr>
              <a:t> </a:t>
            </a:r>
          </a:p>
          <a:p>
            <a:r>
              <a:rPr lang="es-CO" sz="1200" dirty="0">
                <a:effectLst/>
                <a:latin typeface="+mn-lt"/>
                <a:ea typeface="Calibri" panose="020F0502020204030204" pitchFamily="34" charset="0"/>
              </a:rPr>
              <a:t>Artículo 4°. </a:t>
            </a:r>
            <a:r>
              <a:rPr lang="es-CO" sz="1200" b="1" dirty="0">
                <a:effectLst/>
                <a:latin typeface="+mn-lt"/>
                <a:ea typeface="Calibri" panose="020F0502020204030204" pitchFamily="34" charset="0"/>
              </a:rPr>
              <a:t>Seguimiento y Evaluación</a:t>
            </a:r>
            <a:r>
              <a:rPr lang="es-CO" sz="1200" dirty="0">
                <a:effectLst/>
                <a:latin typeface="+mn-lt"/>
                <a:ea typeface="Calibri" panose="020F0502020204030204" pitchFamily="34" charset="0"/>
              </a:rPr>
              <a:t> del Plan Nacional de Seguridad y Salud en el Trabajo 2013-2021. El Comité Nacional y los Comités Seccionales y Locales de Seguridad y Salud en el Trabajo serán responsables de realizar el seguimiento y evaluación del Plan Nacional, en su jurisdicción, de acuerdo con los lineamientos definidos por el Ministerio del Trabajo, sin perjuicio de que éste realice la correspondiente evaluación </a:t>
            </a:r>
            <a:endParaRPr lang="es-CO" sz="1200" dirty="0">
              <a:latin typeface="+mn-lt"/>
            </a:endParaRPr>
          </a:p>
        </p:txBody>
      </p:sp>
      <p:sp>
        <p:nvSpPr>
          <p:cNvPr id="65" name="Google Shape;65;p14">
            <a:extLst>
              <a:ext uri="{FF2B5EF4-FFF2-40B4-BE49-F238E27FC236}">
                <a16:creationId xmlns:a16="http://schemas.microsoft.com/office/drawing/2014/main" id="{22BDA993-010C-42D1-2FEF-9D736C5D1F41}"/>
              </a:ext>
            </a:extLst>
          </p:cNvPr>
          <p:cNvSpPr txBox="1"/>
          <p:nvPr/>
        </p:nvSpPr>
        <p:spPr>
          <a:xfrm>
            <a:off x="628648" y="315247"/>
            <a:ext cx="7886700" cy="1060667"/>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rPr>
              <a:t>Normas  de  Seguridad y Salud en el Trabajo en Colombia 2012 - 2025 </a:t>
            </a:r>
            <a:endParaRPr lang="es-ES" sz="2800" dirty="0">
              <a:solidFill>
                <a:srgbClr val="2E3192"/>
              </a:solidFill>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2854146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0659DB9C-7265-A1EA-E696-A326F10C7CF7}"/>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F362EEE5-357C-D3D0-2F33-09863FA5EE25}"/>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4FDA8EF4-6C6C-34AF-DF52-6576C6BA2156}"/>
              </a:ext>
            </a:extLst>
          </p:cNvPr>
          <p:cNvSpPr txBox="1"/>
          <p:nvPr/>
        </p:nvSpPr>
        <p:spPr>
          <a:xfrm>
            <a:off x="560550" y="1656921"/>
            <a:ext cx="7638490" cy="3171332"/>
          </a:xfrm>
          <a:prstGeom prst="rect">
            <a:avLst/>
          </a:prstGeom>
          <a:noFill/>
          <a:ln>
            <a:noFill/>
          </a:ln>
        </p:spPr>
        <p:txBody>
          <a:bodyPr spcFirstLastPara="1" wrap="square" lIns="68575" tIns="34275" rIns="68575" bIns="34275" anchor="t" anchorCtr="0">
            <a:normAutofit/>
          </a:bodyPr>
          <a:lstStyle/>
          <a:p>
            <a:pPr algn="ctr"/>
            <a:endParaRPr lang="es-CO" sz="2400" b="1" dirty="0"/>
          </a:p>
          <a:p>
            <a:pPr algn="just"/>
            <a:r>
              <a:rPr lang="es-CO" sz="2400" b="1" dirty="0"/>
              <a:t>Resolución 3745 de 2015. </a:t>
            </a:r>
          </a:p>
          <a:p>
            <a:pPr algn="just"/>
            <a:r>
              <a:rPr lang="es-CO" sz="2400" dirty="0"/>
              <a:t>Por la cual se adoptan los formatos de dictamen para la calificación de la perdida de capacidad laboral y ocupacional </a:t>
            </a:r>
          </a:p>
          <a:p>
            <a:pPr algn="just"/>
            <a:endParaRPr lang="es-CO" sz="2400" dirty="0"/>
          </a:p>
        </p:txBody>
      </p:sp>
      <p:sp>
        <p:nvSpPr>
          <p:cNvPr id="65" name="Google Shape;65;p14">
            <a:extLst>
              <a:ext uri="{FF2B5EF4-FFF2-40B4-BE49-F238E27FC236}">
                <a16:creationId xmlns:a16="http://schemas.microsoft.com/office/drawing/2014/main" id="{22BDA993-010C-42D1-2FEF-9D736C5D1F41}"/>
              </a:ext>
            </a:extLst>
          </p:cNvPr>
          <p:cNvSpPr txBox="1"/>
          <p:nvPr/>
        </p:nvSpPr>
        <p:spPr>
          <a:xfrm>
            <a:off x="628648" y="596253"/>
            <a:ext cx="7886700" cy="1060667"/>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rPr>
              <a:t>Normas  de  Seguridad y Salud en el Trabajo en Colombia 2012 - 2025 </a:t>
            </a:r>
            <a:endParaRPr lang="es-ES" sz="2800" dirty="0">
              <a:solidFill>
                <a:srgbClr val="2E3192"/>
              </a:solidFill>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1388127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E6C898DD-325D-5F0A-77E2-D5030FF4DF25}"/>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CD6FD4B0-8511-52E4-BDB7-ADD25D5772CA}"/>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A6326851-F0CD-1540-1B9D-6B73D4A9E934}"/>
              </a:ext>
            </a:extLst>
          </p:cNvPr>
          <p:cNvSpPr txBox="1"/>
          <p:nvPr/>
        </p:nvSpPr>
        <p:spPr>
          <a:xfrm>
            <a:off x="597126" y="1341674"/>
            <a:ext cx="7638490" cy="3378522"/>
          </a:xfrm>
          <a:prstGeom prst="rect">
            <a:avLst/>
          </a:prstGeom>
          <a:noFill/>
          <a:ln>
            <a:noFill/>
          </a:ln>
        </p:spPr>
        <p:txBody>
          <a:bodyPr spcFirstLastPara="1" wrap="square" lIns="68575" tIns="34275" rIns="68575" bIns="34275" anchor="t" anchorCtr="0">
            <a:normAutofit/>
          </a:bodyPr>
          <a:lstStyle/>
          <a:p>
            <a:pPr algn="ctr"/>
            <a:r>
              <a:rPr lang="es-CO" sz="2400" dirty="0"/>
              <a:t> </a:t>
            </a:r>
          </a:p>
          <a:p>
            <a:pPr algn="just"/>
            <a:r>
              <a:rPr lang="es-CO" sz="2400" b="1" dirty="0"/>
              <a:t>Resolución 0312 de 2019. </a:t>
            </a:r>
          </a:p>
          <a:p>
            <a:pPr algn="just"/>
            <a:endParaRPr lang="es-CO" sz="2400" b="1" dirty="0"/>
          </a:p>
          <a:p>
            <a:pPr algn="just"/>
            <a:r>
              <a:rPr lang="es-CO" sz="2400" dirty="0"/>
              <a:t>Por la cual se modifican los Estándares Mínimos del Sistema de Gestión de la Seguridad y Salud en el Trabajo para empleadores y contratantes.</a:t>
            </a:r>
          </a:p>
        </p:txBody>
      </p:sp>
      <p:sp>
        <p:nvSpPr>
          <p:cNvPr id="65" name="Google Shape;65;p14">
            <a:extLst>
              <a:ext uri="{FF2B5EF4-FFF2-40B4-BE49-F238E27FC236}">
                <a16:creationId xmlns:a16="http://schemas.microsoft.com/office/drawing/2014/main" id="{B4DFE7D3-67AE-D8F8-CC3D-054955392D15}"/>
              </a:ext>
            </a:extLst>
          </p:cNvPr>
          <p:cNvSpPr txBox="1"/>
          <p:nvPr/>
        </p:nvSpPr>
        <p:spPr>
          <a:xfrm>
            <a:off x="628648" y="423304"/>
            <a:ext cx="7886700" cy="801992"/>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400" b="1" dirty="0">
                <a:solidFill>
                  <a:srgbClr val="27519D"/>
                </a:solidFill>
              </a:rPr>
              <a:t>Normas  de  Seguridad y Salud en el Trabajo en Colombia 2012 - 2025 </a:t>
            </a:r>
            <a:endParaRPr lang="es-ES" sz="2400" dirty="0">
              <a:solidFill>
                <a:srgbClr val="2E3192"/>
              </a:solidFill>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11723493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BD20A408-2341-EFF9-D2C5-F43B8857D2EA}"/>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7E1B653-D5C7-8BD7-1F97-19AB3D2D23EE}"/>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6B02F8E9-BD0A-A158-9B36-E995F2F40A86}"/>
              </a:ext>
            </a:extLst>
          </p:cNvPr>
          <p:cNvSpPr txBox="1"/>
          <p:nvPr/>
        </p:nvSpPr>
        <p:spPr>
          <a:xfrm>
            <a:off x="597126" y="1341674"/>
            <a:ext cx="7638490" cy="3378522"/>
          </a:xfrm>
          <a:prstGeom prst="rect">
            <a:avLst/>
          </a:prstGeom>
          <a:noFill/>
          <a:ln>
            <a:noFill/>
          </a:ln>
        </p:spPr>
        <p:txBody>
          <a:bodyPr spcFirstLastPara="1" wrap="square" lIns="68575" tIns="34275" rIns="68575" bIns="34275" anchor="t" anchorCtr="0">
            <a:normAutofit/>
          </a:bodyPr>
          <a:lstStyle/>
          <a:p>
            <a:pPr algn="ctr"/>
            <a:r>
              <a:rPr lang="es-CO" sz="2400" dirty="0"/>
              <a:t> </a:t>
            </a:r>
          </a:p>
          <a:p>
            <a:pPr algn="just"/>
            <a:r>
              <a:rPr lang="es-CO" sz="2400" b="1" dirty="0"/>
              <a:t>Resolución 3077 de 2022. </a:t>
            </a:r>
            <a:r>
              <a:rPr lang="es-CO" sz="2400" dirty="0"/>
              <a:t>Por la cual se adopta el Plan Nacional de Seguridad y Salud en el Trabajo 2022 – 2031.</a:t>
            </a:r>
          </a:p>
          <a:p>
            <a:pPr algn="just"/>
            <a:endParaRPr lang="es-CO" sz="2400" dirty="0"/>
          </a:p>
          <a:p>
            <a:pPr algn="just"/>
            <a:r>
              <a:rPr lang="es-CO" sz="2400" b="1" dirty="0"/>
              <a:t>Decreto 768 de 2022 </a:t>
            </a:r>
            <a:r>
              <a:rPr lang="es-CO" sz="2400" dirty="0"/>
              <a:t>Por el cual se actualiza la Tabla de Clasificación de Actividades Económicas para el Sistema General de Riesgos Laborales y se dictan otras disposiciones. </a:t>
            </a:r>
          </a:p>
        </p:txBody>
      </p:sp>
      <p:sp>
        <p:nvSpPr>
          <p:cNvPr id="65" name="Google Shape;65;p14">
            <a:extLst>
              <a:ext uri="{FF2B5EF4-FFF2-40B4-BE49-F238E27FC236}">
                <a16:creationId xmlns:a16="http://schemas.microsoft.com/office/drawing/2014/main" id="{E0790094-6B69-4003-09AD-B9959B3401BD}"/>
              </a:ext>
            </a:extLst>
          </p:cNvPr>
          <p:cNvSpPr txBox="1"/>
          <p:nvPr/>
        </p:nvSpPr>
        <p:spPr>
          <a:xfrm>
            <a:off x="628648" y="352990"/>
            <a:ext cx="7886700" cy="863161"/>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rPr>
              <a:t>Normas  de  Seguridad y Salud en el Trabajo en Colombia 2012 - 2025 </a:t>
            </a:r>
            <a:endParaRPr lang="es-ES" sz="2800" dirty="0">
              <a:solidFill>
                <a:srgbClr val="2E3192"/>
              </a:solidFill>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2978567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BD20A408-2341-EFF9-D2C5-F43B8857D2EA}"/>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7E1B653-D5C7-8BD7-1F97-19AB3D2D23EE}"/>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6B02F8E9-BD0A-A158-9B36-E995F2F40A86}"/>
              </a:ext>
            </a:extLst>
          </p:cNvPr>
          <p:cNvSpPr txBox="1"/>
          <p:nvPr/>
        </p:nvSpPr>
        <p:spPr>
          <a:xfrm>
            <a:off x="597125" y="1341674"/>
            <a:ext cx="7918223" cy="3378522"/>
          </a:xfrm>
          <a:prstGeom prst="rect">
            <a:avLst/>
          </a:prstGeom>
          <a:noFill/>
          <a:ln>
            <a:noFill/>
          </a:ln>
        </p:spPr>
        <p:txBody>
          <a:bodyPr spcFirstLastPara="1" wrap="square" lIns="68575" tIns="34275" rIns="68575" bIns="34275" anchor="t" anchorCtr="0">
            <a:normAutofit fontScale="62500" lnSpcReduction="20000"/>
          </a:bodyPr>
          <a:lstStyle/>
          <a:p>
            <a:endParaRPr lang="es-CO" sz="1900" b="1"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900" b="1" dirty="0">
                <a:solidFill>
                  <a:srgbClr val="5E0736"/>
                </a:solidFill>
                <a:effectLst/>
                <a:latin typeface=" ƒ‘˛"/>
                <a:ea typeface="Calibri" panose="020F0502020204030204" pitchFamily="34" charset="0"/>
                <a:cs typeface=" ƒ‘˛"/>
              </a:rPr>
              <a:t> </a:t>
            </a:r>
            <a:r>
              <a:rPr lang="es-ES_tradnl" sz="1900" b="1" dirty="0">
                <a:solidFill>
                  <a:srgbClr val="5E0736"/>
                </a:solidFill>
                <a:effectLst/>
                <a:latin typeface="Arial" panose="020B0604020202020204" pitchFamily="34" charset="0"/>
                <a:ea typeface="Calibri" panose="020F0502020204030204" pitchFamily="34" charset="0"/>
                <a:cs typeface="Arial" panose="020B0604020202020204" pitchFamily="34" charset="0"/>
              </a:rPr>
              <a:t>OBJETIVOS</a:t>
            </a:r>
          </a:p>
          <a:p>
            <a:endParaRPr lang="es-ES_tradnl" sz="1900" b="1" dirty="0">
              <a:solidFill>
                <a:srgbClr val="5E0736"/>
              </a:solidFill>
              <a:latin typeface="Arial" panose="020B0604020202020204" pitchFamily="34" charset="0"/>
              <a:ea typeface="Calibri" panose="020F0502020204030204" pitchFamily="34" charset="0"/>
              <a:cs typeface="Arial" panose="020B0604020202020204" pitchFamily="34" charset="0"/>
            </a:endParaRPr>
          </a:p>
          <a:p>
            <a:endParaRPr lang="es-CO" sz="1900" b="1" dirty="0">
              <a:effectLst/>
              <a:latin typeface="Arial" panose="020B0604020202020204" pitchFamily="34" charset="0"/>
              <a:ea typeface="Calibri" panose="020F0502020204030204" pitchFamily="34" charset="0"/>
              <a:cs typeface="Arial" panose="020B0604020202020204" pitchFamily="34" charset="0"/>
            </a:endParaRPr>
          </a:p>
          <a:p>
            <a:r>
              <a:rPr lang="es-ES_tradnl" sz="1900" b="1" dirty="0">
                <a:solidFill>
                  <a:srgbClr val="5E0736"/>
                </a:solidFill>
                <a:effectLst/>
                <a:latin typeface="Arial" panose="020B0604020202020204" pitchFamily="34" charset="0"/>
                <a:ea typeface="Calibri" panose="020F0502020204030204" pitchFamily="34" charset="0"/>
                <a:cs typeface="Arial" panose="020B0604020202020204" pitchFamily="34" charset="0"/>
              </a:rPr>
              <a:t> Relación entre los objetivos del Plan Nacional de STT y lo Objetivos de desarrollo Sostenible (ONU)</a:t>
            </a:r>
            <a:endParaRPr lang="es-CO" sz="1900" b="1" dirty="0">
              <a:effectLst/>
              <a:latin typeface="Arial" panose="020B0604020202020204" pitchFamily="34" charset="0"/>
              <a:ea typeface="Calibri" panose="020F0502020204030204" pitchFamily="34" charset="0"/>
              <a:cs typeface="Arial" panose="020B0604020202020204" pitchFamily="34" charset="0"/>
            </a:endParaRPr>
          </a:p>
          <a:p>
            <a:r>
              <a:rPr lang="es-ES_tradnl" sz="1800" dirty="0">
                <a:solidFill>
                  <a:srgbClr val="5E0736"/>
                </a:solidFill>
                <a:effectLst/>
                <a:latin typeface="Arial" panose="020B0604020202020204" pitchFamily="34" charset="0"/>
                <a:ea typeface="Calibri" panose="020F0502020204030204" pitchFamily="34" charset="0"/>
                <a:cs typeface="Arial" panose="020B0604020202020204" pitchFamily="34" charset="0"/>
              </a:rPr>
              <a:t> </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Fortalecer la Salud y Seguridad en el Trabajo, Bienestar y Calidad de Vida Laboral a</a:t>
            </a:r>
            <a:r>
              <a:rPr lang="es-CO" sz="1800" dirty="0">
                <a:latin typeface="Arial" panose="020B0604020202020204" pitchFamily="34" charset="0"/>
                <a:ea typeface="Calibri" panose="020F0502020204030204" pitchFamily="34" charset="0"/>
                <a:cs typeface="Arial" panose="020B0604020202020204" pitchFamily="34" charset="0"/>
              </a:rPr>
              <a:t> </a:t>
            </a:r>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través de la </a:t>
            </a:r>
            <a:r>
              <a:rPr lang="es-ES_tradnl"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participación</a:t>
            </a:r>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de entidades gubernamentales, organizaciones de trabajadores, y</a:t>
            </a:r>
            <a:r>
              <a:rPr lang="es-CO" sz="1800" dirty="0">
                <a:latin typeface="Arial" panose="020B0604020202020204" pitchFamily="34" charset="0"/>
                <a:ea typeface="Calibri" panose="020F0502020204030204" pitchFamily="34" charset="0"/>
                <a:cs typeface="Arial" panose="020B0604020202020204" pitchFamily="34" charset="0"/>
              </a:rPr>
              <a:t> </a:t>
            </a:r>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empleadores, instituciones de la seguridad social, sociedades científicas, y entidades</a:t>
            </a:r>
            <a:r>
              <a:rPr lang="es-CO" sz="1800" dirty="0">
                <a:latin typeface="Arial" panose="020B0604020202020204" pitchFamily="34" charset="0"/>
                <a:ea typeface="Calibri" panose="020F0502020204030204" pitchFamily="34" charset="0"/>
                <a:cs typeface="Arial" panose="020B0604020202020204" pitchFamily="34" charset="0"/>
              </a:rPr>
              <a:t> </a:t>
            </a:r>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académicas, para que cumplan su función social descentralizada. </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Consolidar la </a:t>
            </a:r>
            <a:r>
              <a:rPr lang="es-ES_tradnl"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formación en autocuidado </a:t>
            </a:r>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y la educación de calidad para la promoción de</a:t>
            </a:r>
            <a:r>
              <a:rPr lang="es-CO" sz="1800" dirty="0">
                <a:latin typeface="Arial" panose="020B0604020202020204" pitchFamily="34" charset="0"/>
                <a:ea typeface="Calibri" panose="020F0502020204030204" pitchFamily="34" charset="0"/>
                <a:cs typeface="Arial" panose="020B0604020202020204" pitchFamily="34" charset="0"/>
              </a:rPr>
              <a:t> </a:t>
            </a:r>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la salud en los lugares de trabajo. </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Promover la seguridad y salud en el trabajo mediante la </a:t>
            </a:r>
            <a:r>
              <a:rPr lang="es-ES_tradnl"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identificación de peligros y la gestión de los riesgos </a:t>
            </a:r>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en las actividades económicas y en las ocupaciones u oficios.</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Impulsar la </a:t>
            </a:r>
            <a:r>
              <a:rPr lang="es-ES_tradnl"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equidad y la igualdad creando espacios de diálogo social y concertación</a:t>
            </a:r>
            <a:r>
              <a:rPr lang="es-CO" sz="1800" b="1" dirty="0">
                <a:latin typeface="Arial" panose="020B0604020202020204" pitchFamily="34" charset="0"/>
                <a:ea typeface="Calibri" panose="020F0502020204030204" pitchFamily="34" charset="0"/>
                <a:cs typeface="Arial" panose="020B0604020202020204" pitchFamily="34" charset="0"/>
              </a:rPr>
              <a:t> </a:t>
            </a:r>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para definir planes, programas y acciones en temas generales y específicos en</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seguridad y salud en el trabajo. </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Aumentar la </a:t>
            </a:r>
            <a:r>
              <a:rPr lang="es-ES_tradnl"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competitividad con trabajo decente</a:t>
            </a:r>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y crecimiento económico. </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Establecer la </a:t>
            </a:r>
            <a:r>
              <a:rPr lang="es-ES_tradnl"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solidaridad y universalidad </a:t>
            </a:r>
            <a:r>
              <a:rPr lang="es-ES_tradn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para la reducción de las desigualdades.</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endParaRPr lang="es-CO" sz="1800" dirty="0">
              <a:solidFill>
                <a:srgbClr val="212529"/>
              </a:solidFill>
              <a:effectLst/>
              <a:latin typeface="Segoe UI" panose="020B0502040204020203" pitchFamily="34" charset="0"/>
              <a:ea typeface="Times New Roman" panose="02020603050405020304" pitchFamily="18" charset="0"/>
              <a:cs typeface="Times New Roman" panose="02020603050405020304" pitchFamily="18" charset="0"/>
            </a:endParaRPr>
          </a:p>
        </p:txBody>
      </p:sp>
      <p:sp>
        <p:nvSpPr>
          <p:cNvPr id="65" name="Google Shape;65;p14">
            <a:extLst>
              <a:ext uri="{FF2B5EF4-FFF2-40B4-BE49-F238E27FC236}">
                <a16:creationId xmlns:a16="http://schemas.microsoft.com/office/drawing/2014/main" id="{E0790094-6B69-4003-09AD-B9959B3401BD}"/>
              </a:ext>
            </a:extLst>
          </p:cNvPr>
          <p:cNvSpPr txBox="1"/>
          <p:nvPr/>
        </p:nvSpPr>
        <p:spPr>
          <a:xfrm>
            <a:off x="628648" y="352990"/>
            <a:ext cx="7886700" cy="863161"/>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CO" sz="2800" b="1" dirty="0">
                <a:solidFill>
                  <a:srgbClr val="1A6380"/>
                </a:solidFill>
                <a:effectLst/>
                <a:latin typeface="Segoe UI" panose="020B0502040204020203" pitchFamily="34" charset="0"/>
                <a:ea typeface="Times New Roman" panose="02020603050405020304" pitchFamily="18" charset="0"/>
                <a:cs typeface="Times New Roman" panose="02020603050405020304" pitchFamily="18" charset="0"/>
              </a:rPr>
              <a:t>Plan Nacional de Seguridad y Salud en el Trabajo 2022 -2031 </a:t>
            </a: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36661582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BD20A408-2341-EFF9-D2C5-F43B8857D2EA}"/>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7E1B653-D5C7-8BD7-1F97-19AB3D2D23EE}"/>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6B02F8E9-BD0A-A158-9B36-E995F2F40A86}"/>
              </a:ext>
            </a:extLst>
          </p:cNvPr>
          <p:cNvSpPr txBox="1"/>
          <p:nvPr/>
        </p:nvSpPr>
        <p:spPr>
          <a:xfrm>
            <a:off x="597126" y="1341674"/>
            <a:ext cx="7638490" cy="3378522"/>
          </a:xfrm>
          <a:prstGeom prst="rect">
            <a:avLst/>
          </a:prstGeom>
          <a:noFill/>
          <a:ln>
            <a:noFill/>
          </a:ln>
        </p:spPr>
        <p:txBody>
          <a:bodyPr spcFirstLastPara="1" wrap="square" lIns="68575" tIns="34275" rIns="68575" bIns="34275" anchor="t" anchorCtr="0">
            <a:normAutofit/>
          </a:bodyPr>
          <a:lstStyle/>
          <a:p>
            <a:r>
              <a:rPr lang="es-ES_tradnl" sz="1800" b="1" dirty="0">
                <a:solidFill>
                  <a:srgbClr val="5E0736"/>
                </a:solidFill>
                <a:effectLst/>
                <a:latin typeface=" ƒ‘˛"/>
                <a:ea typeface="Calibri" panose="020F0502020204030204" pitchFamily="34" charset="0"/>
                <a:cs typeface=" ƒ‘˛"/>
              </a:rPr>
              <a:t>ENFOQUES</a:t>
            </a:r>
            <a:endParaRPr lang="es-CO" sz="1800" b="1"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5E0736"/>
                </a:solidFill>
                <a:effectLst/>
                <a:latin typeface=" ƒ‘˛"/>
                <a:ea typeface="Calibri" panose="020F0502020204030204" pitchFamily="34" charset="0"/>
                <a:cs typeface=" ƒ‘˛"/>
              </a:rPr>
              <a:t>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000000"/>
                </a:solidFill>
                <a:effectLst/>
                <a:latin typeface=" ƒ‘˛"/>
                <a:ea typeface="Calibri" panose="020F0502020204030204" pitchFamily="34" charset="0"/>
                <a:cs typeface=" ƒ‘˛"/>
              </a:rPr>
              <a:t>• Enfoque </a:t>
            </a:r>
            <a:r>
              <a:rPr lang="es-ES_tradnl" sz="1800" b="1" dirty="0">
                <a:solidFill>
                  <a:srgbClr val="000000"/>
                </a:solidFill>
                <a:effectLst/>
                <a:latin typeface=" ƒ‘˛"/>
                <a:ea typeface="Calibri" panose="020F0502020204030204" pitchFamily="34" charset="0"/>
                <a:cs typeface=" ƒ‘˛"/>
              </a:rPr>
              <a:t>promocional</a:t>
            </a:r>
            <a:r>
              <a:rPr lang="es-ES_tradnl" sz="1800" dirty="0">
                <a:solidFill>
                  <a:srgbClr val="000000"/>
                </a:solidFill>
                <a:effectLst/>
                <a:latin typeface=" ƒ‘˛"/>
                <a:ea typeface="Calibri" panose="020F0502020204030204" pitchFamily="34" charset="0"/>
                <a:cs typeface=" ƒ‘˛"/>
              </a:rPr>
              <a:t> de la </a:t>
            </a:r>
            <a:r>
              <a:rPr lang="es-ES_tradnl" sz="1800" b="1" dirty="0">
                <a:solidFill>
                  <a:srgbClr val="000000"/>
                </a:solidFill>
                <a:effectLst/>
                <a:latin typeface=" ƒ‘˛"/>
                <a:ea typeface="Calibri" panose="020F0502020204030204" pitchFamily="34" charset="0"/>
                <a:cs typeface=" ƒ‘˛"/>
              </a:rPr>
              <a:t>salud integral</a:t>
            </a:r>
            <a:r>
              <a:rPr lang="es-ES_tradnl" sz="1800" dirty="0">
                <a:solidFill>
                  <a:srgbClr val="000000"/>
                </a:solidFill>
                <a:effectLst/>
                <a:latin typeface=" ƒ‘˛"/>
                <a:ea typeface="Calibri" panose="020F0502020204030204" pitchFamily="34" charset="0"/>
                <a:cs typeface=" ƒ‘˛"/>
              </a:rPr>
              <a:t>, con énfasis en salud en el trabajo.</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000000"/>
                </a:solidFill>
                <a:effectLst/>
                <a:latin typeface=" ƒ‘˛"/>
                <a:ea typeface="Calibri" panose="020F0502020204030204" pitchFamily="34" charset="0"/>
                <a:cs typeface=" ƒ‘˛"/>
              </a:rPr>
              <a:t>• Enfoque de </a:t>
            </a:r>
            <a:r>
              <a:rPr lang="es-ES_tradnl" sz="1800" b="1" dirty="0">
                <a:solidFill>
                  <a:srgbClr val="000000"/>
                </a:solidFill>
                <a:effectLst/>
                <a:latin typeface=" ƒ‘˛"/>
                <a:ea typeface="Calibri" panose="020F0502020204030204" pitchFamily="34" charset="0"/>
                <a:cs typeface=" ƒ‘˛"/>
              </a:rPr>
              <a:t>gestión de riesgos</a:t>
            </a:r>
            <a:r>
              <a:rPr lang="es-ES_tradnl" sz="1800" dirty="0">
                <a:solidFill>
                  <a:srgbClr val="000000"/>
                </a:solidFill>
                <a:effectLst/>
                <a:latin typeface=" ƒ‘˛"/>
                <a:ea typeface="Calibri" panose="020F0502020204030204" pitchFamily="34" charset="0"/>
                <a:cs typeface=" ƒ‘˛"/>
              </a:rPr>
              <a:t>.</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000000"/>
                </a:solidFill>
                <a:effectLst/>
                <a:latin typeface=" ƒ‘˛"/>
                <a:ea typeface="Calibri" panose="020F0502020204030204" pitchFamily="34" charset="0"/>
                <a:cs typeface=" ƒ‘˛"/>
              </a:rPr>
              <a:t>• Enfoque </a:t>
            </a:r>
            <a:r>
              <a:rPr lang="es-ES_tradnl" sz="1800" b="1" dirty="0">
                <a:solidFill>
                  <a:srgbClr val="000000"/>
                </a:solidFill>
                <a:effectLst/>
                <a:latin typeface=" ƒ‘˛"/>
                <a:ea typeface="Calibri" panose="020F0502020204030204" pitchFamily="34" charset="0"/>
                <a:cs typeface=" ƒ‘˛"/>
              </a:rPr>
              <a:t>territorial</a:t>
            </a:r>
            <a:r>
              <a:rPr lang="es-ES_tradnl" sz="1800" dirty="0">
                <a:solidFill>
                  <a:srgbClr val="000000"/>
                </a:solidFill>
                <a:effectLst/>
                <a:latin typeface=" ƒ‘˛"/>
                <a:ea typeface="Calibri" panose="020F0502020204030204" pitchFamily="34" charset="0"/>
                <a:cs typeface=" ƒ‘˛"/>
              </a:rPr>
              <a:t>.</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000000"/>
                </a:solidFill>
                <a:effectLst/>
                <a:latin typeface=" ƒ‘˛"/>
                <a:ea typeface="Calibri" panose="020F0502020204030204" pitchFamily="34" charset="0"/>
                <a:cs typeface=" ƒ‘˛"/>
              </a:rPr>
              <a:t>• Enfoque </a:t>
            </a:r>
            <a:r>
              <a:rPr lang="es-ES_tradnl" sz="1800" b="1" dirty="0">
                <a:solidFill>
                  <a:srgbClr val="000000"/>
                </a:solidFill>
                <a:effectLst/>
                <a:latin typeface=" ƒ‘˛"/>
                <a:ea typeface="Calibri" panose="020F0502020204030204" pitchFamily="34" charset="0"/>
                <a:cs typeface=" ƒ‘˛"/>
              </a:rPr>
              <a:t>diferencial</a:t>
            </a:r>
            <a:r>
              <a:rPr lang="es-ES_tradnl" sz="1800" dirty="0">
                <a:solidFill>
                  <a:srgbClr val="000000"/>
                </a:solidFill>
                <a:effectLst/>
                <a:latin typeface=" ƒ‘˛"/>
                <a:ea typeface="Calibri" panose="020F0502020204030204" pitchFamily="34" charset="0"/>
                <a:cs typeface=" ƒ‘˛"/>
              </a:rPr>
              <a:t> (curso de vida, identidades de género, pertenencia étnica,</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000000"/>
                </a:solidFill>
                <a:effectLst/>
                <a:latin typeface=" ƒ‘˛"/>
                <a:ea typeface="Calibri" panose="020F0502020204030204" pitchFamily="34" charset="0"/>
                <a:cs typeface=" ƒ‘˛"/>
              </a:rPr>
              <a:t>discapacidad y especiales situaciones de vulneración de derechos).</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000000"/>
                </a:solidFill>
                <a:effectLst/>
                <a:latin typeface=" ƒ‘˛"/>
                <a:ea typeface="Calibri" panose="020F0502020204030204" pitchFamily="34" charset="0"/>
                <a:cs typeface=" ƒ‘˛"/>
              </a:rPr>
              <a:t>• Enfoque de </a:t>
            </a:r>
            <a:r>
              <a:rPr lang="es-ES_tradnl" sz="1800" b="1" dirty="0">
                <a:solidFill>
                  <a:srgbClr val="000000"/>
                </a:solidFill>
                <a:effectLst/>
                <a:latin typeface=" ƒ‘˛"/>
                <a:ea typeface="Calibri" panose="020F0502020204030204" pitchFamily="34" charset="0"/>
                <a:cs typeface=" ƒ‘˛"/>
              </a:rPr>
              <a:t>determinantes sociales </a:t>
            </a:r>
            <a:r>
              <a:rPr lang="es-ES_tradnl" sz="1800" dirty="0">
                <a:solidFill>
                  <a:srgbClr val="000000"/>
                </a:solidFill>
                <a:effectLst/>
                <a:latin typeface=" ƒ‘˛"/>
                <a:ea typeface="Calibri" panose="020F0502020204030204" pitchFamily="34" charset="0"/>
                <a:cs typeface=" ƒ‘˛"/>
              </a:rPr>
              <a:t>(las condiciones en que las personas nacen o crecen, viven, educan, trabajan y envejecen).</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solidFill>
                  <a:srgbClr val="000000"/>
                </a:solidFill>
                <a:effectLst/>
                <a:latin typeface=" ƒ‘˛"/>
                <a:ea typeface="Calibri" panose="020F0502020204030204" pitchFamily="34" charset="0"/>
                <a:cs typeface=" ƒ‘˛"/>
              </a:rPr>
              <a:t>• Enfoque de </a:t>
            </a:r>
            <a:r>
              <a:rPr lang="es-ES_tradnl" sz="1800" b="1" dirty="0">
                <a:solidFill>
                  <a:srgbClr val="000000"/>
                </a:solidFill>
                <a:effectLst/>
                <a:latin typeface=" ƒ‘˛"/>
                <a:ea typeface="Calibri" panose="020F0502020204030204" pitchFamily="34" charset="0"/>
                <a:cs typeface=" ƒ‘˛"/>
              </a:rPr>
              <a:t>desarrollo humano</a:t>
            </a:r>
            <a:r>
              <a:rPr lang="es-ES_tradnl" sz="1800" dirty="0">
                <a:solidFill>
                  <a:srgbClr val="000000"/>
                </a:solidFill>
                <a:effectLst/>
                <a:latin typeface=" ƒ‘˛"/>
                <a:ea typeface="Calibri" panose="020F0502020204030204" pitchFamily="34" charset="0"/>
                <a:cs typeface=" ƒ‘˛"/>
              </a:rPr>
              <a:t>.</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CO"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s-CO"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s-CO" sz="1800" dirty="0">
              <a:solidFill>
                <a:srgbClr val="212529"/>
              </a:solidFill>
              <a:effectLst/>
              <a:latin typeface="Segoe UI" panose="020B0502040204020203" pitchFamily="34" charset="0"/>
              <a:ea typeface="Times New Roman" panose="02020603050405020304" pitchFamily="18" charset="0"/>
              <a:cs typeface="Times New Roman" panose="02020603050405020304" pitchFamily="18" charset="0"/>
            </a:endParaRPr>
          </a:p>
        </p:txBody>
      </p:sp>
      <p:sp>
        <p:nvSpPr>
          <p:cNvPr id="65" name="Google Shape;65;p14">
            <a:extLst>
              <a:ext uri="{FF2B5EF4-FFF2-40B4-BE49-F238E27FC236}">
                <a16:creationId xmlns:a16="http://schemas.microsoft.com/office/drawing/2014/main" id="{E0790094-6B69-4003-09AD-B9959B3401BD}"/>
              </a:ext>
            </a:extLst>
          </p:cNvPr>
          <p:cNvSpPr txBox="1"/>
          <p:nvPr/>
        </p:nvSpPr>
        <p:spPr>
          <a:xfrm>
            <a:off x="628648" y="352990"/>
            <a:ext cx="7886700" cy="863161"/>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CO" sz="2800" b="1" dirty="0">
                <a:solidFill>
                  <a:srgbClr val="1A6380"/>
                </a:solidFill>
                <a:effectLst/>
                <a:latin typeface="Segoe UI" panose="020B0502040204020203" pitchFamily="34" charset="0"/>
                <a:ea typeface="Times New Roman" panose="02020603050405020304" pitchFamily="18" charset="0"/>
                <a:cs typeface="Times New Roman" panose="02020603050405020304" pitchFamily="18" charset="0"/>
              </a:rPr>
              <a:t>Plan Nacional de Seguridad y Salud en el Trabajo 2022 -2031 </a:t>
            </a: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3810981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BD20A408-2341-EFF9-D2C5-F43B8857D2EA}"/>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7E1B653-D5C7-8BD7-1F97-19AB3D2D23EE}"/>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6B02F8E9-BD0A-A158-9B36-E995F2F40A86}"/>
              </a:ext>
            </a:extLst>
          </p:cNvPr>
          <p:cNvSpPr txBox="1"/>
          <p:nvPr/>
        </p:nvSpPr>
        <p:spPr>
          <a:xfrm>
            <a:off x="597126" y="1341674"/>
            <a:ext cx="7638490" cy="3378522"/>
          </a:xfrm>
          <a:prstGeom prst="rect">
            <a:avLst/>
          </a:prstGeom>
          <a:noFill/>
          <a:ln>
            <a:noFill/>
          </a:ln>
        </p:spPr>
        <p:txBody>
          <a:bodyPr spcFirstLastPara="1" wrap="square" lIns="68575" tIns="34275" rIns="68575" bIns="34275" anchor="t" anchorCtr="0">
            <a:normAutofit lnSpcReduction="10000"/>
          </a:bodyPr>
          <a:lstStyle/>
          <a:p>
            <a:r>
              <a:rPr lang="es-CO" sz="1800" b="1" dirty="0">
                <a:effectLst/>
                <a:latin typeface="Calibri" panose="020F0502020204030204" pitchFamily="34" charset="0"/>
                <a:ea typeface="Calibri" panose="020F0502020204030204" pitchFamily="34" charset="0"/>
                <a:cs typeface="Times New Roman" panose="02020603050405020304" pitchFamily="18" charset="0"/>
              </a:rPr>
              <a:t>LINEAS ESTRATÉGICAS</a:t>
            </a:r>
          </a:p>
          <a:p>
            <a:r>
              <a:rPr lang="es-CO"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s-CO" sz="1800" dirty="0">
                <a:effectLst/>
                <a:latin typeface="Calibri" panose="020F0502020204030204" pitchFamily="34" charset="0"/>
                <a:ea typeface="Calibri" panose="020F0502020204030204" pitchFamily="34" charset="0"/>
                <a:cs typeface="Times New Roman" panose="02020603050405020304" pitchFamily="18" charset="0"/>
              </a:rPr>
              <a:t>1 - Gestionar la </a:t>
            </a:r>
            <a:r>
              <a:rPr lang="es-CO" sz="1800" b="1" dirty="0">
                <a:effectLst/>
                <a:latin typeface="Calibri" panose="020F0502020204030204" pitchFamily="34" charset="0"/>
                <a:ea typeface="Calibri" panose="020F0502020204030204" pitchFamily="34" charset="0"/>
                <a:cs typeface="Times New Roman" panose="02020603050405020304" pitchFamily="18" charset="0"/>
              </a:rPr>
              <a:t>transversalidad </a:t>
            </a:r>
            <a:r>
              <a:rPr lang="es-CO" sz="1800" dirty="0">
                <a:effectLst/>
                <a:latin typeface="Calibri" panose="020F0502020204030204" pitchFamily="34" charset="0"/>
                <a:ea typeface="Calibri" panose="020F0502020204030204" pitchFamily="34" charset="0"/>
                <a:cs typeface="Times New Roman" panose="02020603050405020304" pitchFamily="18" charset="0"/>
              </a:rPr>
              <a:t>de la seguridad y la salud en el trabajo y la cultura de la cobertura al Sistema General de Riesgos Laborales en el conjunto de políticas públicas.</a:t>
            </a:r>
          </a:p>
          <a:p>
            <a:r>
              <a:rPr lang="es-CO"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s-CO" sz="1800" dirty="0">
                <a:effectLst/>
                <a:latin typeface="Calibri" panose="020F0502020204030204" pitchFamily="34" charset="0"/>
                <a:ea typeface="Calibri" panose="020F0502020204030204" pitchFamily="34" charset="0"/>
                <a:cs typeface="Times New Roman" panose="02020603050405020304" pitchFamily="18" charset="0"/>
              </a:rPr>
              <a:t>2: Establecer </a:t>
            </a:r>
            <a:r>
              <a:rPr lang="es-CO" sz="1800" b="1" dirty="0">
                <a:effectLst/>
                <a:latin typeface="Calibri" panose="020F0502020204030204" pitchFamily="34" charset="0"/>
                <a:ea typeface="Calibri" panose="020F0502020204030204" pitchFamily="34" charset="0"/>
                <a:cs typeface="Times New Roman" panose="02020603050405020304" pitchFamily="18" charset="0"/>
              </a:rPr>
              <a:t>mecanismos para garantizar </a:t>
            </a:r>
            <a:r>
              <a:rPr lang="es-CO" sz="1800" dirty="0">
                <a:effectLst/>
                <a:latin typeface="Calibri" panose="020F0502020204030204" pitchFamily="34" charset="0"/>
                <a:ea typeface="Calibri" panose="020F0502020204030204" pitchFamily="34" charset="0"/>
                <a:cs typeface="Times New Roman" panose="02020603050405020304" pitchFamily="18" charset="0"/>
              </a:rPr>
              <a:t>la salud de los trabajadores en sus oficios y </a:t>
            </a:r>
            <a:r>
              <a:rPr lang="es-CO" sz="1800" b="1" dirty="0">
                <a:effectLst/>
                <a:latin typeface="Calibri" panose="020F0502020204030204" pitchFamily="34" charset="0"/>
                <a:ea typeface="Calibri" panose="020F0502020204030204" pitchFamily="34" charset="0"/>
                <a:cs typeface="Times New Roman" panose="02020603050405020304" pitchFamily="18" charset="0"/>
              </a:rPr>
              <a:t>promover el trabajo digno y decente.</a:t>
            </a:r>
          </a:p>
          <a:p>
            <a:r>
              <a:rPr lang="es-CO"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s-CO" sz="1800" dirty="0">
                <a:effectLst/>
                <a:latin typeface="Calibri" panose="020F0502020204030204" pitchFamily="34" charset="0"/>
                <a:ea typeface="Calibri" panose="020F0502020204030204" pitchFamily="34" charset="0"/>
                <a:cs typeface="Times New Roman" panose="02020603050405020304" pitchFamily="18" charset="0"/>
              </a:rPr>
              <a:t>3: Fortalecer </a:t>
            </a:r>
            <a:r>
              <a:rPr lang="es-CO" sz="1800" b="1" dirty="0">
                <a:effectLst/>
                <a:latin typeface="Calibri" panose="020F0502020204030204" pitchFamily="34" charset="0"/>
                <a:ea typeface="Calibri" panose="020F0502020204030204" pitchFamily="34" charset="0"/>
                <a:cs typeface="Times New Roman" panose="02020603050405020304" pitchFamily="18" charset="0"/>
              </a:rPr>
              <a:t>institucionalmente</a:t>
            </a:r>
            <a:r>
              <a:rPr lang="es-CO" sz="1800" dirty="0">
                <a:effectLst/>
                <a:latin typeface="Calibri" panose="020F0502020204030204" pitchFamily="34" charset="0"/>
                <a:ea typeface="Calibri" panose="020F0502020204030204" pitchFamily="34" charset="0"/>
                <a:cs typeface="Times New Roman" panose="02020603050405020304" pitchFamily="18" charset="0"/>
              </a:rPr>
              <a:t> la seguridad y la salud en el trabajo.</a:t>
            </a:r>
          </a:p>
          <a:p>
            <a:r>
              <a:rPr lang="es-CO"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s-CO" sz="2400" dirty="0"/>
              <a:t> </a:t>
            </a:r>
          </a:p>
        </p:txBody>
      </p:sp>
      <p:sp>
        <p:nvSpPr>
          <p:cNvPr id="65" name="Google Shape;65;p14">
            <a:extLst>
              <a:ext uri="{FF2B5EF4-FFF2-40B4-BE49-F238E27FC236}">
                <a16:creationId xmlns:a16="http://schemas.microsoft.com/office/drawing/2014/main" id="{E0790094-6B69-4003-09AD-B9959B3401BD}"/>
              </a:ext>
            </a:extLst>
          </p:cNvPr>
          <p:cNvSpPr txBox="1"/>
          <p:nvPr/>
        </p:nvSpPr>
        <p:spPr>
          <a:xfrm>
            <a:off x="628648" y="352990"/>
            <a:ext cx="7886700" cy="863161"/>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CO" sz="2800" b="1">
                <a:solidFill>
                  <a:srgbClr val="1A6380"/>
                </a:solidFill>
                <a:effectLst/>
                <a:latin typeface="Segoe UI" panose="020B0502040204020203" pitchFamily="34" charset="0"/>
                <a:ea typeface="Times New Roman" panose="02020603050405020304" pitchFamily="18" charset="0"/>
                <a:cs typeface="Times New Roman" panose="02020603050405020304" pitchFamily="18" charset="0"/>
              </a:rPr>
              <a:t>Plan </a:t>
            </a:r>
            <a:r>
              <a:rPr lang="es-CO" sz="2800" b="1" dirty="0">
                <a:solidFill>
                  <a:srgbClr val="1A6380"/>
                </a:solidFill>
                <a:effectLst/>
                <a:latin typeface="Segoe UI" panose="020B0502040204020203" pitchFamily="34" charset="0"/>
                <a:ea typeface="Times New Roman" panose="02020603050405020304" pitchFamily="18" charset="0"/>
                <a:cs typeface="Times New Roman" panose="02020603050405020304" pitchFamily="18" charset="0"/>
              </a:rPr>
              <a:t>Nacional de Seguridad y Salud en el Trabajo 2022 -2031 </a:t>
            </a: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1549581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BD20A408-2341-EFF9-D2C5-F43B8857D2EA}"/>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7E1B653-D5C7-8BD7-1F97-19AB3D2D23EE}"/>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6B02F8E9-BD0A-A158-9B36-E995F2F40A86}"/>
              </a:ext>
            </a:extLst>
          </p:cNvPr>
          <p:cNvSpPr txBox="1"/>
          <p:nvPr/>
        </p:nvSpPr>
        <p:spPr>
          <a:xfrm>
            <a:off x="597126" y="1341674"/>
            <a:ext cx="7638490" cy="3378522"/>
          </a:xfrm>
          <a:prstGeom prst="rect">
            <a:avLst/>
          </a:prstGeom>
          <a:noFill/>
          <a:ln>
            <a:noFill/>
          </a:ln>
        </p:spPr>
        <p:txBody>
          <a:bodyPr spcFirstLastPara="1" wrap="square" lIns="68575" tIns="34275" rIns="68575" bIns="34275" anchor="t" anchorCtr="0">
            <a:normAutofit/>
          </a:bodyPr>
          <a:lstStyle/>
          <a:p>
            <a:endParaRPr lang="es-CO" sz="1800" dirty="0">
              <a:solidFill>
                <a:srgbClr val="212529"/>
              </a:solidFill>
              <a:latin typeface="Segoe UI" panose="020B0502040204020203" pitchFamily="34" charset="0"/>
              <a:cs typeface="Times New Roman" panose="02020603050405020304" pitchFamily="18" charset="0"/>
            </a:endParaRPr>
          </a:p>
          <a:p>
            <a:r>
              <a:rPr lang="es-CO" sz="1800" dirty="0">
                <a:effectLst/>
                <a:latin typeface="Calibri" panose="020F0502020204030204" pitchFamily="34" charset="0"/>
                <a:ea typeface="Calibri" panose="020F0502020204030204" pitchFamily="34" charset="0"/>
                <a:cs typeface="Times New Roman" panose="02020603050405020304" pitchFamily="18" charset="0"/>
              </a:rPr>
              <a:t>4: Fomentar </a:t>
            </a:r>
            <a:r>
              <a:rPr lang="es-CO" sz="1800" b="1" dirty="0">
                <a:effectLst/>
                <a:latin typeface="Calibri" panose="020F0502020204030204" pitchFamily="34" charset="0"/>
                <a:ea typeface="Calibri" panose="020F0502020204030204" pitchFamily="34" charset="0"/>
                <a:cs typeface="Times New Roman" panose="02020603050405020304" pitchFamily="18" charset="0"/>
              </a:rPr>
              <a:t>la cultura del autocuidado</a:t>
            </a:r>
            <a:r>
              <a:rPr lang="es-CO" sz="1800" dirty="0">
                <a:effectLst/>
                <a:latin typeface="Calibri" panose="020F0502020204030204" pitchFamily="34" charset="0"/>
                <a:ea typeface="Calibri" panose="020F0502020204030204" pitchFamily="34" charset="0"/>
                <a:cs typeface="Times New Roman" panose="02020603050405020304" pitchFamily="18" charset="0"/>
              </a:rPr>
              <a:t>, </a:t>
            </a:r>
            <a:r>
              <a:rPr lang="es-CO" sz="1800" b="1" dirty="0">
                <a:effectLst/>
                <a:latin typeface="Calibri" panose="020F0502020204030204" pitchFamily="34" charset="0"/>
                <a:ea typeface="Calibri" panose="020F0502020204030204" pitchFamily="34" charset="0"/>
                <a:cs typeface="Times New Roman" panose="02020603050405020304" pitchFamily="18" charset="0"/>
              </a:rPr>
              <a:t>promoción</a:t>
            </a:r>
            <a:r>
              <a:rPr lang="es-CO" sz="1800" dirty="0">
                <a:effectLst/>
                <a:latin typeface="Calibri" panose="020F0502020204030204" pitchFamily="34" charset="0"/>
                <a:ea typeface="Calibri" panose="020F0502020204030204" pitchFamily="34" charset="0"/>
                <a:cs typeface="Times New Roman" panose="02020603050405020304" pitchFamily="18" charset="0"/>
              </a:rPr>
              <a:t> de la seguridad y la salud de los trabajadores y la </a:t>
            </a:r>
            <a:r>
              <a:rPr lang="es-CO" sz="1800" b="1" dirty="0">
                <a:effectLst/>
                <a:latin typeface="Calibri" panose="020F0502020204030204" pitchFamily="34" charset="0"/>
                <a:ea typeface="Calibri" panose="020F0502020204030204" pitchFamily="34" charset="0"/>
                <a:cs typeface="Times New Roman" panose="02020603050405020304" pitchFamily="18" charset="0"/>
              </a:rPr>
              <a:t>prevención</a:t>
            </a:r>
            <a:r>
              <a:rPr lang="es-CO" sz="1800" dirty="0">
                <a:effectLst/>
                <a:latin typeface="Calibri" panose="020F0502020204030204" pitchFamily="34" charset="0"/>
                <a:ea typeface="Calibri" panose="020F0502020204030204" pitchFamily="34" charset="0"/>
                <a:cs typeface="Times New Roman" panose="02020603050405020304" pitchFamily="18" charset="0"/>
              </a:rPr>
              <a:t> de los riesgos laborales, para el logro del bienestar y calidad de vida laboral.</a:t>
            </a:r>
          </a:p>
          <a:p>
            <a:endParaRPr lang="es-CO" sz="1800" dirty="0">
              <a:latin typeface="Calibri" panose="020F0502020204030204" pitchFamily="34" charset="0"/>
              <a:ea typeface="Calibri" panose="020F0502020204030204" pitchFamily="34" charset="0"/>
              <a:cs typeface="Times New Roman" panose="02020603050405020304" pitchFamily="18" charset="0"/>
            </a:endParaRPr>
          </a:p>
          <a:p>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CO" sz="1800" dirty="0">
                <a:effectLst/>
                <a:latin typeface="Calibri" panose="020F0502020204030204" pitchFamily="34" charset="0"/>
                <a:ea typeface="Calibri" panose="020F0502020204030204" pitchFamily="34" charset="0"/>
                <a:cs typeface="Times New Roman" panose="02020603050405020304" pitchFamily="18" charset="0"/>
              </a:rPr>
              <a:t>5: Fomentar, Implementar y fortalecer la </a:t>
            </a:r>
            <a:r>
              <a:rPr lang="es-CO" sz="1800" b="1" dirty="0">
                <a:effectLst/>
                <a:latin typeface="Calibri" panose="020F0502020204030204" pitchFamily="34" charset="0"/>
                <a:ea typeface="Calibri" panose="020F0502020204030204" pitchFamily="34" charset="0"/>
                <a:cs typeface="Times New Roman" panose="02020603050405020304" pitchFamily="18" charset="0"/>
              </a:rPr>
              <a:t>rehabilitación temprana</a:t>
            </a:r>
            <a:r>
              <a:rPr lang="es-CO" sz="1800" dirty="0">
                <a:effectLst/>
                <a:latin typeface="Calibri" panose="020F0502020204030204" pitchFamily="34" charset="0"/>
                <a:ea typeface="Calibri" panose="020F0502020204030204" pitchFamily="34" charset="0"/>
                <a:cs typeface="Times New Roman" panose="02020603050405020304" pitchFamily="18" charset="0"/>
              </a:rPr>
              <a:t>, la </a:t>
            </a:r>
            <a:r>
              <a:rPr lang="es-CO" sz="1800" b="1" dirty="0">
                <a:effectLst/>
                <a:latin typeface="Calibri" panose="020F0502020204030204" pitchFamily="34" charset="0"/>
                <a:ea typeface="Calibri" panose="020F0502020204030204" pitchFamily="34" charset="0"/>
                <a:cs typeface="Times New Roman" panose="02020603050405020304" pitchFamily="18" charset="0"/>
              </a:rPr>
              <a:t>rehabilitación integral </a:t>
            </a:r>
            <a:r>
              <a:rPr lang="es-CO" sz="1800" dirty="0">
                <a:effectLst/>
                <a:latin typeface="Calibri" panose="020F0502020204030204" pitchFamily="34" charset="0"/>
                <a:ea typeface="Calibri" panose="020F0502020204030204" pitchFamily="34" charset="0"/>
                <a:cs typeface="Times New Roman" panose="02020603050405020304" pitchFamily="18" charset="0"/>
              </a:rPr>
              <a:t>y la reincorporación laboral al trabajador en el Sistema General de Riesgos Laborales</a:t>
            </a:r>
          </a:p>
          <a:p>
            <a:r>
              <a:rPr lang="es-CO" sz="2400" dirty="0"/>
              <a:t> </a:t>
            </a:r>
          </a:p>
        </p:txBody>
      </p:sp>
      <p:sp>
        <p:nvSpPr>
          <p:cNvPr id="65" name="Google Shape;65;p14">
            <a:extLst>
              <a:ext uri="{FF2B5EF4-FFF2-40B4-BE49-F238E27FC236}">
                <a16:creationId xmlns:a16="http://schemas.microsoft.com/office/drawing/2014/main" id="{E0790094-6B69-4003-09AD-B9959B3401BD}"/>
              </a:ext>
            </a:extLst>
          </p:cNvPr>
          <p:cNvSpPr txBox="1"/>
          <p:nvPr/>
        </p:nvSpPr>
        <p:spPr>
          <a:xfrm>
            <a:off x="628648" y="352990"/>
            <a:ext cx="7886700" cy="863161"/>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CO" sz="2800" b="1" dirty="0">
                <a:solidFill>
                  <a:srgbClr val="1A6380"/>
                </a:solidFill>
                <a:effectLst/>
                <a:latin typeface="Segoe UI" panose="020B0502040204020203" pitchFamily="34" charset="0"/>
                <a:ea typeface="Times New Roman" panose="02020603050405020304" pitchFamily="18" charset="0"/>
                <a:cs typeface="Times New Roman" panose="02020603050405020304" pitchFamily="18" charset="0"/>
              </a:rPr>
              <a:t>Plan Nacional de Seguridad y Salud en el Trabajo 2022 -2031 </a:t>
            </a: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1419573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77C57D95-DE55-8BE9-4160-2995A1991186}"/>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74AEAF3E-84F2-A338-AB49-A6DBBB0A5A72}"/>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41EB4A60-05A3-D762-5CB7-4161C1AD1D59}"/>
              </a:ext>
            </a:extLst>
          </p:cNvPr>
          <p:cNvSpPr txBox="1"/>
          <p:nvPr/>
        </p:nvSpPr>
        <p:spPr>
          <a:xfrm>
            <a:off x="651990" y="1130022"/>
            <a:ext cx="7638490" cy="3707154"/>
          </a:xfrm>
          <a:prstGeom prst="rect">
            <a:avLst/>
          </a:prstGeom>
          <a:noFill/>
          <a:ln>
            <a:noFill/>
          </a:ln>
        </p:spPr>
        <p:txBody>
          <a:bodyPr spcFirstLastPara="1" wrap="square" lIns="68575" tIns="34275" rIns="68575" bIns="34275" anchor="t" anchorCtr="0">
            <a:normAutofit/>
          </a:bodyPr>
          <a:lstStyle/>
          <a:p>
            <a:pPr algn="just"/>
            <a:r>
              <a:rPr lang="es-CO" sz="2400" b="1" dirty="0"/>
              <a:t> </a:t>
            </a:r>
          </a:p>
          <a:p>
            <a:pPr algn="just"/>
            <a:endParaRPr lang="es-CO" sz="2400" b="1" dirty="0"/>
          </a:p>
          <a:p>
            <a:pPr algn="just"/>
            <a:endParaRPr lang="es-CO" sz="2400" b="1" dirty="0"/>
          </a:p>
          <a:p>
            <a:pPr algn="just"/>
            <a:r>
              <a:rPr lang="es-CO" sz="1800" b="1" dirty="0">
                <a:solidFill>
                  <a:srgbClr val="2E3193"/>
                </a:solidFill>
                <a:latin typeface="Arial" panose="020B0604020202020204" pitchFamily="34" charset="0"/>
                <a:ea typeface="Calibri" panose="020F0502020204030204" pitchFamily="34" charset="0"/>
                <a:cs typeface="Times New Roman" panose="02020603050405020304" pitchFamily="18" charset="0"/>
              </a:rPr>
              <a:t>Antes de entrar en vigencia </a:t>
            </a:r>
            <a:r>
              <a:rPr lang="es-CO" sz="1800" b="1">
                <a:solidFill>
                  <a:srgbClr val="2E3193"/>
                </a:solidFill>
                <a:latin typeface="Arial" panose="020B0604020202020204" pitchFamily="34" charset="0"/>
                <a:ea typeface="Calibri" panose="020F0502020204030204" pitchFamily="34" charset="0"/>
                <a:cs typeface="Times New Roman" panose="02020603050405020304" pitchFamily="18" charset="0"/>
              </a:rPr>
              <a:t>dicha estrategia, </a:t>
            </a:r>
            <a:r>
              <a:rPr lang="es-CO" sz="1800" b="1" dirty="0">
                <a:solidFill>
                  <a:srgbClr val="2E3193"/>
                </a:solidFill>
                <a:latin typeface="Arial" panose="020B0604020202020204" pitchFamily="34" charset="0"/>
                <a:ea typeface="Calibri" panose="020F0502020204030204" pitchFamily="34" charset="0"/>
                <a:cs typeface="Times New Roman" panose="02020603050405020304" pitchFamily="18" charset="0"/>
              </a:rPr>
              <a:t>se disponía de un sistema enfocado en la reparación de daños más que en la prevención, de forma que se hacía énfasis en los modelos de atención médica (Es decir, diagnóstico y tratamiento), pensiones por incapacidad, e indemnizaciones, entre otras. </a:t>
            </a:r>
            <a:endParaRPr lang="es-CO" sz="1800" b="1" dirty="0">
              <a:solidFill>
                <a:srgbClr val="2E3193"/>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5" name="Google Shape;65;p14">
            <a:extLst>
              <a:ext uri="{FF2B5EF4-FFF2-40B4-BE49-F238E27FC236}">
                <a16:creationId xmlns:a16="http://schemas.microsoft.com/office/drawing/2014/main" id="{CDC91802-30DB-522C-E8A0-5710640DAEFF}"/>
              </a:ext>
            </a:extLst>
          </p:cNvPr>
          <p:cNvSpPr txBox="1"/>
          <p:nvPr/>
        </p:nvSpPr>
        <p:spPr>
          <a:xfrm>
            <a:off x="729232" y="211652"/>
            <a:ext cx="7886700" cy="918370"/>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Evolución de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2992850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51990" y="1130022"/>
            <a:ext cx="7638490" cy="3707154"/>
          </a:xfrm>
          <a:prstGeom prst="rect">
            <a:avLst/>
          </a:prstGeom>
          <a:noFill/>
          <a:ln>
            <a:noFill/>
          </a:ln>
        </p:spPr>
        <p:txBody>
          <a:bodyPr spcFirstLastPara="1" wrap="square" lIns="68575" tIns="34275" rIns="68575" bIns="34275" anchor="t" anchorCtr="0">
            <a:normAutofit fontScale="92500" lnSpcReduction="10000"/>
          </a:bodyPr>
          <a:lstStyle/>
          <a:p>
            <a:pPr algn="just"/>
            <a:r>
              <a:rPr lang="es-CO" sz="2400" b="1" dirty="0"/>
              <a:t> </a:t>
            </a:r>
          </a:p>
          <a:p>
            <a:pPr algn="just"/>
            <a:r>
              <a:rPr lang="es-CO" sz="2800" b="1" dirty="0">
                <a:solidFill>
                  <a:srgbClr val="00B050"/>
                </a:solidFill>
                <a:latin typeface="Arial" panose="020B0604020202020204" pitchFamily="34" charset="0"/>
                <a:ea typeface="Calibri" panose="020F0502020204030204" pitchFamily="34" charset="0"/>
                <a:cs typeface="Times New Roman" panose="02020603050405020304" pitchFamily="18" charset="0"/>
              </a:rPr>
              <a:t>El actual Gobierno de Colombia está tramitando varias Reformas</a:t>
            </a:r>
          </a:p>
          <a:p>
            <a:pPr algn="just"/>
            <a:endParaRPr lang="es-C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gn="just"/>
            <a:r>
              <a:rPr lang="es-CO" sz="1800" b="1" dirty="0">
                <a:latin typeface="Arial" panose="020B0604020202020204" pitchFamily="34" charset="0"/>
                <a:ea typeface="Calibri" panose="020F0502020204030204" pitchFamily="34" charset="0"/>
                <a:cs typeface="Times New Roman" panose="02020603050405020304" pitchFamily="18" charset="0"/>
              </a:rPr>
              <a:t>Pensional</a:t>
            </a:r>
            <a:r>
              <a:rPr lang="es-CO" sz="1800" dirty="0">
                <a:latin typeface="Arial" panose="020B0604020202020204" pitchFamily="34" charset="0"/>
                <a:ea typeface="Calibri" panose="020F0502020204030204" pitchFamily="34" charset="0"/>
                <a:cs typeface="Times New Roman" panose="02020603050405020304" pitchFamily="18" charset="0"/>
              </a:rPr>
              <a:t> (Devuelta por la Corte Constitucional al Congreso</a:t>
            </a:r>
          </a:p>
          <a:p>
            <a:pPr algn="just"/>
            <a:endParaRPr lang="es-CO" sz="1800" dirty="0">
              <a:latin typeface="Arial" panose="020B0604020202020204" pitchFamily="34" charset="0"/>
              <a:ea typeface="Calibri" panose="020F0502020204030204" pitchFamily="34" charset="0"/>
              <a:cs typeface="Times New Roman" panose="02020603050405020304" pitchFamily="18" charset="0"/>
            </a:endParaRPr>
          </a:p>
          <a:p>
            <a:pPr algn="just"/>
            <a:endParaRPr lang="es-CO" sz="1800" dirty="0">
              <a:latin typeface="Arial" panose="020B0604020202020204" pitchFamily="34" charset="0"/>
              <a:ea typeface="Calibri" panose="020F0502020204030204" pitchFamily="34" charset="0"/>
              <a:cs typeface="Times New Roman" panose="02020603050405020304" pitchFamily="18" charset="0"/>
            </a:endParaRPr>
          </a:p>
          <a:p>
            <a:pPr algn="just"/>
            <a:r>
              <a:rPr lang="es-CO" sz="1800" b="1" dirty="0">
                <a:latin typeface="Arial" panose="020B0604020202020204" pitchFamily="34" charset="0"/>
                <a:ea typeface="Calibri" panose="020F0502020204030204" pitchFamily="34" charset="0"/>
                <a:cs typeface="Times New Roman" panose="02020603050405020304" pitchFamily="18" charset="0"/>
              </a:rPr>
              <a:t>Laboral</a:t>
            </a:r>
            <a:r>
              <a:rPr lang="es-CO" sz="1800" dirty="0">
                <a:latin typeface="Arial" panose="020B0604020202020204" pitchFamily="34" charset="0"/>
                <a:ea typeface="Calibri" panose="020F0502020204030204" pitchFamily="34" charset="0"/>
                <a:cs typeface="Times New Roman" panose="02020603050405020304" pitchFamily="18" charset="0"/>
              </a:rPr>
              <a:t> (Aprobada la semana anterior)</a:t>
            </a:r>
          </a:p>
          <a:p>
            <a:pPr algn="just"/>
            <a:endParaRPr lang="es-CO" sz="1800" dirty="0">
              <a:latin typeface="Arial" panose="020B0604020202020204" pitchFamily="34" charset="0"/>
              <a:ea typeface="Calibri" panose="020F0502020204030204" pitchFamily="34" charset="0"/>
              <a:cs typeface="Times New Roman" panose="02020603050405020304" pitchFamily="18" charset="0"/>
            </a:endParaRPr>
          </a:p>
          <a:p>
            <a:pPr algn="just"/>
            <a:endParaRPr lang="es-CO"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gn="just"/>
            <a:r>
              <a:rPr lang="es-CO" sz="1800" b="1" dirty="0">
                <a:latin typeface="Arial" panose="020B0604020202020204" pitchFamily="34" charset="0"/>
                <a:ea typeface="Calibri" panose="020F0502020204030204" pitchFamily="34" charset="0"/>
                <a:cs typeface="Times New Roman" panose="02020603050405020304" pitchFamily="18" charset="0"/>
              </a:rPr>
              <a:t>Salud</a:t>
            </a:r>
          </a:p>
          <a:p>
            <a:pPr algn="just"/>
            <a:endParaRPr lang="es-C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gn="just"/>
            <a:endParaRPr lang="es-C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gn="just"/>
            <a:r>
              <a:rPr lang="es-CO" sz="1800" b="1" dirty="0">
                <a:solidFill>
                  <a:srgbClr val="2E3193"/>
                </a:solidFill>
                <a:latin typeface="Arial" panose="020B0604020202020204" pitchFamily="34" charset="0"/>
                <a:ea typeface="Calibri" panose="020F0502020204030204" pitchFamily="34" charset="0"/>
                <a:cs typeface="Times New Roman" panose="02020603050405020304" pitchFamily="18" charset="0"/>
              </a:rPr>
              <a:t>Ninguna de las tres “toca” el Sistema General de Riesgos Laborales</a:t>
            </a:r>
            <a:endParaRPr lang="es-CO" sz="1800" b="1" dirty="0">
              <a:solidFill>
                <a:srgbClr val="2E3193"/>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918370"/>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Evolución de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249828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3C459127-2F60-6847-1FCB-C516921B3261}"/>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id="{3516C638-1DA5-4871-1E57-0725D173E20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id="{CA91440A-8B39-BD85-6E48-044EE280A41F}"/>
              </a:ext>
            </a:extLst>
          </p:cNvPr>
          <p:cNvSpPr txBox="1"/>
          <p:nvPr/>
        </p:nvSpPr>
        <p:spPr>
          <a:xfrm>
            <a:off x="651990" y="1499616"/>
            <a:ext cx="7638490" cy="2779776"/>
          </a:xfrm>
          <a:prstGeom prst="rect">
            <a:avLst/>
          </a:prstGeom>
          <a:noFill/>
          <a:ln>
            <a:noFill/>
          </a:ln>
        </p:spPr>
        <p:txBody>
          <a:bodyPr spcFirstLastPara="1" wrap="square" lIns="68575" tIns="34275" rIns="68575" bIns="34275" anchor="t" anchorCtr="0">
            <a:normAutofit/>
          </a:bodyPr>
          <a:lstStyle/>
          <a:p>
            <a:pPr algn="ctr"/>
            <a:endParaRPr lang="es-CO" sz="6600" b="1" dirty="0">
              <a:solidFill>
                <a:srgbClr val="00B050"/>
              </a:solidFill>
            </a:endParaRPr>
          </a:p>
          <a:p>
            <a:pPr algn="ctr"/>
            <a:r>
              <a:rPr lang="es-CO" sz="6600" b="1" dirty="0">
                <a:solidFill>
                  <a:srgbClr val="00B050"/>
                </a:solidFill>
              </a:rPr>
              <a:t>GRACIAS</a:t>
            </a:r>
          </a:p>
          <a:p>
            <a:pPr algn="ctr"/>
            <a:r>
              <a:rPr lang="es-CO" sz="2000" b="1" dirty="0">
                <a:solidFill>
                  <a:schemeClr val="tx1"/>
                </a:solidFill>
              </a:rPr>
              <a:t>Gustavo Riveros Aponte</a:t>
            </a:r>
          </a:p>
          <a:p>
            <a:pPr algn="ctr"/>
            <a:r>
              <a:rPr lang="es-CO" sz="2000" b="1" dirty="0">
                <a:solidFill>
                  <a:schemeClr val="tx1"/>
                </a:solidFill>
              </a:rPr>
              <a:t>Santiago de Chile junio de 2025</a:t>
            </a:r>
          </a:p>
        </p:txBody>
      </p:sp>
      <p:sp>
        <p:nvSpPr>
          <p:cNvPr id="65" name="Google Shape;65;p14">
            <a:extLst>
              <a:ext uri="{FF2B5EF4-FFF2-40B4-BE49-F238E27FC236}">
                <a16:creationId xmlns:a16="http://schemas.microsoft.com/office/drawing/2014/main" id="{E6E07509-0032-1F7E-2590-F83BCA56DAB6}"/>
              </a:ext>
            </a:extLst>
          </p:cNvPr>
          <p:cNvSpPr txBox="1"/>
          <p:nvPr/>
        </p:nvSpPr>
        <p:spPr>
          <a:xfrm>
            <a:off x="729232" y="211652"/>
            <a:ext cx="7886700" cy="918370"/>
          </a:xfrm>
          <a:prstGeom prst="rect">
            <a:avLst/>
          </a:prstGeom>
          <a:noFill/>
          <a:ln>
            <a:noFill/>
          </a:ln>
        </p:spPr>
        <p:txBody>
          <a:bodyPr spcFirstLastPara="1" wrap="square" lIns="68575" tIns="34275" rIns="68575" bIns="34275" anchor="t" anchorCtr="0">
            <a:noAutofit/>
          </a:bodyPr>
          <a:lstStyle/>
          <a:p>
            <a:pPr algn="ctr">
              <a:lnSpc>
                <a:spcPct val="90000"/>
              </a:lnSpc>
              <a:buSzPts val="2100"/>
            </a:pPr>
            <a:r>
              <a:rPr lang="es-ES" sz="2800" b="1" dirty="0">
                <a:solidFill>
                  <a:srgbClr val="27519D"/>
                </a:solidFill>
                <a:latin typeface="+mn-lt"/>
              </a:rPr>
              <a:t>Evolución de las políticas en Seguridad y Salud en el Trabajo en Colombia</a:t>
            </a:r>
            <a:r>
              <a:rPr lang="es-ES" sz="2800" b="1" i="0" u="none" strike="noStrike" cap="none" dirty="0">
                <a:solidFill>
                  <a:srgbClr val="2E3192"/>
                </a:solidFill>
                <a:latin typeface="+mn-lt"/>
                <a:ea typeface="Verdana"/>
                <a:cs typeface="Verdana"/>
                <a:sym typeface="Verdana"/>
              </a:rPr>
              <a:t> </a:t>
            </a:r>
            <a:endParaRPr lang="es-ES" sz="2800" b="1" dirty="0">
              <a:solidFill>
                <a:srgbClr val="2E3192"/>
              </a:solidFill>
              <a:latin typeface="+mn-lt"/>
            </a:endParaRPr>
          </a:p>
          <a:p>
            <a:pPr>
              <a:lnSpc>
                <a:spcPct val="90000"/>
              </a:lnSpc>
              <a:buSzPts val="2100"/>
            </a:pPr>
            <a:endParaRPr sz="1800" dirty="0">
              <a:solidFill>
                <a:srgbClr val="2E3192"/>
              </a:solidFill>
            </a:endParaRPr>
          </a:p>
        </p:txBody>
      </p:sp>
    </p:spTree>
    <p:extLst>
      <p:ext uri="{BB962C8B-B14F-4D97-AF65-F5344CB8AC3E}">
        <p14:creationId xmlns:p14="http://schemas.microsoft.com/office/powerpoint/2010/main" val="1801171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3">
          <a:extLst>
            <a:ext uri="{FF2B5EF4-FFF2-40B4-BE49-F238E27FC236}">
              <a16:creationId xmlns:a16="http://schemas.microsoft.com/office/drawing/2014/main" id="{48478803-AABF-488F-6C07-E6DA205C20C6}"/>
            </a:ext>
          </a:extLst>
        </p:cNvPr>
        <p:cNvGrpSpPr/>
        <p:nvPr/>
      </p:nvGrpSpPr>
      <p:grpSpPr>
        <a:xfrm>
          <a:off x="0" y="0"/>
          <a:ext cx="0" cy="0"/>
          <a:chOff x="0" y="0"/>
          <a:chExt cx="0" cy="0"/>
        </a:xfrm>
      </p:grpSpPr>
      <p:pic>
        <p:nvPicPr>
          <p:cNvPr id="3" name="Imagen 2" descr="Sitio web&#10;&#10;El contenido generado por IA puede ser incorrecto.">
            <a:extLst>
              <a:ext uri="{FF2B5EF4-FFF2-40B4-BE49-F238E27FC236}">
                <a16:creationId xmlns:a16="http://schemas.microsoft.com/office/drawing/2014/main" id="{942D34F1-45A4-02EB-73E5-DA7A75B62CBC}"/>
              </a:ext>
            </a:extLst>
          </p:cNvPr>
          <p:cNvPicPr>
            <a:picLocks noChangeAspect="1"/>
          </p:cNvPicPr>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8075706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1440</TotalTime>
  <Words>3874</Words>
  <Application>Microsoft Office PowerPoint</Application>
  <PresentationFormat>Presentación en pantalla (16:9)</PresentationFormat>
  <Paragraphs>317</Paragraphs>
  <Slides>39</Slides>
  <Notes>39</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39</vt:i4>
      </vt:variant>
    </vt:vector>
  </HeadingPairs>
  <TitlesOfParts>
    <vt:vector size="48" baseType="lpstr">
      <vt:lpstr>Arial</vt:lpstr>
      <vt:lpstr>Calibri</vt:lpstr>
      <vt:lpstr>Helvetica Neue</vt:lpstr>
      <vt:lpstr>Segoe UI</vt:lpstr>
      <vt:lpstr>Source Sans Pro</vt:lpstr>
      <vt:lpstr>Symbol</vt:lpstr>
      <vt:lpstr>Verdana</vt:lpstr>
      <vt:lpstr> ƒ‘˛</vt:lpstr>
      <vt:lpstr>Simple Light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dc:creator>
  <cp:lastModifiedBy>Germán Alonso Torres Reyes</cp:lastModifiedBy>
  <cp:revision>39</cp:revision>
  <dcterms:modified xsi:type="dcterms:W3CDTF">2025-06-23T11:54:40Z</dcterms:modified>
</cp:coreProperties>
</file>