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65" r:id="rId2"/>
    <p:sldId id="284" r:id="rId3"/>
    <p:sldId id="290" r:id="rId4"/>
    <p:sldId id="269" r:id="rId5"/>
    <p:sldId id="285" r:id="rId6"/>
    <p:sldId id="272" r:id="rId7"/>
    <p:sldId id="273" r:id="rId8"/>
    <p:sldId id="287" r:id="rId9"/>
    <p:sldId id="276" r:id="rId10"/>
    <p:sldId id="281" r:id="rId11"/>
    <p:sldId id="282" r:id="rId12"/>
    <p:sldId id="283" r:id="rId13"/>
    <p:sldId id="288" r:id="rId14"/>
    <p:sldId id="264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CC9900"/>
    <a:srgbClr val="CC00CC"/>
    <a:srgbClr val="33CC33"/>
    <a:srgbClr val="4ABA77"/>
    <a:srgbClr val="B2E2C5"/>
    <a:srgbClr val="D28700"/>
    <a:srgbClr val="37BF1F"/>
    <a:srgbClr val="F35A24"/>
    <a:srgbClr val="46B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D0831D-FC3B-4073-B538-04664C97550D}" v="4" dt="2025-06-05T20:51:15.2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1B755BA-B090-EFC0-20A9-5F63DD57D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CB494C1-958D-9042-9B1B-02055692EC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A9C7C60-71E3-9989-2EE8-72B79BAE1B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6390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887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3558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8493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0979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1992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4447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4413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5B847F10-8F30-1CB2-948E-BC83F4015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20AB2C1-91E1-9F64-D4DF-0117A6B707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093B2D33-A7C7-8603-3025-4FD1D4E8BF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2911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  <p:pic>
        <p:nvPicPr>
          <p:cNvPr id="5" name="Google Shape;70;p15"/>
          <p:cNvPicPr preferRelativeResize="0"/>
          <p:nvPr userDrawn="1"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0" y="-137"/>
            <a:ext cx="9144001" cy="514378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D68E432B-24D0-F4F3-9F81-2F16EE685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59867260-0A19-49DC-441B-68D5A21D3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A355D33A-4F26-162E-12E6-1CD418419503}"/>
              </a:ext>
            </a:extLst>
          </p:cNvPr>
          <p:cNvSpPr txBox="1"/>
          <p:nvPr/>
        </p:nvSpPr>
        <p:spPr>
          <a:xfrm>
            <a:off x="3784680" y="2344512"/>
            <a:ext cx="5143512" cy="48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419" sz="2000" dirty="0" smtClean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La protección de la salud de la mujer trabajadora durante el </a:t>
            </a:r>
            <a:r>
              <a:rPr lang="es-419" sz="2000" dirty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s-419" sz="2000" dirty="0" smtClean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mbarazo y lactancia</a:t>
            </a:r>
            <a:endParaRPr lang="es-419" sz="2000" dirty="0">
              <a:solidFill>
                <a:srgbClr val="2E3193"/>
              </a:solidFill>
            </a:endParaRPr>
          </a:p>
        </p:txBody>
      </p:sp>
      <p:sp>
        <p:nvSpPr>
          <p:cNvPr id="56" name="Google Shape;56;p13">
            <a:extLst>
              <a:ext uri="{FF2B5EF4-FFF2-40B4-BE49-F238E27FC236}">
                <a16:creationId xmlns:a16="http://schemas.microsoft.com/office/drawing/2014/main" id="{BCF2698B-6DE5-BB4A-17FF-6174FAB5EB13}"/>
              </a:ext>
            </a:extLst>
          </p:cNvPr>
          <p:cNvSpPr txBox="1"/>
          <p:nvPr/>
        </p:nvSpPr>
        <p:spPr>
          <a:xfrm>
            <a:off x="3784680" y="3369241"/>
            <a:ext cx="4819800" cy="2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 smtClean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D. Jose Agustín Rubio Beltrán de Guevara</a:t>
            </a:r>
            <a:endParaRPr lang="es-419" dirty="0">
              <a:solidFill>
                <a:srgbClr val="2E319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419" dirty="0" smtClean="0">
              <a:solidFill>
                <a:srgbClr val="2E3193"/>
              </a:solidFill>
              <a:latin typeface="Verdana"/>
              <a:ea typeface="Verdana"/>
              <a:sym typeface="Verdana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 smtClean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Director de PRL de </a:t>
            </a:r>
            <a:r>
              <a:rPr lang="es-419" dirty="0" err="1" smtClean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Ibermutua</a:t>
            </a:r>
            <a:endParaRPr lang="es-419" dirty="0" smtClean="0">
              <a:solidFill>
                <a:srgbClr val="2E3193"/>
              </a:solidFill>
              <a:latin typeface="Verdana"/>
              <a:ea typeface="Verdana"/>
              <a:sym typeface="Verdana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 smtClean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Coordinador del Máster PRL de la OISS</a:t>
            </a:r>
            <a:endParaRPr lang="es-419" dirty="0">
              <a:solidFill>
                <a:srgbClr val="2E3193"/>
              </a:solidFill>
              <a:latin typeface="Verdana"/>
              <a:ea typeface="Verdana"/>
              <a:sym typeface="Verdana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419" dirty="0" smtClean="0">
              <a:solidFill>
                <a:srgbClr val="2E3193"/>
              </a:solidFill>
              <a:latin typeface="Verdana"/>
              <a:ea typeface="Verdana"/>
              <a:sym typeface="Verdana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 smtClean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España</a:t>
            </a:r>
            <a:endParaRPr dirty="0">
              <a:solidFill>
                <a:srgbClr val="2E3193"/>
              </a:solidFill>
            </a:endParaRPr>
          </a:p>
        </p:txBody>
      </p:sp>
      <p:sp>
        <p:nvSpPr>
          <p:cNvPr id="8" name="Google Shape;56;p13">
            <a:extLst>
              <a:ext uri="{FF2B5EF4-FFF2-40B4-BE49-F238E27FC236}">
                <a16:creationId xmlns:a16="http://schemas.microsoft.com/office/drawing/2014/main" id="{1A33E813-93FB-D425-5475-12A0FFDC8F0E}"/>
              </a:ext>
            </a:extLst>
          </p:cNvPr>
          <p:cNvSpPr txBox="1"/>
          <p:nvPr/>
        </p:nvSpPr>
        <p:spPr>
          <a:xfrm>
            <a:off x="3784680" y="1349950"/>
            <a:ext cx="4819800" cy="537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-419" b="1" dirty="0" smtClean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“La Perspectiva de Género en la Seguridad y Salud en el Trabajo: Diagnóstico, Evaluación y Medidas Preventivas” </a:t>
            </a:r>
            <a:endParaRPr b="1" dirty="0">
              <a:solidFill>
                <a:srgbClr val="2E31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8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4;p14"/>
          <p:cNvSpPr txBox="1"/>
          <p:nvPr/>
        </p:nvSpPr>
        <p:spPr>
          <a:xfrm>
            <a:off x="2254838" y="895762"/>
            <a:ext cx="8171953" cy="339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- Introducción</a:t>
            </a:r>
          </a:p>
          <a:p>
            <a:pPr>
              <a:lnSpc>
                <a:spcPct val="110000"/>
              </a:lnSpc>
            </a:pP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pPr lvl="0">
              <a:lnSpc>
                <a:spcPct val="90000"/>
              </a:lnSpc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Google Shape;64;p14"/>
          <p:cNvSpPr txBox="1"/>
          <p:nvPr/>
        </p:nvSpPr>
        <p:spPr>
          <a:xfrm>
            <a:off x="2254838" y="1259113"/>
            <a:ext cx="8171953" cy="368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- Riesgos por género</a:t>
            </a:r>
          </a:p>
          <a:p>
            <a:pPr lvl="0">
              <a:lnSpc>
                <a:spcPct val="90000"/>
              </a:lnSpc>
            </a:pP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  <a:p>
            <a:pPr>
              <a:lnSpc>
                <a:spcPct val="110000"/>
              </a:lnSpc>
            </a:pP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pPr lvl="0">
              <a:lnSpc>
                <a:spcPct val="90000"/>
              </a:lnSpc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" name="Google Shape;64;p14"/>
          <p:cNvSpPr txBox="1"/>
          <p:nvPr/>
        </p:nvSpPr>
        <p:spPr>
          <a:xfrm>
            <a:off x="2254838" y="2063100"/>
            <a:ext cx="8171953" cy="360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- Aspectos de género en la evaluación de riesgos</a:t>
            </a:r>
          </a:p>
          <a:p>
            <a:pPr lvl="0">
              <a:lnSpc>
                <a:spcPct val="90000"/>
              </a:lnSpc>
            </a:pPr>
            <a:endParaRPr lang="es-ES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  <a:p>
            <a:pPr>
              <a:lnSpc>
                <a:spcPct val="110000"/>
              </a:lnSpc>
            </a:pP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pPr lvl="0">
              <a:lnSpc>
                <a:spcPct val="90000"/>
              </a:lnSpc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64;p14"/>
          <p:cNvSpPr txBox="1"/>
          <p:nvPr/>
        </p:nvSpPr>
        <p:spPr>
          <a:xfrm>
            <a:off x="2254838" y="2447081"/>
            <a:ext cx="8171953" cy="331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- Sugerencias para la inclusión de la perspectiva de género en la PRL</a:t>
            </a:r>
          </a:p>
          <a:p>
            <a:pPr lvl="0">
              <a:lnSpc>
                <a:spcPct val="90000"/>
              </a:lnSpc>
            </a:pPr>
            <a:endParaRPr lang="es-ES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  <a:p>
            <a:pPr>
              <a:lnSpc>
                <a:spcPct val="110000"/>
              </a:lnSpc>
            </a:pP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pPr lvl="0">
              <a:lnSpc>
                <a:spcPct val="90000"/>
              </a:lnSpc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" name="Google Shape;64;p14"/>
          <p:cNvSpPr txBox="1"/>
          <p:nvPr/>
        </p:nvSpPr>
        <p:spPr>
          <a:xfrm>
            <a:off x="2254838" y="3213641"/>
            <a:ext cx="8171953" cy="703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-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La protección de la salud de la mujer trabajadora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</a:rPr>
              <a:t>en situación de embarazo,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</a:rPr>
              <a:t>que hayan dado a luz o en período de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</a:rPr>
              <a:t>lactancia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pPr lvl="0">
              <a:lnSpc>
                <a:spcPct val="90000"/>
              </a:lnSpc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" name="Google Shape;64;p14"/>
          <p:cNvSpPr txBox="1"/>
          <p:nvPr/>
        </p:nvSpPr>
        <p:spPr>
          <a:xfrm>
            <a:off x="2254838" y="3864298"/>
            <a:ext cx="6803437" cy="837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</a:rPr>
              <a:t>- Factores de riesgo para mujeres en situación de embarazo, que hayan dado a luz o en período de lactancia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pPr lvl="0">
              <a:lnSpc>
                <a:spcPct val="90000"/>
              </a:lnSpc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64;p14"/>
          <p:cNvSpPr txBox="1"/>
          <p:nvPr/>
        </p:nvSpPr>
        <p:spPr>
          <a:xfrm>
            <a:off x="2254838" y="4496736"/>
            <a:ext cx="8171953" cy="270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-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Conclusiones</a:t>
            </a:r>
            <a:endParaRPr lang="es-ES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ct val="110000"/>
              </a:lnSpc>
            </a:pP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  <a:p>
            <a:pPr lvl="0">
              <a:lnSpc>
                <a:spcPct val="90000"/>
              </a:lnSpc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Google Shape;65;p14"/>
          <p:cNvSpPr txBox="1"/>
          <p:nvPr/>
        </p:nvSpPr>
        <p:spPr>
          <a:xfrm>
            <a:off x="134755" y="325197"/>
            <a:ext cx="812342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1700" b="1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Evaluación de riesgos y protección de la maternidad en el trabajo</a:t>
            </a:r>
            <a:endParaRPr sz="1700" dirty="0">
              <a:solidFill>
                <a:srgbClr val="2E3192"/>
              </a:solidFill>
            </a:endParaRPr>
          </a:p>
        </p:txBody>
      </p:sp>
      <p:sp>
        <p:nvSpPr>
          <p:cNvPr id="13" name="Google Shape;73;p15"/>
          <p:cNvSpPr txBox="1"/>
          <p:nvPr/>
        </p:nvSpPr>
        <p:spPr>
          <a:xfrm>
            <a:off x="2257323" y="2802033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SzPts val="2100"/>
            </a:pP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</a:rPr>
              <a:t>- Beneficios de la gestión preventiva con perspectiva de género en la empresa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Google Shape;73;p15"/>
          <p:cNvSpPr txBox="1"/>
          <p:nvPr/>
        </p:nvSpPr>
        <p:spPr>
          <a:xfrm>
            <a:off x="2254838" y="1651492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- Factores </a:t>
            </a:r>
            <a:r>
              <a:rPr lang="es-419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de género que inciden en la PRL en las empresas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13396"/>
            <a:ext cx="1907597" cy="4419267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2254838" y="955641"/>
            <a:ext cx="125605" cy="125605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2254838" y="1308066"/>
            <a:ext cx="125605" cy="125605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15"/>
          <p:cNvSpPr/>
          <p:nvPr/>
        </p:nvSpPr>
        <p:spPr>
          <a:xfrm>
            <a:off x="2254838" y="1708116"/>
            <a:ext cx="125605" cy="125605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16"/>
          <p:cNvSpPr/>
          <p:nvPr/>
        </p:nvSpPr>
        <p:spPr>
          <a:xfrm>
            <a:off x="2254838" y="2118051"/>
            <a:ext cx="125605" cy="125605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Elipse 17"/>
          <p:cNvSpPr/>
          <p:nvPr/>
        </p:nvSpPr>
        <p:spPr>
          <a:xfrm>
            <a:off x="2254838" y="2496714"/>
            <a:ext cx="125605" cy="125605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Elipse 18"/>
          <p:cNvSpPr/>
          <p:nvPr/>
        </p:nvSpPr>
        <p:spPr>
          <a:xfrm>
            <a:off x="2254838" y="2889396"/>
            <a:ext cx="125605" cy="125605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lipse 19"/>
          <p:cNvSpPr/>
          <p:nvPr/>
        </p:nvSpPr>
        <p:spPr>
          <a:xfrm>
            <a:off x="2254838" y="3289446"/>
            <a:ext cx="125605" cy="125605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Elipse 20"/>
          <p:cNvSpPr/>
          <p:nvPr/>
        </p:nvSpPr>
        <p:spPr>
          <a:xfrm>
            <a:off x="2254838" y="3955836"/>
            <a:ext cx="125605" cy="125605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Elipse 21"/>
          <p:cNvSpPr/>
          <p:nvPr/>
        </p:nvSpPr>
        <p:spPr>
          <a:xfrm>
            <a:off x="2254838" y="4542612"/>
            <a:ext cx="125605" cy="125605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648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3;p15"/>
          <p:cNvSpPr txBox="1"/>
          <p:nvPr/>
        </p:nvSpPr>
        <p:spPr>
          <a:xfrm>
            <a:off x="98474" y="298269"/>
            <a:ext cx="2096086" cy="334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Introducción</a:t>
            </a:r>
            <a:endParaRPr sz="1100" dirty="0">
              <a:solidFill>
                <a:srgbClr val="2E3192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2542" y="830156"/>
            <a:ext cx="836909" cy="3667931"/>
          </a:xfrm>
          <a:prstGeom prst="rect">
            <a:avLst/>
          </a:prstGeom>
        </p:spPr>
      </p:pic>
      <p:sp>
        <p:nvSpPr>
          <p:cNvPr id="7" name="Google Shape;71;p15"/>
          <p:cNvSpPr txBox="1"/>
          <p:nvPr/>
        </p:nvSpPr>
        <p:spPr>
          <a:xfrm>
            <a:off x="560336" y="857154"/>
            <a:ext cx="1778804" cy="313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Sexo y género</a:t>
            </a: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8" name="Google Shape;71;p15"/>
          <p:cNvSpPr txBox="1"/>
          <p:nvPr/>
        </p:nvSpPr>
        <p:spPr>
          <a:xfrm>
            <a:off x="560334" y="2160746"/>
            <a:ext cx="2480899" cy="350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Segregación horizontal</a:t>
            </a: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9" name="Google Shape;71;p15"/>
          <p:cNvSpPr txBox="1"/>
          <p:nvPr/>
        </p:nvSpPr>
        <p:spPr>
          <a:xfrm>
            <a:off x="560335" y="2824679"/>
            <a:ext cx="2480899" cy="350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Segregación vertical</a:t>
            </a: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10" name="Google Shape;71;p15"/>
          <p:cNvSpPr txBox="1"/>
          <p:nvPr/>
        </p:nvSpPr>
        <p:spPr>
          <a:xfrm>
            <a:off x="560334" y="1528529"/>
            <a:ext cx="2480899" cy="350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Mercado laboral</a:t>
            </a: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11" name="Google Shape;71;p15"/>
          <p:cNvSpPr txBox="1"/>
          <p:nvPr/>
        </p:nvSpPr>
        <p:spPr>
          <a:xfrm>
            <a:off x="560336" y="3556148"/>
            <a:ext cx="2480899" cy="350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Jornada de trabajo</a:t>
            </a: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12" name="Google Shape;71;p15"/>
          <p:cNvSpPr txBox="1"/>
          <p:nvPr/>
        </p:nvSpPr>
        <p:spPr>
          <a:xfrm>
            <a:off x="560336" y="4204208"/>
            <a:ext cx="2480899" cy="350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Doble presencia</a:t>
            </a:r>
            <a:endParaRPr sz="1100" dirty="0">
              <a:solidFill>
                <a:srgbClr val="2E3192"/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3362179" y="653094"/>
            <a:ext cx="5540298" cy="3901832"/>
            <a:chOff x="2867436" y="312028"/>
            <a:chExt cx="6246056" cy="4398872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67436" y="312028"/>
              <a:ext cx="6246056" cy="4398872"/>
            </a:xfrm>
            <a:prstGeom prst="rect">
              <a:avLst/>
            </a:prstGeom>
            <a:ln w="9525" cap="sq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Elipse 12"/>
            <p:cNvSpPr/>
            <p:nvPr/>
          </p:nvSpPr>
          <p:spPr>
            <a:xfrm>
              <a:off x="5430068" y="1703888"/>
              <a:ext cx="1120791" cy="112079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04476158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/>
          <p:cNvSpPr txBox="1"/>
          <p:nvPr/>
        </p:nvSpPr>
        <p:spPr>
          <a:xfrm>
            <a:off x="525313" y="978273"/>
            <a:ext cx="8361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</a:t>
            </a:r>
            <a:r>
              <a:rPr lang="es-ES" i="1" dirty="0" smtClean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 </a:t>
            </a:r>
            <a:r>
              <a:rPr lang="es-ES" i="1" dirty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salud de las mujeres y la salud de los hombres no debe ser tratada de igual manera</a:t>
            </a:r>
            <a:endParaRPr lang="es-ES" b="1" i="1" dirty="0">
              <a:solidFill>
                <a:srgbClr val="F35A24"/>
              </a:solidFill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503842" y="4300572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dirty="0"/>
          </a:p>
        </p:txBody>
      </p:sp>
      <p:cxnSp>
        <p:nvCxnSpPr>
          <p:cNvPr id="27" name="Conector recto 26"/>
          <p:cNvCxnSpPr/>
          <p:nvPr/>
        </p:nvCxnSpPr>
        <p:spPr>
          <a:xfrm flipV="1">
            <a:off x="3610946" y="2446160"/>
            <a:ext cx="5417485" cy="21312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73;p15"/>
          <p:cNvSpPr txBox="1"/>
          <p:nvPr/>
        </p:nvSpPr>
        <p:spPr>
          <a:xfrm>
            <a:off x="233214" y="361248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1600" b="1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Factores de género y riesgos laborales en la estructura social</a:t>
            </a:r>
            <a:endParaRPr sz="1600" dirty="0">
              <a:solidFill>
                <a:srgbClr val="2E3192"/>
              </a:solidFill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3482438" y="1842622"/>
            <a:ext cx="5623999" cy="2271737"/>
            <a:chOff x="3419909" y="872905"/>
            <a:chExt cx="5623999" cy="2271737"/>
          </a:xfrm>
        </p:grpSpPr>
        <p:cxnSp>
          <p:nvCxnSpPr>
            <p:cNvPr id="31" name="Conector recto 30"/>
            <p:cNvCxnSpPr/>
            <p:nvPr/>
          </p:nvCxnSpPr>
          <p:spPr>
            <a:xfrm>
              <a:off x="6201845" y="872905"/>
              <a:ext cx="17487" cy="227173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 flipV="1">
              <a:off x="3531140" y="3069658"/>
              <a:ext cx="5349389" cy="12886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CuadroTexto 28"/>
            <p:cNvSpPr txBox="1"/>
            <p:nvPr/>
          </p:nvSpPr>
          <p:spPr>
            <a:xfrm>
              <a:off x="3419909" y="941000"/>
              <a:ext cx="30717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Diferencias biológicas</a:t>
              </a:r>
              <a:endPara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5882078" y="941000"/>
              <a:ext cx="30717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Diferencias sociales</a:t>
              </a:r>
              <a:endPara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5972160" y="1210620"/>
              <a:ext cx="30717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(género)</a:t>
              </a:r>
              <a:endPara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3921702" y="1210620"/>
              <a:ext cx="18792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(sexo)</a:t>
              </a:r>
              <a:endPara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4" name="Rectángulo 33"/>
            <p:cNvSpPr/>
            <p:nvPr/>
          </p:nvSpPr>
          <p:spPr>
            <a:xfrm>
              <a:off x="3610597" y="1563114"/>
              <a:ext cx="177484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108000">
                <a:buClr>
                  <a:schemeClr val="tx1">
                    <a:lumMod val="50000"/>
                    <a:lumOff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Antropometría</a:t>
              </a:r>
              <a:endPara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5" name="Rectángulo 34"/>
            <p:cNvSpPr/>
            <p:nvPr/>
          </p:nvSpPr>
          <p:spPr>
            <a:xfrm>
              <a:off x="3610597" y="1856130"/>
              <a:ext cx="24080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108000">
                <a:buClr>
                  <a:schemeClr val="tx1">
                    <a:lumMod val="50000"/>
                    <a:lumOff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Composición corporal</a:t>
              </a:r>
              <a:endPara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6" name="Rectángulo 35"/>
            <p:cNvSpPr/>
            <p:nvPr/>
          </p:nvSpPr>
          <p:spPr>
            <a:xfrm>
              <a:off x="3610597" y="2213992"/>
              <a:ext cx="33618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108000">
                <a:buClr>
                  <a:schemeClr val="tx1">
                    <a:lumMod val="50000"/>
                    <a:lumOff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Ciclos hormonales</a:t>
              </a:r>
              <a:endPara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7" name="Rectángulo 36"/>
            <p:cNvSpPr/>
            <p:nvPr/>
          </p:nvSpPr>
          <p:spPr>
            <a:xfrm>
              <a:off x="3610597" y="2539868"/>
              <a:ext cx="290566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108000">
                <a:buClr>
                  <a:schemeClr val="tx1">
                    <a:lumMod val="50000"/>
                    <a:lumOff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Salud reproductiva</a:t>
              </a:r>
              <a:endPara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8" name="Rectángulo 37"/>
            <p:cNvSpPr/>
            <p:nvPr/>
          </p:nvSpPr>
          <p:spPr>
            <a:xfrm>
              <a:off x="5987112" y="1563114"/>
              <a:ext cx="229421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108000">
                <a:buClr>
                  <a:schemeClr val="tx1">
                    <a:lumMod val="50000"/>
                    <a:lumOff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Roles y estereotipos</a:t>
              </a:r>
              <a:endPara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4" name="Rectángulo 43"/>
            <p:cNvSpPr/>
            <p:nvPr/>
          </p:nvSpPr>
          <p:spPr>
            <a:xfrm>
              <a:off x="5987112" y="1894230"/>
              <a:ext cx="28616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108000">
                <a:buClr>
                  <a:schemeClr val="tx1">
                    <a:lumMod val="50000"/>
                    <a:lumOff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División sexual del trabajo</a:t>
              </a:r>
              <a:endPara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5" name="Rectángulo 44"/>
            <p:cNvSpPr/>
            <p:nvPr/>
          </p:nvSpPr>
          <p:spPr>
            <a:xfrm>
              <a:off x="5987112" y="2213992"/>
              <a:ext cx="280878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108000">
                <a:buClr>
                  <a:schemeClr val="tx1">
                    <a:lumMod val="50000"/>
                    <a:lumOff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Doble jornada / presencia</a:t>
              </a:r>
              <a:endPara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6" name="Rectángulo 45"/>
            <p:cNvSpPr/>
            <p:nvPr/>
          </p:nvSpPr>
          <p:spPr>
            <a:xfrm>
              <a:off x="5987112" y="2539868"/>
              <a:ext cx="247054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108000">
                <a:buClr>
                  <a:schemeClr val="tx1">
                    <a:lumMod val="50000"/>
                    <a:lumOff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Falta de adaptación a </a:t>
              </a:r>
            </a:p>
            <a:p>
              <a:pPr marL="177750"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es-E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s-E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los puestos de trabajo</a:t>
              </a:r>
              <a:endPara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16" name="Rectángulo 15"/>
          <p:cNvSpPr/>
          <p:nvPr/>
        </p:nvSpPr>
        <p:spPr>
          <a:xfrm>
            <a:off x="583680" y="2020486"/>
            <a:ext cx="25253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ES" dirty="0" smtClean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Diferencias </a:t>
            </a:r>
            <a:r>
              <a:rPr lang="es-ES" altLang="es-ES" dirty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biológicas y desigualdades sociales</a:t>
            </a:r>
            <a:endParaRPr lang="es-ES" dirty="0">
              <a:solidFill>
                <a:srgbClr val="F35A24"/>
              </a:solidFill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63 Elipse"/>
          <p:cNvSpPr/>
          <p:nvPr/>
        </p:nvSpPr>
        <p:spPr>
          <a:xfrm>
            <a:off x="196292" y="1008255"/>
            <a:ext cx="323713" cy="323713"/>
          </a:xfrm>
          <a:prstGeom prst="ellipse">
            <a:avLst/>
          </a:prstGeom>
          <a:solidFill>
            <a:schemeClr val="bg1"/>
          </a:solidFill>
          <a:ln w="12700">
            <a:solidFill>
              <a:srgbClr val="F35A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2" name="64 Conector recto"/>
          <p:cNvCxnSpPr>
            <a:stCxn id="51" idx="4"/>
            <a:endCxn id="56" idx="0"/>
          </p:cNvCxnSpPr>
          <p:nvPr/>
        </p:nvCxnSpPr>
        <p:spPr>
          <a:xfrm>
            <a:off x="358149" y="1331968"/>
            <a:ext cx="10241" cy="882025"/>
          </a:xfrm>
          <a:prstGeom prst="line">
            <a:avLst/>
          </a:prstGeom>
          <a:ln>
            <a:solidFill>
              <a:srgbClr val="F35A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63 Elipse"/>
          <p:cNvSpPr/>
          <p:nvPr/>
        </p:nvSpPr>
        <p:spPr>
          <a:xfrm>
            <a:off x="252278" y="2213993"/>
            <a:ext cx="232224" cy="232224"/>
          </a:xfrm>
          <a:prstGeom prst="ellipse">
            <a:avLst/>
          </a:prstGeom>
          <a:solidFill>
            <a:srgbClr val="F35A24"/>
          </a:solidFill>
          <a:ln w="12700">
            <a:solidFill>
              <a:srgbClr val="F35A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68 Triángulo isósceles"/>
          <p:cNvSpPr/>
          <p:nvPr/>
        </p:nvSpPr>
        <p:spPr>
          <a:xfrm rot="2951972">
            <a:off x="3088935" y="2050914"/>
            <a:ext cx="776554" cy="584440"/>
          </a:xfrm>
          <a:prstGeom prst="triangle">
            <a:avLst>
              <a:gd name="adj" fmla="val 4862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69 Triángulo isósceles"/>
          <p:cNvSpPr/>
          <p:nvPr/>
        </p:nvSpPr>
        <p:spPr>
          <a:xfrm rot="2951972">
            <a:off x="3257326" y="2251895"/>
            <a:ext cx="359611" cy="270646"/>
          </a:xfrm>
          <a:prstGeom prst="triangle">
            <a:avLst>
              <a:gd name="adj" fmla="val 48620"/>
            </a:avLst>
          </a:prstGeom>
          <a:solidFill>
            <a:srgbClr val="F35A24"/>
          </a:solidFill>
          <a:ln w="9525">
            <a:solidFill>
              <a:srgbClr val="F35A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8" y="3018189"/>
            <a:ext cx="3491065" cy="141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91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/>
          <p:cNvSpPr txBox="1"/>
          <p:nvPr/>
        </p:nvSpPr>
        <p:spPr>
          <a:xfrm>
            <a:off x="96665" y="2138125"/>
            <a:ext cx="16428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rgbClr val="2E319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RIESGOS</a:t>
            </a:r>
            <a:endParaRPr lang="es-ES" sz="1600" b="1" dirty="0">
              <a:solidFill>
                <a:srgbClr val="2E319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114252" y="1641157"/>
            <a:ext cx="3416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1080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Posturas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trabajo inadecuadas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598889" y="1999625"/>
            <a:ext cx="22669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1080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Trabajos repetitivos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986072" y="2426375"/>
            <a:ext cx="3361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08000" algn="ctr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Manipulación de numerosos objetos de poco peso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380715" y="3132411"/>
            <a:ext cx="290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08000" algn="ctr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Riesgos relacionados con la organización del trabajo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102243" y="4174992"/>
            <a:ext cx="16428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DAÑOS</a:t>
            </a:r>
            <a:endParaRPr lang="es-ES" sz="1600" b="1" dirty="0">
              <a:solidFill>
                <a:srgbClr val="F35A2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218020" y="4143858"/>
            <a:ext cx="30542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años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 aparecen de </a:t>
            </a:r>
            <a:r>
              <a:rPr lang="es-ES" b="1" dirty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manera lenta y progresiva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503842" y="4300572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5846410" y="1819652"/>
            <a:ext cx="2575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08000" algn="ctr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Riesgos relacionados con la seguridad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5906187" y="2778189"/>
            <a:ext cx="27333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08000" algn="ctr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Manipulación de objetos de elevado peso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932958" y="4143858"/>
            <a:ext cx="2841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esiones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relacionadas con los </a:t>
            </a:r>
            <a:r>
              <a:rPr lang="es-ES" b="1" dirty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accidentes de </a:t>
            </a:r>
            <a:r>
              <a:rPr lang="es-ES" b="1" dirty="0" smtClean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trabajo</a:t>
            </a:r>
            <a:endParaRPr lang="es-ES" b="1" dirty="0">
              <a:solidFill>
                <a:srgbClr val="F35A2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6751" y="101035"/>
            <a:ext cx="666428" cy="650928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8149" y="101035"/>
            <a:ext cx="712923" cy="650929"/>
          </a:xfrm>
          <a:prstGeom prst="rect">
            <a:avLst/>
          </a:prstGeom>
        </p:spPr>
      </p:pic>
      <p:cxnSp>
        <p:nvCxnSpPr>
          <p:cNvPr id="31" name="Conector recto 30"/>
          <p:cNvCxnSpPr/>
          <p:nvPr/>
        </p:nvCxnSpPr>
        <p:spPr>
          <a:xfrm>
            <a:off x="1890793" y="830151"/>
            <a:ext cx="1" cy="2925175"/>
          </a:xfrm>
          <a:prstGeom prst="line">
            <a:avLst/>
          </a:prstGeom>
          <a:ln w="38100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 flipH="1">
            <a:off x="5762497" y="830151"/>
            <a:ext cx="11170" cy="2925175"/>
          </a:xfrm>
          <a:prstGeom prst="line">
            <a:avLst/>
          </a:prstGeom>
          <a:ln w="38100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/>
          <p:cNvCxnSpPr/>
          <p:nvPr/>
        </p:nvCxnSpPr>
        <p:spPr>
          <a:xfrm flipH="1">
            <a:off x="8857389" y="830151"/>
            <a:ext cx="23140" cy="2925175"/>
          </a:xfrm>
          <a:prstGeom prst="line">
            <a:avLst/>
          </a:prstGeom>
          <a:ln w="38100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 flipV="1">
            <a:off x="1890793" y="1509119"/>
            <a:ext cx="6989736" cy="14454"/>
          </a:xfrm>
          <a:prstGeom prst="line">
            <a:avLst/>
          </a:prstGeom>
          <a:ln w="38100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790" y="2754966"/>
            <a:ext cx="1179744" cy="1226191"/>
          </a:xfrm>
          <a:prstGeom prst="rect">
            <a:avLst/>
          </a:prstGeom>
        </p:spPr>
      </p:pic>
      <p:sp>
        <p:nvSpPr>
          <p:cNvPr id="40" name="Rectángulo 39"/>
          <p:cNvSpPr/>
          <p:nvPr/>
        </p:nvSpPr>
        <p:spPr>
          <a:xfrm>
            <a:off x="1890793" y="4035372"/>
            <a:ext cx="6989736" cy="769103"/>
          </a:xfrm>
          <a:prstGeom prst="rect">
            <a:avLst/>
          </a:prstGeom>
          <a:noFill/>
          <a:ln>
            <a:solidFill>
              <a:srgbClr val="F35A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7" name="Conector recto 46"/>
          <p:cNvCxnSpPr/>
          <p:nvPr/>
        </p:nvCxnSpPr>
        <p:spPr>
          <a:xfrm flipH="1">
            <a:off x="5773667" y="4015660"/>
            <a:ext cx="4117" cy="788815"/>
          </a:xfrm>
          <a:prstGeom prst="line">
            <a:avLst/>
          </a:prstGeom>
          <a:ln w="38100">
            <a:solidFill>
              <a:srgbClr val="F35A24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/>
          <p:nvPr/>
        </p:nvCxnSpPr>
        <p:spPr>
          <a:xfrm flipV="1">
            <a:off x="1890793" y="3738290"/>
            <a:ext cx="6989736" cy="14454"/>
          </a:xfrm>
          <a:prstGeom prst="line">
            <a:avLst/>
          </a:prstGeom>
          <a:ln w="38100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10122" y="962182"/>
            <a:ext cx="188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rgbClr val="2E319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OCUPACIONES</a:t>
            </a:r>
            <a:endParaRPr lang="es-ES" sz="1600" b="1" dirty="0">
              <a:solidFill>
                <a:srgbClr val="2E319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5932958" y="830151"/>
            <a:ext cx="2575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750" algn="ctr">
              <a:buClr>
                <a:schemeClr val="tx1">
                  <a:lumMod val="50000"/>
                  <a:lumOff val="50000"/>
                </a:schemeClr>
              </a:buClr>
            </a:pP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Construcción, minería, metal, industria pesada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2596207" y="830151"/>
            <a:ext cx="2575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750" algn="ctr">
              <a:buClr>
                <a:schemeClr val="tx1">
                  <a:lumMod val="50000"/>
                  <a:lumOff val="50000"/>
                </a:schemeClr>
              </a:buClr>
            </a:pP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Servicios: enseñanza, sanidad, comercio.. 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-111787" y="161695"/>
            <a:ext cx="214060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es-ES" sz="1600" b="1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Riesgos por género</a:t>
            </a:r>
          </a:p>
        </p:txBody>
      </p:sp>
    </p:spTree>
    <p:extLst>
      <p:ext uri="{BB962C8B-B14F-4D97-AF65-F5344CB8AC3E}">
        <p14:creationId xmlns:p14="http://schemas.microsoft.com/office/powerpoint/2010/main" val="391789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7"/>
            <a:ext cx="9144001" cy="51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/>
          <p:cNvSpPr/>
          <p:nvPr/>
        </p:nvSpPr>
        <p:spPr>
          <a:xfrm>
            <a:off x="2503842" y="4300572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dirty="0"/>
          </a:p>
        </p:txBody>
      </p:sp>
      <p:sp>
        <p:nvSpPr>
          <p:cNvPr id="26" name="Google Shape;73;p15"/>
          <p:cNvSpPr txBox="1"/>
          <p:nvPr/>
        </p:nvSpPr>
        <p:spPr>
          <a:xfrm>
            <a:off x="228229" y="361248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b="1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Factores de género que inciden en la PRL en las empresas</a:t>
            </a:r>
            <a:endParaRPr dirty="0">
              <a:solidFill>
                <a:srgbClr val="2E3192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926147" y="1603091"/>
            <a:ext cx="25281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E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tamaño </a:t>
            </a: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empresa o sus condiciones </a:t>
            </a:r>
            <a:r>
              <a:rPr lang="es-E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laborales </a:t>
            </a:r>
            <a:endParaRPr lang="es-ES" sz="1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129802" y="334230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E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cultura </a:t>
            </a:r>
            <a:r>
              <a:rPr lang="es-E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organizativa </a:t>
            </a:r>
            <a:endParaRPr lang="es-ES" sz="1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054623" y="1968517"/>
            <a:ext cx="2909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existencia de un </a:t>
            </a:r>
            <a:r>
              <a:rPr lang="es-E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 de igualdad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819095" y="3594776"/>
            <a:ext cx="31485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E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</a:t>
            </a:r>
            <a:r>
              <a:rPr lang="es-E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prevención de riesgos y vigilancia de la salud </a:t>
            </a: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aplicado en la </a:t>
            </a:r>
            <a:r>
              <a:rPr lang="es-E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empresa </a:t>
            </a:r>
            <a:endParaRPr lang="es-ES" sz="1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30 Rectángulo"/>
          <p:cNvSpPr/>
          <p:nvPr/>
        </p:nvSpPr>
        <p:spPr>
          <a:xfrm>
            <a:off x="2752063" y="974443"/>
            <a:ext cx="6199431" cy="3704059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7" name="35 Grupo"/>
          <p:cNvGrpSpPr/>
          <p:nvPr/>
        </p:nvGrpSpPr>
        <p:grpSpPr>
          <a:xfrm>
            <a:off x="2938643" y="1108934"/>
            <a:ext cx="864096" cy="461665"/>
            <a:chOff x="4716016" y="1275606"/>
            <a:chExt cx="864096" cy="461665"/>
          </a:xfrm>
        </p:grpSpPr>
        <p:sp>
          <p:nvSpPr>
            <p:cNvPr id="50" name="40 CuadroTexto"/>
            <p:cNvSpPr txBox="1"/>
            <p:nvPr/>
          </p:nvSpPr>
          <p:spPr>
            <a:xfrm>
              <a:off x="4716016" y="1275606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b="1" dirty="0">
                  <a:solidFill>
                    <a:srgbClr val="33CAFF"/>
                  </a:solidFill>
                  <a:latin typeface="Arial Narrow" panose="020B0606020202030204" pitchFamily="34" charset="0"/>
                </a:rPr>
                <a:t>01</a:t>
              </a:r>
            </a:p>
          </p:txBody>
        </p:sp>
        <p:cxnSp>
          <p:nvCxnSpPr>
            <p:cNvPr id="53" name="41 Conector recto"/>
            <p:cNvCxnSpPr/>
            <p:nvPr/>
          </p:nvCxnSpPr>
          <p:spPr>
            <a:xfrm>
              <a:off x="4788024" y="1679079"/>
              <a:ext cx="720080" cy="0"/>
            </a:xfrm>
            <a:prstGeom prst="line">
              <a:avLst/>
            </a:prstGeom>
            <a:ln w="28575">
              <a:solidFill>
                <a:srgbClr val="33C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42 Grupo"/>
          <p:cNvGrpSpPr/>
          <p:nvPr/>
        </p:nvGrpSpPr>
        <p:grpSpPr>
          <a:xfrm>
            <a:off x="3167626" y="2818167"/>
            <a:ext cx="864096" cy="461665"/>
            <a:chOff x="4716016" y="1275606"/>
            <a:chExt cx="864096" cy="461665"/>
          </a:xfrm>
        </p:grpSpPr>
        <p:sp>
          <p:nvSpPr>
            <p:cNvPr id="59" name="43 CuadroTexto"/>
            <p:cNvSpPr txBox="1"/>
            <p:nvPr/>
          </p:nvSpPr>
          <p:spPr>
            <a:xfrm>
              <a:off x="4716016" y="1275606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b="1" dirty="0">
                  <a:solidFill>
                    <a:srgbClr val="E3AFAF"/>
                  </a:solidFill>
                  <a:latin typeface="Arial Narrow" panose="020B0606020202030204" pitchFamily="34" charset="0"/>
                </a:rPr>
                <a:t>03</a:t>
              </a:r>
            </a:p>
          </p:txBody>
        </p:sp>
        <p:cxnSp>
          <p:nvCxnSpPr>
            <p:cNvPr id="62" name="44 Conector recto"/>
            <p:cNvCxnSpPr/>
            <p:nvPr/>
          </p:nvCxnSpPr>
          <p:spPr>
            <a:xfrm>
              <a:off x="4788024" y="1679079"/>
              <a:ext cx="720080" cy="0"/>
            </a:xfrm>
            <a:prstGeom prst="line">
              <a:avLst/>
            </a:prstGeom>
            <a:ln w="28575">
              <a:solidFill>
                <a:srgbClr val="E3AFA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45 Grupo"/>
          <p:cNvGrpSpPr/>
          <p:nvPr/>
        </p:nvGrpSpPr>
        <p:grpSpPr>
          <a:xfrm>
            <a:off x="6054623" y="1394676"/>
            <a:ext cx="864096" cy="461665"/>
            <a:chOff x="4716016" y="1275606"/>
            <a:chExt cx="864096" cy="461665"/>
          </a:xfrm>
        </p:grpSpPr>
        <p:sp>
          <p:nvSpPr>
            <p:cNvPr id="64" name="46 CuadroTexto"/>
            <p:cNvSpPr txBox="1"/>
            <p:nvPr/>
          </p:nvSpPr>
          <p:spPr>
            <a:xfrm>
              <a:off x="4716016" y="1275606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b="1" dirty="0">
                  <a:solidFill>
                    <a:srgbClr val="92D050"/>
                  </a:solidFill>
                  <a:latin typeface="Arial Narrow" panose="020B0606020202030204" pitchFamily="34" charset="0"/>
                </a:rPr>
                <a:t>02</a:t>
              </a:r>
            </a:p>
          </p:txBody>
        </p:sp>
        <p:cxnSp>
          <p:nvCxnSpPr>
            <p:cNvPr id="65" name="47 Conector recto"/>
            <p:cNvCxnSpPr/>
            <p:nvPr/>
          </p:nvCxnSpPr>
          <p:spPr>
            <a:xfrm>
              <a:off x="4788024" y="1679079"/>
              <a:ext cx="720080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42 Grupo"/>
          <p:cNvGrpSpPr/>
          <p:nvPr/>
        </p:nvGrpSpPr>
        <p:grpSpPr>
          <a:xfrm>
            <a:off x="5851778" y="3169772"/>
            <a:ext cx="864096" cy="461665"/>
            <a:chOff x="4716016" y="1275606"/>
            <a:chExt cx="864096" cy="461665"/>
          </a:xfrm>
        </p:grpSpPr>
        <p:sp>
          <p:nvSpPr>
            <p:cNvPr id="67" name="43 CuadroTexto"/>
            <p:cNvSpPr txBox="1"/>
            <p:nvPr/>
          </p:nvSpPr>
          <p:spPr>
            <a:xfrm>
              <a:off x="4716016" y="1275606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 Narrow" panose="020B0606020202030204" pitchFamily="34" charset="0"/>
                </a:rPr>
                <a:t>04</a:t>
              </a:r>
              <a:endParaRPr lang="es-E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68" name="44 Conector recto"/>
            <p:cNvCxnSpPr/>
            <p:nvPr/>
          </p:nvCxnSpPr>
          <p:spPr>
            <a:xfrm>
              <a:off x="4788024" y="1679079"/>
              <a:ext cx="720080" cy="0"/>
            </a:xfrm>
            <a:prstGeom prst="line">
              <a:avLst/>
            </a:prstGeom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uadroTexto 7"/>
          <p:cNvSpPr txBox="1"/>
          <p:nvPr/>
        </p:nvSpPr>
        <p:spPr>
          <a:xfrm>
            <a:off x="269983" y="1339766"/>
            <a:ext cx="2106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Factores</a:t>
            </a:r>
          </a:p>
          <a:p>
            <a:r>
              <a:rPr lang="es-E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inciden en la </a:t>
            </a:r>
            <a:r>
              <a:rPr lang="es-E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implementación </a:t>
            </a: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perspectiva de genero en la empresa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024" y="3038334"/>
            <a:ext cx="1363962" cy="183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90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/>
          <p:cNvSpPr/>
          <p:nvPr/>
        </p:nvSpPr>
        <p:spPr>
          <a:xfrm>
            <a:off x="66675" y="2491732"/>
            <a:ext cx="8865942" cy="2480317"/>
          </a:xfrm>
          <a:prstGeom prst="roundRect">
            <a:avLst/>
          </a:prstGeom>
          <a:solidFill>
            <a:schemeClr val="bg1"/>
          </a:solidFill>
          <a:ln>
            <a:solidFill>
              <a:srgbClr val="37BF1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246" y="2621263"/>
            <a:ext cx="2137326" cy="2179337"/>
          </a:xfrm>
          <a:prstGeom prst="rect">
            <a:avLst/>
          </a:prstGeom>
        </p:spPr>
      </p:pic>
      <p:cxnSp>
        <p:nvCxnSpPr>
          <p:cNvPr id="21" name="Conector recto 20"/>
          <p:cNvCxnSpPr/>
          <p:nvPr/>
        </p:nvCxnSpPr>
        <p:spPr>
          <a:xfrm>
            <a:off x="4362599" y="1108445"/>
            <a:ext cx="594413" cy="3048"/>
          </a:xfrm>
          <a:prstGeom prst="line">
            <a:avLst/>
          </a:prstGeom>
          <a:ln w="19050">
            <a:solidFill>
              <a:srgbClr val="46BBDE"/>
            </a:solidFill>
            <a:headEnd type="triangle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4362599" y="1904002"/>
            <a:ext cx="594413" cy="3048"/>
          </a:xfrm>
          <a:prstGeom prst="line">
            <a:avLst/>
          </a:prstGeom>
          <a:ln w="19050">
            <a:solidFill>
              <a:srgbClr val="46BBDE"/>
            </a:solidFill>
            <a:headEnd type="triangle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V="1">
            <a:off x="1980007" y="1096792"/>
            <a:ext cx="594245" cy="317785"/>
          </a:xfrm>
          <a:prstGeom prst="line">
            <a:avLst/>
          </a:prstGeom>
          <a:ln w="28575">
            <a:solidFill>
              <a:srgbClr val="46BB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ángulo redondeado 6"/>
          <p:cNvSpPr/>
          <p:nvPr/>
        </p:nvSpPr>
        <p:spPr>
          <a:xfrm>
            <a:off x="2552197" y="853725"/>
            <a:ext cx="2059676" cy="5232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redondeado 4"/>
          <p:cNvSpPr/>
          <p:nvPr/>
        </p:nvSpPr>
        <p:spPr>
          <a:xfrm>
            <a:off x="302353" y="1150917"/>
            <a:ext cx="1699709" cy="787767"/>
          </a:xfrm>
          <a:prstGeom prst="roundRect">
            <a:avLst/>
          </a:prstGeom>
          <a:solidFill>
            <a:srgbClr val="46BBDE"/>
          </a:solidFill>
          <a:ln>
            <a:solidFill>
              <a:srgbClr val="46B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Google Shape;73;p15"/>
          <p:cNvSpPr txBox="1"/>
          <p:nvPr/>
        </p:nvSpPr>
        <p:spPr>
          <a:xfrm>
            <a:off x="269984" y="23579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Aspectos de género en la evaluación de riesgos</a:t>
            </a: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503842" y="4300572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336441" y="1221634"/>
            <a:ext cx="1631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Evaluación de riesgos </a:t>
            </a:r>
            <a:endParaRPr lang="es-ES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412669" y="891357"/>
            <a:ext cx="2300301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Adoptar un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enfoque </a:t>
            </a:r>
            <a:r>
              <a:rPr lang="es-ES" sz="1200" b="1" dirty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neutral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a los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géneros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995512" y="864812"/>
            <a:ext cx="3709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 smtClean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Riesgo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 que las mujeres trabajadoras sean </a:t>
            </a:r>
            <a:r>
              <a:rPr lang="es-ES" sz="1200" b="1" dirty="0">
                <a:solidFill>
                  <a:srgbClr val="F35A2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infravaloradas</a:t>
            </a:r>
            <a:endParaRPr lang="es-ES" sz="1200" b="1" dirty="0">
              <a:solidFill>
                <a:srgbClr val="F35A2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995512" y="1583299"/>
            <a:ext cx="4148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 smtClean="0">
                <a:solidFill>
                  <a:srgbClr val="37BF1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Visibiliza las diferencias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entre los hombres y las mujeres en cuanto a la </a:t>
            </a:r>
            <a:r>
              <a:rPr lang="es-ES" sz="1200" dirty="0" smtClean="0">
                <a:solidFill>
                  <a:srgbClr val="37BF1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exposición de los riesgos laborales y las consecuencias de los mismos</a:t>
            </a:r>
            <a:endParaRPr lang="es-ES" sz="1200" dirty="0">
              <a:solidFill>
                <a:srgbClr val="37BF1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685548" y="2529204"/>
            <a:ext cx="6106028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1-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Mantener un </a:t>
            </a:r>
            <a:r>
              <a:rPr lang="es-ES" dirty="0">
                <a:solidFill>
                  <a:srgbClr val="37BF1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compromiso positivo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y tomarse en serio los temas de género</a:t>
            </a:r>
          </a:p>
          <a:p>
            <a:pPr algn="just">
              <a:lnSpc>
                <a:spcPct val="15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2-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Examinar la </a:t>
            </a:r>
            <a:r>
              <a:rPr lang="es-ES" dirty="0">
                <a:solidFill>
                  <a:srgbClr val="37BF1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verdadera situación de trabajo</a:t>
            </a:r>
          </a:p>
          <a:p>
            <a:pPr algn="just">
              <a:lnSpc>
                <a:spcPct val="15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3-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Hacer que </a:t>
            </a:r>
            <a:r>
              <a:rPr lang="es-ES" dirty="0">
                <a:solidFill>
                  <a:srgbClr val="37BF1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participen todos los trabajadores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mujeres y hombres, en todos los niveles</a:t>
            </a:r>
          </a:p>
          <a:p>
            <a:pPr algn="just">
              <a:lnSpc>
                <a:spcPct val="15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4-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S" dirty="0">
                <a:solidFill>
                  <a:srgbClr val="37BF1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Evitar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hacerse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S" dirty="0">
                <a:solidFill>
                  <a:srgbClr val="37BF1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ideas preconcebidas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sobre cuáles son los riesgos y quién se encuentra en situación de riesgo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2552197" y="1642880"/>
            <a:ext cx="2059676" cy="5232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2455572" y="1661060"/>
            <a:ext cx="2257398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ES" sz="1200" b="1" dirty="0" smtClean="0">
                <a:solidFill>
                  <a:srgbClr val="37BF1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Incorporar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la </a:t>
            </a:r>
          </a:p>
          <a:p>
            <a:pPr algn="ctr">
              <a:lnSpc>
                <a:spcPct val="107000"/>
              </a:lnSpc>
            </a:pP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perspectiva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genero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85430" y="2663607"/>
            <a:ext cx="1558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Factores clave </a:t>
            </a:r>
            <a:endParaRPr lang="es-ES" sz="1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ector recto 19"/>
          <p:cNvCxnSpPr>
            <a:endCxn id="17" idx="1"/>
          </p:cNvCxnSpPr>
          <p:nvPr/>
        </p:nvCxnSpPr>
        <p:spPr>
          <a:xfrm>
            <a:off x="2001799" y="1605249"/>
            <a:ext cx="550398" cy="299241"/>
          </a:xfrm>
          <a:prstGeom prst="line">
            <a:avLst/>
          </a:prstGeom>
          <a:ln w="28575">
            <a:solidFill>
              <a:srgbClr val="46BB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7" name="Picture 48" descr="flecha rectaazu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1161" flipH="1">
            <a:off x="993174" y="2027770"/>
            <a:ext cx="328613" cy="4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12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6684" y="3917610"/>
            <a:ext cx="963387" cy="783772"/>
          </a:xfrm>
          <a:prstGeom prst="rect">
            <a:avLst/>
          </a:prstGeom>
        </p:spPr>
      </p:pic>
      <p:sp>
        <p:nvSpPr>
          <p:cNvPr id="4" name="31 CuadroTexto"/>
          <p:cNvSpPr txBox="1"/>
          <p:nvPr/>
        </p:nvSpPr>
        <p:spPr>
          <a:xfrm>
            <a:off x="1408537" y="960887"/>
            <a:ext cx="3077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sz="1400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la identificación de riesgos</a:t>
            </a:r>
            <a:endParaRPr lang="es-ES" sz="14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5" name="23 Conector recto"/>
          <p:cNvCxnSpPr/>
          <p:nvPr/>
        </p:nvCxnSpPr>
        <p:spPr>
          <a:xfrm>
            <a:off x="1403056" y="1241341"/>
            <a:ext cx="281027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31 CuadroTexto"/>
          <p:cNvSpPr txBox="1"/>
          <p:nvPr/>
        </p:nvSpPr>
        <p:spPr>
          <a:xfrm>
            <a:off x="1443283" y="1328604"/>
            <a:ext cx="7453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00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Evaluar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los riesgos prevalentes en los trabajos según la 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preponderancia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302857" y="675637"/>
            <a:ext cx="1107555" cy="1107555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10"/>
          <p:cNvSpPr/>
          <p:nvPr/>
        </p:nvSpPr>
        <p:spPr>
          <a:xfrm>
            <a:off x="302857" y="2428880"/>
            <a:ext cx="1107555" cy="1107555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Google Shape;73;p15"/>
          <p:cNvSpPr txBox="1"/>
          <p:nvPr/>
        </p:nvSpPr>
        <p:spPr>
          <a:xfrm>
            <a:off x="269984" y="29294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dirty="0" smtClean="0">
                <a:solidFill>
                  <a:srgbClr val="2E3192"/>
                </a:solidFill>
                <a:latin typeface="Verdana"/>
                <a:ea typeface="Verdana"/>
                <a:sym typeface="Verdana"/>
              </a:rPr>
              <a:t>Sugerencias para la inclusión de la perspectiva de género</a:t>
            </a: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16" name="31 CuadroTexto"/>
          <p:cNvSpPr txBox="1"/>
          <p:nvPr/>
        </p:nvSpPr>
        <p:spPr>
          <a:xfrm>
            <a:off x="1443283" y="1636373"/>
            <a:ext cx="7453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00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Examinar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los riesgos para la salud y los que afectan a la 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seguridad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31 CuadroTexto"/>
          <p:cNvSpPr txBox="1"/>
          <p:nvPr/>
        </p:nvSpPr>
        <p:spPr>
          <a:xfrm>
            <a:off x="1443283" y="1944141"/>
            <a:ext cx="7453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00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Examinar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 preguntar por aspectos más amplios del trabajo y la 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salud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632" y="882318"/>
            <a:ext cx="640984" cy="772692"/>
          </a:xfrm>
          <a:prstGeom prst="rect">
            <a:avLst/>
          </a:prstGeom>
        </p:spPr>
      </p:pic>
      <p:sp>
        <p:nvSpPr>
          <p:cNvPr id="20" name="31 CuadroTexto"/>
          <p:cNvSpPr txBox="1"/>
          <p:nvPr/>
        </p:nvSpPr>
        <p:spPr>
          <a:xfrm>
            <a:off x="1408537" y="2805905"/>
            <a:ext cx="3077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sz="1400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la evaluación de riesgos</a:t>
            </a:r>
            <a:endParaRPr lang="es-ES" sz="14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1" name="23 Conector recto"/>
          <p:cNvCxnSpPr/>
          <p:nvPr/>
        </p:nvCxnSpPr>
        <p:spPr>
          <a:xfrm>
            <a:off x="1408537" y="3086359"/>
            <a:ext cx="281027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31 CuadroTexto"/>
          <p:cNvSpPr txBox="1"/>
          <p:nvPr/>
        </p:nvSpPr>
        <p:spPr>
          <a:xfrm>
            <a:off x="1449767" y="3202803"/>
            <a:ext cx="7453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00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Examinar las tareas que verdaderamente se realizan </a:t>
            </a:r>
          </a:p>
        </p:txBody>
      </p:sp>
      <p:sp>
        <p:nvSpPr>
          <p:cNvPr id="23" name="31 CuadroTexto"/>
          <p:cNvSpPr txBox="1"/>
          <p:nvPr/>
        </p:nvSpPr>
        <p:spPr>
          <a:xfrm>
            <a:off x="1449767" y="3536579"/>
            <a:ext cx="7453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00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 formarse juicios gratuitos sobre la exposición</a:t>
            </a:r>
          </a:p>
        </p:txBody>
      </p:sp>
      <p:sp>
        <p:nvSpPr>
          <p:cNvPr id="24" name="31 CuadroTexto"/>
          <p:cNvSpPr txBox="1"/>
          <p:nvPr/>
        </p:nvSpPr>
        <p:spPr>
          <a:xfrm>
            <a:off x="1449767" y="3870355"/>
            <a:ext cx="7453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00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Hacer participar a los trabajadores en la evaluación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31 CuadroTexto"/>
          <p:cNvSpPr txBox="1"/>
          <p:nvPr/>
        </p:nvSpPr>
        <p:spPr>
          <a:xfrm>
            <a:off x="1449768" y="4204131"/>
            <a:ext cx="5203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00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Prestar atención a aspectos de género cuando se examinan las implicaciones para la SST  de cualquier cambio previsto en el puesto de trabajo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632" y="2576308"/>
            <a:ext cx="712910" cy="766969"/>
          </a:xfrm>
          <a:prstGeom prst="rect">
            <a:avLst/>
          </a:prstGeom>
        </p:spPr>
      </p:pic>
      <p:sp>
        <p:nvSpPr>
          <p:cNvPr id="29" name="Elipse 28"/>
          <p:cNvSpPr/>
          <p:nvPr/>
        </p:nvSpPr>
        <p:spPr>
          <a:xfrm>
            <a:off x="606978" y="3003609"/>
            <a:ext cx="220146" cy="2201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29"/>
          <p:cNvSpPr/>
          <p:nvPr/>
        </p:nvSpPr>
        <p:spPr>
          <a:xfrm>
            <a:off x="6653719" y="3003608"/>
            <a:ext cx="2377739" cy="1697773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 30"/>
          <p:cNvSpPr/>
          <p:nvPr/>
        </p:nvSpPr>
        <p:spPr>
          <a:xfrm>
            <a:off x="6745459" y="3495009"/>
            <a:ext cx="228599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■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Interfaz entre el hogar y el trabajo, y horarios laborales de hombres y </a:t>
            </a:r>
            <a:r>
              <a:rPr lang="es-E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mujeres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■ carrera </a:t>
            </a:r>
            <a:r>
              <a:rPr lang="es-E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profesional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■ </a:t>
            </a:r>
            <a:r>
              <a:rPr lang="es-E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acoso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7397041" y="3040357"/>
            <a:ext cx="982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Ejemplo</a:t>
            </a:r>
            <a:endParaRPr lang="es-ES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7075408" y="3300074"/>
            <a:ext cx="1516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Incluir en el estrés:</a:t>
            </a:r>
            <a:endParaRPr lang="es-ES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03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0"/>
          <a:stretch/>
        </p:blipFill>
        <p:spPr>
          <a:xfrm>
            <a:off x="7213599" y="1463039"/>
            <a:ext cx="1930401" cy="2624167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69985" y="270092"/>
            <a:ext cx="8061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dirty="0" smtClean="0">
                <a:solidFill>
                  <a:srgbClr val="2E3192"/>
                </a:solidFill>
                <a:latin typeface="Verdana"/>
                <a:ea typeface="Verdana"/>
              </a:rPr>
              <a:t>Beneficios de la gestión preventiva con perspectiva de género en el empresa</a:t>
            </a:r>
            <a:endParaRPr lang="es-ES" sz="1800" b="1" dirty="0">
              <a:solidFill>
                <a:srgbClr val="2E3192"/>
              </a:solidFill>
              <a:latin typeface="Verdana"/>
              <a:ea typeface="Verdana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946256" y="2754932"/>
            <a:ext cx="6378467" cy="371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Asegura que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todas las personas gozan de un buen estado de salud </a:t>
            </a:r>
            <a:endParaRPr lang="es-ES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9985" y="3995172"/>
            <a:ext cx="86432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600" dirty="0" smtClean="0">
                <a:solidFill>
                  <a:srgbClr val="D287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Manifiesta el </a:t>
            </a:r>
            <a:r>
              <a:rPr lang="es-ES" sz="1600" dirty="0">
                <a:solidFill>
                  <a:srgbClr val="D287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compromiso de la empresa </a:t>
            </a:r>
            <a:endParaRPr lang="es-ES" sz="1600" dirty="0" smtClean="0">
              <a:solidFill>
                <a:srgbClr val="D287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s-ES" sz="1600" dirty="0" smtClean="0">
                <a:solidFill>
                  <a:srgbClr val="D287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por </a:t>
            </a:r>
            <a:r>
              <a:rPr lang="es-ES" sz="1600" dirty="0">
                <a:solidFill>
                  <a:srgbClr val="D287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llevar a cabo el trabajo de forma ética y responsable</a:t>
            </a:r>
          </a:p>
        </p:txBody>
      </p:sp>
      <p:sp>
        <p:nvSpPr>
          <p:cNvPr id="9" name="41 Rectángulo"/>
          <p:cNvSpPr>
            <a:spLocks noChangeArrowheads="1"/>
          </p:cNvSpPr>
          <p:nvPr/>
        </p:nvSpPr>
        <p:spPr bwMode="auto">
          <a:xfrm>
            <a:off x="450724" y="1320800"/>
            <a:ext cx="432003" cy="360025"/>
          </a:xfrm>
          <a:prstGeom prst="rect">
            <a:avLst/>
          </a:prstGeom>
          <a:solidFill>
            <a:srgbClr val="D287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1" rIns="73025" bIns="3651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42 Rectángulo"/>
          <p:cNvSpPr>
            <a:spLocks noChangeArrowheads="1"/>
          </p:cNvSpPr>
          <p:nvPr/>
        </p:nvSpPr>
        <p:spPr bwMode="auto">
          <a:xfrm>
            <a:off x="450724" y="2040851"/>
            <a:ext cx="432003" cy="360025"/>
          </a:xfrm>
          <a:prstGeom prst="rect">
            <a:avLst/>
          </a:prstGeom>
          <a:solidFill>
            <a:srgbClr val="D287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1" rIns="73025" bIns="3651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4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43 Rectángulo"/>
          <p:cNvSpPr>
            <a:spLocks noChangeArrowheads="1"/>
          </p:cNvSpPr>
          <p:nvPr/>
        </p:nvSpPr>
        <p:spPr bwMode="auto">
          <a:xfrm>
            <a:off x="450724" y="2760901"/>
            <a:ext cx="432003" cy="360025"/>
          </a:xfrm>
          <a:prstGeom prst="rect">
            <a:avLst/>
          </a:prstGeom>
          <a:solidFill>
            <a:srgbClr val="D287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1" rIns="73025" bIns="3651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" name="44 Rectángulo"/>
          <p:cNvSpPr>
            <a:spLocks noChangeArrowheads="1"/>
          </p:cNvSpPr>
          <p:nvPr/>
        </p:nvSpPr>
        <p:spPr bwMode="auto">
          <a:xfrm>
            <a:off x="450724" y="3480952"/>
            <a:ext cx="432003" cy="360025"/>
          </a:xfrm>
          <a:prstGeom prst="rect">
            <a:avLst/>
          </a:prstGeom>
          <a:solidFill>
            <a:srgbClr val="D287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1" rIns="73025" bIns="3651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4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946256" y="1292656"/>
            <a:ext cx="6378467" cy="371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Aumenta la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eficacia de las acciones 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preventivas 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946256" y="1915526"/>
            <a:ext cx="6378467" cy="695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Mejora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cultura preventiva de la organización 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al transmitir que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las diferencias de género se pueden 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gestionar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946256" y="3425479"/>
            <a:ext cx="637846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Beneficia la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captación y retención del 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talento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37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629" y="1509488"/>
            <a:ext cx="8897257" cy="363401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30629" y="241237"/>
            <a:ext cx="8284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rgbClr val="2E3192"/>
                </a:solidFill>
                <a:latin typeface="Verdana"/>
                <a:ea typeface="Verdana"/>
              </a:rPr>
              <a:t>La protección de la salud de la mujer trabajadora durante el embarazo y la lactancia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33949" y="887568"/>
            <a:ext cx="385762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b="1" dirty="0" smtClean="0">
                <a:solidFill>
                  <a:srgbClr val="4ABA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Identificar y evaluar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b="1" dirty="0" smtClean="0">
                <a:solidFill>
                  <a:srgbClr val="4ABA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los riesgos para la maternidad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b="1" dirty="0" smtClean="0">
                <a:solidFill>
                  <a:srgbClr val="4ABA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en todos los puestos de trabajo,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b="1" dirty="0" smtClean="0">
                <a:solidFill>
                  <a:srgbClr val="4ABA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estén o no ocupados por una mujer</a:t>
            </a:r>
            <a:endParaRPr lang="es-ES" b="1" dirty="0">
              <a:solidFill>
                <a:srgbClr val="4ABA7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29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6115" y="618345"/>
            <a:ext cx="5936343" cy="43021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0" y="1817460"/>
            <a:ext cx="2408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b="1" dirty="0">
                <a:solidFill>
                  <a:srgbClr val="4ABA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Llevar a </a:t>
            </a:r>
            <a:r>
              <a:rPr lang="es-ES" b="1" dirty="0" smtClean="0">
                <a:solidFill>
                  <a:srgbClr val="4ABA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cabo una evaluación </a:t>
            </a:r>
            <a:r>
              <a:rPr lang="es-ES" b="1" dirty="0">
                <a:solidFill>
                  <a:srgbClr val="4ABA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riesgos adicional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30629" y="67068"/>
            <a:ext cx="8284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800" b="1" dirty="0">
                <a:solidFill>
                  <a:srgbClr val="2E3192"/>
                </a:solidFill>
                <a:latin typeface="Verdana"/>
                <a:ea typeface="Verdana"/>
              </a:rPr>
              <a:t>La protección de la salud de la mujer trabajadora durante el embarazo y la lactancia</a:t>
            </a:r>
          </a:p>
        </p:txBody>
      </p:sp>
    </p:spTree>
    <p:extLst>
      <p:ext uri="{BB962C8B-B14F-4D97-AF65-F5344CB8AC3E}">
        <p14:creationId xmlns:p14="http://schemas.microsoft.com/office/powerpoint/2010/main" val="351629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 rot="16200000">
            <a:off x="-921352" y="3146625"/>
            <a:ext cx="2694211" cy="39092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179531" y="1346810"/>
            <a:ext cx="492443" cy="329397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ES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Riesgos específicos</a:t>
            </a:r>
            <a:endParaRPr lang="es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47650" y="813460"/>
            <a:ext cx="1866901" cy="99636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108856" y="111796"/>
            <a:ext cx="85706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rgbClr val="2E3192"/>
                </a:solidFill>
                <a:latin typeface="Verdana"/>
                <a:ea typeface="Verdana"/>
              </a:rPr>
              <a:t>F</a:t>
            </a:r>
            <a:r>
              <a:rPr lang="es-ES" sz="1800" b="1" dirty="0" smtClean="0">
                <a:solidFill>
                  <a:srgbClr val="2E3192"/>
                </a:solidFill>
                <a:latin typeface="Verdana"/>
                <a:ea typeface="Verdana"/>
              </a:rPr>
              <a:t>actores de riesgo para mujeres en situación de embarazo, </a:t>
            </a:r>
          </a:p>
          <a:p>
            <a:r>
              <a:rPr lang="es-ES" sz="1800" b="1" dirty="0" smtClean="0">
                <a:solidFill>
                  <a:srgbClr val="2E3192"/>
                </a:solidFill>
                <a:latin typeface="Verdana"/>
                <a:ea typeface="Verdana"/>
              </a:rPr>
              <a:t>que hayan dado a luz o en período de lactancia</a:t>
            </a:r>
            <a:endParaRPr lang="es-ES" sz="1800" b="1" dirty="0">
              <a:solidFill>
                <a:srgbClr val="2E3192"/>
              </a:solidFill>
              <a:latin typeface="Verdana"/>
              <a:ea typeface="Verdana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02177" y="2693229"/>
            <a:ext cx="1412374" cy="508658"/>
          </a:xfrm>
          <a:prstGeom prst="rect">
            <a:avLst/>
          </a:prstGeom>
          <a:solidFill>
            <a:srgbClr val="CC00CC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702177" y="3432119"/>
            <a:ext cx="1412374" cy="508658"/>
          </a:xfrm>
          <a:prstGeom prst="rect">
            <a:avLst/>
          </a:prstGeom>
          <a:solidFill>
            <a:srgbClr val="CC9900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702177" y="1954339"/>
            <a:ext cx="1412374" cy="569396"/>
          </a:xfrm>
          <a:prstGeom prst="rect">
            <a:avLst/>
          </a:prstGeom>
          <a:solidFill>
            <a:srgbClr val="33CC33"/>
          </a:solidFill>
          <a:ln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702177" y="4171009"/>
            <a:ext cx="1412374" cy="508658"/>
          </a:xfrm>
          <a:prstGeom prst="rect">
            <a:avLst/>
          </a:prstGeom>
          <a:solidFill>
            <a:srgbClr val="0099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702177" y="2100111"/>
            <a:ext cx="15742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Agentes físicos</a:t>
            </a:r>
            <a:endParaRPr lang="es-ES" sz="11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21215" y="2740360"/>
            <a:ext cx="15742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Agentes biológicos</a:t>
            </a:r>
            <a:endParaRPr lang="es-ES" sz="11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52171" y="3455684"/>
            <a:ext cx="15123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Agentes químicos</a:t>
            </a:r>
            <a:endParaRPr lang="es-ES" sz="11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52171" y="4209894"/>
            <a:ext cx="15123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Condiciones de </a:t>
            </a:r>
          </a:p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trabajo</a:t>
            </a:r>
            <a:endParaRPr lang="es-ES" sz="11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09550" y="921498"/>
            <a:ext cx="1943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Riesgos generales y situaciones asociadas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276475" y="794161"/>
            <a:ext cx="263842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Fatiga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mental y física y tiempo </a:t>
            </a:r>
          </a:p>
          <a:p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trabajo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Movimientos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 posturas forzadas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Trabajo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altura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Trabajo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solitario </a:t>
            </a:r>
            <a:endParaRPr lang="es-ES" altLang="es-ES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Estrés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profesional </a:t>
            </a:r>
          </a:p>
          <a:p>
            <a:endParaRPr lang="es-ES" altLang="es-ES" sz="1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43863" y="794161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Actividades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realizadas de pie </a:t>
            </a:r>
            <a:endParaRPr lang="es-ES" altLang="es-ES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Actividades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realizadas en posición sentada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Ausencia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zonas de descanso o similares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Instalaciones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sanitarias </a:t>
            </a: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poco 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adecuadas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Alimentación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poco apropiada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Instalaciones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poco apropiadas 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2208081" y="813460"/>
            <a:ext cx="6471460" cy="996364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2286000" y="1974503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Choques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vibraciones o movimientos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Ruido </a:t>
            </a:r>
            <a:endParaRPr lang="es-ES" altLang="es-ES" sz="1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Radiaciones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ionizantes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879382" y="1993537"/>
            <a:ext cx="35926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Radiaciones no ionizantes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Temperaturas extremas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Trabajos en </a:t>
            </a: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atmosferas </a:t>
            </a: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sobrepresión elevada </a:t>
            </a:r>
            <a:endParaRPr lang="es-ES" altLang="es-ES" sz="1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2225717" y="1968598"/>
            <a:ext cx="6453823" cy="555137"/>
          </a:xfrm>
          <a:prstGeom prst="rect">
            <a:avLst/>
          </a:prstGeom>
          <a:noFill/>
          <a:ln w="3175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/>
          <p:cNvSpPr/>
          <p:nvPr/>
        </p:nvSpPr>
        <p:spPr>
          <a:xfrm>
            <a:off x="2276475" y="2740360"/>
            <a:ext cx="609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Agentes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biológicos de los grupos 2,3 y 4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Agentes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biológicos que provocan abortos o lesiones físicas o neurológicas en el feto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226886" y="2693229"/>
            <a:ext cx="6453823" cy="508658"/>
          </a:xfrm>
          <a:prstGeom prst="rect">
            <a:avLst/>
          </a:prstGeom>
          <a:noFill/>
          <a:ln w="3175"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/>
          <p:cNvSpPr/>
          <p:nvPr/>
        </p:nvSpPr>
        <p:spPr>
          <a:xfrm>
            <a:off x="2225717" y="3445934"/>
            <a:ext cx="6453823" cy="494843"/>
          </a:xfrm>
          <a:prstGeom prst="rect">
            <a:avLst/>
          </a:prstGeom>
          <a:noFill/>
          <a:ln w="3175"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/>
          <p:cNvSpPr/>
          <p:nvPr/>
        </p:nvSpPr>
        <p:spPr>
          <a:xfrm>
            <a:off x="2275722" y="3411886"/>
            <a:ext cx="287998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Mercurio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 sus derivados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Medicamentos </a:t>
            </a: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antimitóticos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(citotóxicos)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4517530" y="3396892"/>
            <a:ext cx="42731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Agentes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químicos </a:t>
            </a: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peligro de absorción cutánea </a:t>
            </a: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conocido </a:t>
            </a:r>
            <a:endParaRPr lang="es-ES" altLang="es-ES" sz="1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Monóxido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carbono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Plomo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 sus derivados 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7677150" y="3722933"/>
            <a:ext cx="5810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altLang="es-ES" sz="1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Etc</a:t>
            </a:r>
            <a:endParaRPr lang="es-ES" altLang="es-ES" sz="1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2225717" y="4172688"/>
            <a:ext cx="6453823" cy="508658"/>
          </a:xfrm>
          <a:prstGeom prst="rect">
            <a:avLst/>
          </a:prstGeom>
          <a:noFill/>
          <a:ln w="3175"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 31"/>
          <p:cNvSpPr/>
          <p:nvPr/>
        </p:nvSpPr>
        <p:spPr>
          <a:xfrm>
            <a:off x="2276475" y="4146846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Manipulación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manual de cargas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Movimientos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 posturas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Desplazamientos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dentro o fuera del establecimiento </a:t>
            </a:r>
          </a:p>
        </p:txBody>
      </p:sp>
      <p:sp>
        <p:nvSpPr>
          <p:cNvPr id="33" name="Rectángulo 32"/>
          <p:cNvSpPr/>
          <p:nvPr/>
        </p:nvSpPr>
        <p:spPr>
          <a:xfrm>
            <a:off x="4546105" y="413207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Trabajos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minería subterráneos </a:t>
            </a:r>
          </a:p>
          <a:p>
            <a:pPr>
              <a:buFontTx/>
              <a:buChar char="•"/>
            </a:pPr>
            <a:r>
              <a:rPr lang="es-ES" altLang="es-E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Equipos </a:t>
            </a:r>
            <a:r>
              <a:rPr lang="es-ES" alt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trabajo y equipos de protección individual</a:t>
            </a:r>
          </a:p>
        </p:txBody>
      </p:sp>
    </p:spTree>
    <p:extLst>
      <p:ext uri="{BB962C8B-B14F-4D97-AF65-F5344CB8AC3E}">
        <p14:creationId xmlns:p14="http://schemas.microsoft.com/office/powerpoint/2010/main" val="327864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1674675" y="1083049"/>
            <a:ext cx="4821879" cy="3518128"/>
            <a:chOff x="1009651" y="1083049"/>
            <a:chExt cx="4821879" cy="3518128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9651" y="1083049"/>
              <a:ext cx="4686300" cy="3469079"/>
            </a:xfrm>
            <a:prstGeom prst="rect">
              <a:avLst/>
            </a:prstGeom>
          </p:spPr>
        </p:pic>
        <p:sp>
          <p:nvSpPr>
            <p:cNvPr id="10" name="Rectángulo 9"/>
            <p:cNvSpPr/>
            <p:nvPr/>
          </p:nvSpPr>
          <p:spPr>
            <a:xfrm>
              <a:off x="2354783" y="1677390"/>
              <a:ext cx="3236392" cy="3038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2595138" y="2513778"/>
              <a:ext cx="3236392" cy="3038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2354783" y="3408499"/>
              <a:ext cx="3236392" cy="3038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912924" y="4297367"/>
              <a:ext cx="3236392" cy="3038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" name="Google Shape;73;p15"/>
          <p:cNvSpPr txBox="1"/>
          <p:nvPr/>
        </p:nvSpPr>
        <p:spPr>
          <a:xfrm>
            <a:off x="269984" y="29294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 smtClean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Conclusiones</a:t>
            </a: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814554" y="998298"/>
            <a:ext cx="5957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Las diferencias entre géneros en las condiciones de trabajo tienen una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gran repercusión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sobre las diferencias entre géneros en cuanto a la salud laboral.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investigación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 toda intervención deben tener en cuenta las diferencias en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exposición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 en las condiciones de trabajo.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260162" y="2042896"/>
            <a:ext cx="54271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 mejorar la investigación y el seguimiento, habría que incluir la dimensión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género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la recogida de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datos.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814554" y="2930489"/>
            <a:ext cx="55890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Las mujeres deben estar más representadas en la toma de decisiones relativas a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seguridad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 salud en el trabajo en todos los niveles.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412344" y="3762375"/>
            <a:ext cx="6548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Las medidas destinadas a mejorar el equilibrio entre el trabajo y la vida privada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deben tener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cuenta los horarios de trabajo de las mujeres y los hombres, y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estar diseñados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 resultar atractivos a ambos.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229" y="1677390"/>
            <a:ext cx="2005771" cy="137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84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48478803-AABF-488F-6C07-E6DA205C2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itio web&#10;&#10;El contenido generado por IA puede ser incorrecto.">
            <a:extLst>
              <a:ext uri="{FF2B5EF4-FFF2-40B4-BE49-F238E27FC236}">
                <a16:creationId xmlns:a16="http://schemas.microsoft.com/office/drawing/2014/main" id="{942D34F1-45A4-02EB-73E5-DA7A75B62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1045</TotalTime>
  <Words>1092</Words>
  <Application>Microsoft Office PowerPoint</Application>
  <PresentationFormat>Presentación en pantalla (16:9)</PresentationFormat>
  <Paragraphs>166</Paragraphs>
  <Slides>14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Arial Narrow</vt:lpstr>
      <vt:lpstr>Calibri</vt:lpstr>
      <vt:lpstr>Times New Roman</vt:lpstr>
      <vt:lpstr>Verdana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Jose Agustín Rubio Beltrán</cp:lastModifiedBy>
  <cp:revision>93</cp:revision>
  <dcterms:modified xsi:type="dcterms:W3CDTF">2025-06-16T17:15:58Z</dcterms:modified>
</cp:coreProperties>
</file>