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dp" ContentType="image/vnd.ms-photo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notesSlides/notesSlide2.xml" ContentType="application/vnd.openxmlformats-officedocument.presentationml.notesSlid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notesSlides/notesSlide3.xml" ContentType="application/vnd.openxmlformats-officedocument.presentationml.notesSlid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theme/themeOverride1.xml" ContentType="application/vnd.openxmlformats-officedocument.themeOverrid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theme/themeOverride2.xml" ContentType="application/vnd.openxmlformats-officedocument.themeOverride+xml"/>
  <Override PartName="/ppt/charts/chart7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charts/chart8.xml" ContentType="application/vnd.openxmlformats-officedocument.drawingml.chart+xml"/>
  <Override PartName="/ppt/charts/style8.xml" ContentType="application/vnd.ms-office.chartstyle+xml"/>
  <Override PartName="/ppt/charts/colors8.xml" ContentType="application/vnd.ms-office.chartcolorstyle+xml"/>
  <Override PartName="/ppt/charts/chart9.xml" ContentType="application/vnd.openxmlformats-officedocument.drawingml.chart+xml"/>
  <Override PartName="/ppt/charts/style9.xml" ContentType="application/vnd.ms-office.chartstyle+xml"/>
  <Override PartName="/ppt/charts/colors9.xml" ContentType="application/vnd.ms-office.chartcolorstyl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0"/>
  </p:notesMasterIdLst>
  <p:sldIdLst>
    <p:sldId id="275" r:id="rId2"/>
    <p:sldId id="257" r:id="rId3"/>
    <p:sldId id="256" r:id="rId4"/>
    <p:sldId id="273" r:id="rId5"/>
    <p:sldId id="274" r:id="rId6"/>
    <p:sldId id="259" r:id="rId7"/>
    <p:sldId id="260" r:id="rId8"/>
    <p:sldId id="263" r:id="rId9"/>
    <p:sldId id="264" r:id="rId10"/>
    <p:sldId id="265" r:id="rId11"/>
    <p:sldId id="266" r:id="rId12"/>
    <p:sldId id="270" r:id="rId13"/>
    <p:sldId id="271" r:id="rId14"/>
    <p:sldId id="267" r:id="rId15"/>
    <p:sldId id="272" r:id="rId16"/>
    <p:sldId id="268" r:id="rId17"/>
    <p:sldId id="269" r:id="rId18"/>
    <p:sldId id="276" r:id="rId19"/>
  </p:sldIdLst>
  <p:sldSz cx="12192000" cy="6858000"/>
  <p:notesSz cx="6858000" cy="9144000"/>
  <p:defaultTextStyle>
    <a:defPPr>
      <a:defRPr lang="es-C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C807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Sin estilo, cuadrícula de la tabla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2D5ABB26-0587-4C30-8999-92F81FD0307C}" styleName="Sin estilo ni cuadrícula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4660"/>
  </p:normalViewPr>
  <p:slideViewPr>
    <p:cSldViewPr snapToGrid="0" showGuides="1">
      <p:cViewPr varScale="1">
        <p:scale>
          <a:sx n="60" d="100"/>
          <a:sy n="60" d="100"/>
        </p:scale>
        <p:origin x="1284" y="28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oleObject" Target="file:///E:\OISS\2024\Comit&#233;%20Acad&#233;mico%20OISS\Datos%20nacionales\Poblaci&#243;n\ine_estimaciones-y-proyecciones-de-poblaci&#243;n-1992-2050_base-2017_tabulados.xlsx" TargetMode="External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oleObject" Target="file:///E:\OISS\2024\Comit&#233;%20Acad&#233;mico%20OISS\Datos%20nacionales\Poblaci&#243;n\ine_estimaciones-y-proyecciones-de-poblaci&#243;n-1992-2050_base-2017_tabulados.xlsx" TargetMode="External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oleObject" Target="Libro1" TargetMode="External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oleObject" Target="file:///E:\OISS\2024\Comit&#233;%20Acad&#233;mico%20OISS\presentacion.xlsx" TargetMode="External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1.xml"/><Relationship Id="rId2" Type="http://schemas.microsoft.com/office/2011/relationships/chartColorStyle" Target="colors5.xml"/><Relationship Id="rId1" Type="http://schemas.microsoft.com/office/2011/relationships/chartStyle" Target="style5.xml"/><Relationship Id="rId4" Type="http://schemas.openxmlformats.org/officeDocument/2006/relationships/package" Target="../embeddings/Microsoft_Excel_Worksheet.xlsx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2.xml"/><Relationship Id="rId2" Type="http://schemas.microsoft.com/office/2011/relationships/chartColorStyle" Target="colors6.xml"/><Relationship Id="rId1" Type="http://schemas.microsoft.com/office/2011/relationships/chartStyle" Target="style6.xml"/><Relationship Id="rId4" Type="http://schemas.openxmlformats.org/officeDocument/2006/relationships/package" Target="../embeddings/Microsoft_Excel_Worksheet1.xlsx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7.xml"/><Relationship Id="rId1" Type="http://schemas.microsoft.com/office/2011/relationships/chartStyle" Target="style7.xml"/></Relationships>
</file>

<file path=ppt/charts/_rels/chart8.xml.rels><?xml version="1.0" encoding="UTF-8" standalone="yes"?>
<Relationships xmlns="http://schemas.openxmlformats.org/package/2006/relationships"><Relationship Id="rId3" Type="http://schemas.openxmlformats.org/officeDocument/2006/relationships/oleObject" Target="file:///E:\OISS\2024\Comit&#233;%20Acad&#233;mico%20OISS\Inspectores\Inspectores%20del%20Trabajo.xlsx" TargetMode="External"/><Relationship Id="rId2" Type="http://schemas.microsoft.com/office/2011/relationships/chartColorStyle" Target="colors8.xml"/><Relationship Id="rId1" Type="http://schemas.microsoft.com/office/2011/relationships/chartStyle" Target="style8.xml"/></Relationships>
</file>

<file path=ppt/charts/_rels/chart9.xml.rels><?xml version="1.0" encoding="UTF-8" standalone="yes"?>
<Relationships xmlns="http://schemas.openxmlformats.org/package/2006/relationships"><Relationship Id="rId3" Type="http://schemas.openxmlformats.org/officeDocument/2006/relationships/oleObject" Target="file:///E:\OISS\2024\Comit&#233;%20Acad&#233;mico%20OISS\Inspectores\Actividades%20Preventivas%20Salud.xlsx" TargetMode="External"/><Relationship Id="rId2" Type="http://schemas.microsoft.com/office/2011/relationships/chartColorStyle" Target="colors9.xml"/><Relationship Id="rId1" Type="http://schemas.microsoft.com/office/2011/relationships/chartStyle" Target="style9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9.5346435354117326E-2"/>
          <c:y val="0.23861739056811446"/>
          <c:w val="0.76467774861475646"/>
          <c:h val="0.70126407586148509"/>
        </c:manualLayout>
      </c:layout>
      <c:barChart>
        <c:barDir val="bar"/>
        <c:grouping val="clustered"/>
        <c:varyColors val="0"/>
        <c:ser>
          <c:idx val="1"/>
          <c:order val="0"/>
          <c:tx>
            <c:v>Mujeres</c:v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'Graficos Pob por grupo edad'!$C$7:$C$24</c:f>
              <c:strCache>
                <c:ptCount val="18"/>
                <c:pt idx="0">
                  <c:v> 0 a 4</c:v>
                </c:pt>
                <c:pt idx="1">
                  <c:v>5 a 9</c:v>
                </c:pt>
                <c:pt idx="2">
                  <c:v>10 a 14</c:v>
                </c:pt>
                <c:pt idx="3">
                  <c:v>15 a 19</c:v>
                </c:pt>
                <c:pt idx="4">
                  <c:v>20 a 24</c:v>
                </c:pt>
                <c:pt idx="5">
                  <c:v>25 a 29</c:v>
                </c:pt>
                <c:pt idx="6">
                  <c:v>30 a 34</c:v>
                </c:pt>
                <c:pt idx="7">
                  <c:v>35 a 39</c:v>
                </c:pt>
                <c:pt idx="8">
                  <c:v>40 a 44</c:v>
                </c:pt>
                <c:pt idx="9">
                  <c:v>45 a 49</c:v>
                </c:pt>
                <c:pt idx="10">
                  <c:v>50 a 54</c:v>
                </c:pt>
                <c:pt idx="11">
                  <c:v>55 a 59</c:v>
                </c:pt>
                <c:pt idx="12">
                  <c:v>60 a 64</c:v>
                </c:pt>
                <c:pt idx="13">
                  <c:v>65 a 69</c:v>
                </c:pt>
                <c:pt idx="14">
                  <c:v>70 a 74</c:v>
                </c:pt>
                <c:pt idx="15">
                  <c:v>75 a 79</c:v>
                </c:pt>
                <c:pt idx="16">
                  <c:v>80 a 84</c:v>
                </c:pt>
                <c:pt idx="17">
                  <c:v>85 y Más</c:v>
                </c:pt>
              </c:strCache>
            </c:strRef>
          </c:cat>
          <c:val>
            <c:numRef>
              <c:f>'Graficos Pob por grupo edad'!$H$40:$H$57</c:f>
              <c:numCache>
                <c:formatCode>0.0%</c:formatCode>
                <c:ptCount val="18"/>
                <c:pt idx="0">
                  <c:v>0.10436564660976036</c:v>
                </c:pt>
                <c:pt idx="1">
                  <c:v>9.291453561410884E-2</c:v>
                </c:pt>
                <c:pt idx="2">
                  <c:v>9.0179145105660566E-2</c:v>
                </c:pt>
                <c:pt idx="3">
                  <c:v>8.9865686615079127E-2</c:v>
                </c:pt>
                <c:pt idx="4">
                  <c:v>8.6981152843075671E-2</c:v>
                </c:pt>
                <c:pt idx="5">
                  <c:v>8.7848388000350955E-2</c:v>
                </c:pt>
                <c:pt idx="6">
                  <c:v>8.1005116816246475E-2</c:v>
                </c:pt>
                <c:pt idx="7">
                  <c:v>7.2875091371718687E-2</c:v>
                </c:pt>
                <c:pt idx="8">
                  <c:v>5.9782688818305861E-2</c:v>
                </c:pt>
                <c:pt idx="9">
                  <c:v>4.8636162145922514E-2</c:v>
                </c:pt>
                <c:pt idx="10">
                  <c:v>4.1670513331933508E-2</c:v>
                </c:pt>
                <c:pt idx="11">
                  <c:v>3.6584470407586209E-2</c:v>
                </c:pt>
                <c:pt idx="12">
                  <c:v>3.5142704482642485E-2</c:v>
                </c:pt>
                <c:pt idx="13">
                  <c:v>2.7274466973855986E-2</c:v>
                </c:pt>
                <c:pt idx="14">
                  <c:v>1.8580359378012477E-2</c:v>
                </c:pt>
                <c:pt idx="15">
                  <c:v>1.2869403316734347E-2</c:v>
                </c:pt>
                <c:pt idx="16">
                  <c:v>7.8755372270603134E-3</c:v>
                </c:pt>
                <c:pt idx="17">
                  <c:v>5.5489309419456271E-3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EEEA-42EF-9207-BE36EA72E761}"/>
            </c:ext>
          </c:extLst>
        </c:ser>
        <c:ser>
          <c:idx val="0"/>
          <c:order val="1"/>
          <c:tx>
            <c:v>Hombres</c:v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'Graficos Pob por grupo edad'!$C$7:$C$24</c:f>
              <c:strCache>
                <c:ptCount val="18"/>
                <c:pt idx="0">
                  <c:v> 0 a 4</c:v>
                </c:pt>
                <c:pt idx="1">
                  <c:v>5 a 9</c:v>
                </c:pt>
                <c:pt idx="2">
                  <c:v>10 a 14</c:v>
                </c:pt>
                <c:pt idx="3">
                  <c:v>15 a 19</c:v>
                </c:pt>
                <c:pt idx="4">
                  <c:v>20 a 24</c:v>
                </c:pt>
                <c:pt idx="5">
                  <c:v>25 a 29</c:v>
                </c:pt>
                <c:pt idx="6">
                  <c:v>30 a 34</c:v>
                </c:pt>
                <c:pt idx="7">
                  <c:v>35 a 39</c:v>
                </c:pt>
                <c:pt idx="8">
                  <c:v>40 a 44</c:v>
                </c:pt>
                <c:pt idx="9">
                  <c:v>45 a 49</c:v>
                </c:pt>
                <c:pt idx="10">
                  <c:v>50 a 54</c:v>
                </c:pt>
                <c:pt idx="11">
                  <c:v>55 a 59</c:v>
                </c:pt>
                <c:pt idx="12">
                  <c:v>60 a 64</c:v>
                </c:pt>
                <c:pt idx="13">
                  <c:v>65 a 69</c:v>
                </c:pt>
                <c:pt idx="14">
                  <c:v>70 a 74</c:v>
                </c:pt>
                <c:pt idx="15">
                  <c:v>75 a 79</c:v>
                </c:pt>
                <c:pt idx="16">
                  <c:v>80 a 84</c:v>
                </c:pt>
                <c:pt idx="17">
                  <c:v>85 y Más</c:v>
                </c:pt>
              </c:strCache>
            </c:strRef>
          </c:cat>
          <c:val>
            <c:numRef>
              <c:f>'Graficos Pob por grupo edad'!$G$40:$G$57</c:f>
              <c:numCache>
                <c:formatCode>0.0%</c:formatCode>
                <c:ptCount val="18"/>
                <c:pt idx="0">
                  <c:v>-0.11198415048623871</c:v>
                </c:pt>
                <c:pt idx="1">
                  <c:v>-9.9512465093279878E-2</c:v>
                </c:pt>
                <c:pt idx="2">
                  <c:v>-9.6191521475993372E-2</c:v>
                </c:pt>
                <c:pt idx="3">
                  <c:v>-9.5057974301424888E-2</c:v>
                </c:pt>
                <c:pt idx="4">
                  <c:v>-9.085665027921673E-2</c:v>
                </c:pt>
                <c:pt idx="5">
                  <c:v>-9.0496380189233644E-2</c:v>
                </c:pt>
                <c:pt idx="6">
                  <c:v>-8.2118322948656619E-2</c:v>
                </c:pt>
                <c:pt idx="7">
                  <c:v>-7.2815295954027637E-2</c:v>
                </c:pt>
                <c:pt idx="8">
                  <c:v>-5.9151252849607532E-2</c:v>
                </c:pt>
                <c:pt idx="9">
                  <c:v>-4.7014506055929856E-2</c:v>
                </c:pt>
                <c:pt idx="10">
                  <c:v>-3.8826657201676142E-2</c:v>
                </c:pt>
                <c:pt idx="11">
                  <c:v>-3.2706806067884543E-2</c:v>
                </c:pt>
                <c:pt idx="12">
                  <c:v>-3.0486671265838292E-2</c:v>
                </c:pt>
                <c:pt idx="13">
                  <c:v>-2.2312599187229491E-2</c:v>
                </c:pt>
                <c:pt idx="14">
                  <c:v>-1.4033053299382222E-2</c:v>
                </c:pt>
                <c:pt idx="15">
                  <c:v>-8.8818724445377372E-3</c:v>
                </c:pt>
                <c:pt idx="16">
                  <c:v>-4.8427588452454795E-3</c:v>
                </c:pt>
                <c:pt idx="17">
                  <c:v>-2.7110620545972137E-3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EEEA-42EF-9207-BE36EA72E76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30"/>
        <c:overlap val="100"/>
        <c:axId val="197229839"/>
        <c:axId val="197228879"/>
      </c:barChart>
      <c:catAx>
        <c:axId val="197229839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low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800" b="0" i="0" u="none" strike="noStrike" kern="1200" baseline="0">
                <a:solidFill>
                  <a:sysClr val="windowText" lastClr="000000"/>
                </a:solidFill>
                <a:latin typeface="+mn-lt"/>
                <a:ea typeface="+mn-ea"/>
                <a:cs typeface="+mn-cs"/>
              </a:defRPr>
            </a:pPr>
            <a:endParaRPr lang="es-CL"/>
          </a:p>
        </c:txPr>
        <c:crossAx val="197228879"/>
        <c:crosses val="autoZero"/>
        <c:auto val="1"/>
        <c:lblAlgn val="ctr"/>
        <c:lblOffset val="100"/>
        <c:noMultiLvlLbl val="0"/>
      </c:catAx>
      <c:valAx>
        <c:axId val="197228879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#.##0%;[Black]#.##0%" sourceLinked="0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ysClr val="windowText" lastClr="000000"/>
                </a:solidFill>
                <a:latin typeface="+mn-lt"/>
                <a:ea typeface="+mn-ea"/>
                <a:cs typeface="+mn-cs"/>
              </a:defRPr>
            </a:pPr>
            <a:endParaRPr lang="es-CL"/>
          </a:p>
        </c:txPr>
        <c:crossAx val="197229839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t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s-CL"/>
        </a:p>
      </c:txPr>
    </c:legend>
    <c:plotVisOnly val="1"/>
    <c:dispBlanksAs val="gap"/>
    <c:showDLblsOverMax val="0"/>
  </c:chart>
  <c:spPr>
    <a:solidFill>
      <a:schemeClr val="bg1"/>
    </a:solidFill>
    <a:ln w="9525" cap="flat" cmpd="sng" algn="ctr">
      <a:solidFill>
        <a:schemeClr val="bg2"/>
      </a:solidFill>
      <a:round/>
    </a:ln>
    <a:effectLst/>
  </c:spPr>
  <c:txPr>
    <a:bodyPr/>
    <a:lstStyle/>
    <a:p>
      <a:pPr>
        <a:defRPr/>
      </a:pPr>
      <a:endParaRPr lang="es-CL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9.5346435354117326E-2"/>
          <c:y val="0.23861739056811446"/>
          <c:w val="0.76467774861475646"/>
          <c:h val="0.70126407586148509"/>
        </c:manualLayout>
      </c:layout>
      <c:barChart>
        <c:barDir val="bar"/>
        <c:grouping val="clustered"/>
        <c:varyColors val="0"/>
        <c:ser>
          <c:idx val="1"/>
          <c:order val="0"/>
          <c:tx>
            <c:v>Mujeres</c:v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'Graficos Pob por grupo edad'!$C$7:$C$24</c:f>
              <c:strCache>
                <c:ptCount val="18"/>
                <c:pt idx="0">
                  <c:v> 0 a 4</c:v>
                </c:pt>
                <c:pt idx="1">
                  <c:v>5 a 9</c:v>
                </c:pt>
                <c:pt idx="2">
                  <c:v>10 a 14</c:v>
                </c:pt>
                <c:pt idx="3">
                  <c:v>15 a 19</c:v>
                </c:pt>
                <c:pt idx="4">
                  <c:v>20 a 24</c:v>
                </c:pt>
                <c:pt idx="5">
                  <c:v>25 a 29</c:v>
                </c:pt>
                <c:pt idx="6">
                  <c:v>30 a 34</c:v>
                </c:pt>
                <c:pt idx="7">
                  <c:v>35 a 39</c:v>
                </c:pt>
                <c:pt idx="8">
                  <c:v>40 a 44</c:v>
                </c:pt>
                <c:pt idx="9">
                  <c:v>45 a 49</c:v>
                </c:pt>
                <c:pt idx="10">
                  <c:v>50 a 54</c:v>
                </c:pt>
                <c:pt idx="11">
                  <c:v>55 a 59</c:v>
                </c:pt>
                <c:pt idx="12">
                  <c:v>60 a 64</c:v>
                </c:pt>
                <c:pt idx="13">
                  <c:v>65 a 69</c:v>
                </c:pt>
                <c:pt idx="14">
                  <c:v>70 a 74</c:v>
                </c:pt>
                <c:pt idx="15">
                  <c:v>75 a 79</c:v>
                </c:pt>
                <c:pt idx="16">
                  <c:v>80 a 84</c:v>
                </c:pt>
                <c:pt idx="17">
                  <c:v>85 y Más</c:v>
                </c:pt>
              </c:strCache>
            </c:strRef>
          </c:cat>
          <c:val>
            <c:numRef>
              <c:f>'Graficos Pob por grupo edad'!$H$7:$H$24</c:f>
              <c:numCache>
                <c:formatCode>0.0%</c:formatCode>
                <c:ptCount val="18"/>
                <c:pt idx="0">
                  <c:v>5.7301301577277773E-2</c:v>
                </c:pt>
                <c:pt idx="1">
                  <c:v>6.0332523669154266E-2</c:v>
                </c:pt>
                <c:pt idx="2">
                  <c:v>6.3035041156802876E-2</c:v>
                </c:pt>
                <c:pt idx="3">
                  <c:v>6.0037638852725998E-2</c:v>
                </c:pt>
                <c:pt idx="4">
                  <c:v>6.5225317414036185E-2</c:v>
                </c:pt>
                <c:pt idx="5">
                  <c:v>7.5834545291469713E-2</c:v>
                </c:pt>
                <c:pt idx="6">
                  <c:v>8.3325232736011931E-2</c:v>
                </c:pt>
                <c:pt idx="7">
                  <c:v>7.3967732560238031E-2</c:v>
                </c:pt>
                <c:pt idx="8">
                  <c:v>6.8792711697285611E-2</c:v>
                </c:pt>
                <c:pt idx="9">
                  <c:v>6.5936225175707144E-2</c:v>
                </c:pt>
                <c:pt idx="10">
                  <c:v>6.164783652740792E-2</c:v>
                </c:pt>
                <c:pt idx="11">
                  <c:v>6.0736086692576054E-2</c:v>
                </c:pt>
                <c:pt idx="12">
                  <c:v>5.4861035777478848E-2</c:v>
                </c:pt>
                <c:pt idx="13">
                  <c:v>4.7177318432980897E-2</c:v>
                </c:pt>
                <c:pt idx="14">
                  <c:v>3.6855064310502041E-2</c:v>
                </c:pt>
                <c:pt idx="15">
                  <c:v>2.6413254271503477E-2</c:v>
                </c:pt>
                <c:pt idx="16">
                  <c:v>1.8428323261398382E-2</c:v>
                </c:pt>
                <c:pt idx="17">
                  <c:v>2.0092810595442854E-2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E445-4027-A651-F2F8293C03A7}"/>
            </c:ext>
          </c:extLst>
        </c:ser>
        <c:ser>
          <c:idx val="0"/>
          <c:order val="1"/>
          <c:tx>
            <c:v>Hombres</c:v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'Graficos Pob por grupo edad'!$C$7:$C$24</c:f>
              <c:strCache>
                <c:ptCount val="18"/>
                <c:pt idx="0">
                  <c:v> 0 a 4</c:v>
                </c:pt>
                <c:pt idx="1">
                  <c:v>5 a 9</c:v>
                </c:pt>
                <c:pt idx="2">
                  <c:v>10 a 14</c:v>
                </c:pt>
                <c:pt idx="3">
                  <c:v>15 a 19</c:v>
                </c:pt>
                <c:pt idx="4">
                  <c:v>20 a 24</c:v>
                </c:pt>
                <c:pt idx="5">
                  <c:v>25 a 29</c:v>
                </c:pt>
                <c:pt idx="6">
                  <c:v>30 a 34</c:v>
                </c:pt>
                <c:pt idx="7">
                  <c:v>35 a 39</c:v>
                </c:pt>
                <c:pt idx="8">
                  <c:v>40 a 44</c:v>
                </c:pt>
                <c:pt idx="9">
                  <c:v>45 a 49</c:v>
                </c:pt>
                <c:pt idx="10">
                  <c:v>50 a 54</c:v>
                </c:pt>
                <c:pt idx="11">
                  <c:v>55 a 59</c:v>
                </c:pt>
                <c:pt idx="12">
                  <c:v>60 a 64</c:v>
                </c:pt>
                <c:pt idx="13">
                  <c:v>65 a 69</c:v>
                </c:pt>
                <c:pt idx="14">
                  <c:v>70 a 74</c:v>
                </c:pt>
                <c:pt idx="15">
                  <c:v>75 a 79</c:v>
                </c:pt>
                <c:pt idx="16">
                  <c:v>80 a 84</c:v>
                </c:pt>
                <c:pt idx="17">
                  <c:v>85 y Más</c:v>
                </c:pt>
              </c:strCache>
            </c:strRef>
          </c:cat>
          <c:val>
            <c:numRef>
              <c:f>'Graficos Pob por grupo edad'!$G$7:$G$24</c:f>
              <c:numCache>
                <c:formatCode>0.0%</c:formatCode>
                <c:ptCount val="18"/>
                <c:pt idx="0">
                  <c:v>-5.9182033425465165E-2</c:v>
                </c:pt>
                <c:pt idx="1">
                  <c:v>-6.2298678180115127E-2</c:v>
                </c:pt>
                <c:pt idx="2">
                  <c:v>-6.5027364262182918E-2</c:v>
                </c:pt>
                <c:pt idx="3">
                  <c:v>-6.1888976988950746E-2</c:v>
                </c:pt>
                <c:pt idx="4">
                  <c:v>-6.7123914170355833E-2</c:v>
                </c:pt>
                <c:pt idx="5">
                  <c:v>-7.7952640285710723E-2</c:v>
                </c:pt>
                <c:pt idx="6">
                  <c:v>-8.5643179519709775E-2</c:v>
                </c:pt>
                <c:pt idx="7">
                  <c:v>-7.5901378941589229E-2</c:v>
                </c:pt>
                <c:pt idx="8">
                  <c:v>-7.0153238164893356E-2</c:v>
                </c:pt>
                <c:pt idx="9">
                  <c:v>-6.6596432653876284E-2</c:v>
                </c:pt>
                <c:pt idx="10">
                  <c:v>-6.1577568013128074E-2</c:v>
                </c:pt>
                <c:pt idx="11">
                  <c:v>-5.9923182780085599E-2</c:v>
                </c:pt>
                <c:pt idx="12">
                  <c:v>-5.3264010435607349E-2</c:v>
                </c:pt>
                <c:pt idx="13">
                  <c:v>-4.4904362726529867E-2</c:v>
                </c:pt>
                <c:pt idx="14">
                  <c:v>-3.4211201715514776E-2</c:v>
                </c:pt>
                <c:pt idx="15">
                  <c:v>-2.3602105096621698E-2</c:v>
                </c:pt>
                <c:pt idx="16">
                  <c:v>-1.5534528547300674E-2</c:v>
                </c:pt>
                <c:pt idx="17">
                  <c:v>-1.521520409236282E-2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E445-4027-A651-F2F8293C03A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30"/>
        <c:overlap val="100"/>
        <c:axId val="197229839"/>
        <c:axId val="197228879"/>
      </c:barChart>
      <c:catAx>
        <c:axId val="197229839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low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800" b="0" i="0" u="none" strike="noStrike" kern="1200" baseline="0">
                <a:solidFill>
                  <a:sysClr val="windowText" lastClr="000000"/>
                </a:solidFill>
                <a:latin typeface="+mn-lt"/>
                <a:ea typeface="+mn-ea"/>
                <a:cs typeface="+mn-cs"/>
              </a:defRPr>
            </a:pPr>
            <a:endParaRPr lang="es-CL"/>
          </a:p>
        </c:txPr>
        <c:crossAx val="197228879"/>
        <c:crosses val="autoZero"/>
        <c:auto val="1"/>
        <c:lblAlgn val="ctr"/>
        <c:lblOffset val="100"/>
        <c:noMultiLvlLbl val="0"/>
      </c:catAx>
      <c:valAx>
        <c:axId val="197228879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#.##0%;[Black]#.##0%" sourceLinked="0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ysClr val="windowText" lastClr="000000"/>
                </a:solidFill>
                <a:latin typeface="+mn-lt"/>
                <a:ea typeface="+mn-ea"/>
                <a:cs typeface="+mn-cs"/>
              </a:defRPr>
            </a:pPr>
            <a:endParaRPr lang="es-CL"/>
          </a:p>
        </c:txPr>
        <c:crossAx val="197229839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t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ysClr val="windowText" lastClr="000000"/>
              </a:solidFill>
              <a:latin typeface="+mn-lt"/>
              <a:ea typeface="+mn-ea"/>
              <a:cs typeface="+mn-cs"/>
            </a:defRPr>
          </a:pPr>
          <a:endParaRPr lang="es-CL"/>
        </a:p>
      </c:txPr>
    </c:legend>
    <c:plotVisOnly val="1"/>
    <c:dispBlanksAs val="gap"/>
    <c:showDLblsOverMax val="0"/>
  </c:chart>
  <c:spPr>
    <a:solidFill>
      <a:schemeClr val="bg1"/>
    </a:solidFill>
    <a:ln w="9525" cap="flat" cmpd="sng" algn="ctr">
      <a:solidFill>
        <a:schemeClr val="bg2"/>
      </a:solidFill>
      <a:round/>
    </a:ln>
    <a:effectLst/>
  </c:spPr>
  <c:txPr>
    <a:bodyPr/>
    <a:lstStyle/>
    <a:p>
      <a:pPr>
        <a:defRPr/>
      </a:pPr>
      <a:endParaRPr lang="es-CL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r>
              <a:rPr lang="es-CL" dirty="0"/>
              <a:t>Variación de la Renta Per cápita Anual 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es-CL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05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es-CL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Hoja1!$B$2:$B$3</c:f>
              <c:numCache>
                <c:formatCode>General</c:formatCode>
                <c:ptCount val="2"/>
                <c:pt idx="0">
                  <c:v>2000</c:v>
                </c:pt>
                <c:pt idx="1">
                  <c:v>2023</c:v>
                </c:pt>
              </c:numCache>
            </c:numRef>
          </c:cat>
          <c:val>
            <c:numRef>
              <c:f>Hoja1!$C$2:$C$3</c:f>
              <c:numCache>
                <c:formatCode>General</c:formatCode>
                <c:ptCount val="2"/>
                <c:pt idx="0">
                  <c:v>5000</c:v>
                </c:pt>
                <c:pt idx="1">
                  <c:v>17000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AE96-47A6-95F2-081A742D081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1045722815"/>
        <c:axId val="1045727615"/>
      </c:barChart>
      <c:catAx>
        <c:axId val="1045722815"/>
        <c:scaling>
          <c:orientation val="minMax"/>
        </c:scaling>
        <c:delete val="0"/>
        <c:axPos val="b"/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10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/>
                  <a:t>años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1000" b="0" i="0" u="none" strike="noStrike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pPr>
              <a:endParaRPr lang="es-CL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s-CL"/>
          </a:p>
        </c:txPr>
        <c:crossAx val="1045727615"/>
        <c:crosses val="autoZero"/>
        <c:auto val="1"/>
        <c:lblAlgn val="ctr"/>
        <c:lblOffset val="100"/>
        <c:noMultiLvlLbl val="0"/>
      </c:catAx>
      <c:valAx>
        <c:axId val="1045727615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0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s-CL"/>
                  <a:t>Renta USD/año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000" b="0" i="0" u="none" strike="noStrike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pPr>
              <a:endParaRPr lang="es-CL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s-CL"/>
          </a:p>
        </c:txPr>
        <c:crossAx val="1045722815"/>
        <c:crosses val="autoZero"/>
        <c:crossBetween val="between"/>
        <c:majorUnit val="4000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solidFill>
      <a:schemeClr val="bg1"/>
    </a:solidFill>
    <a:ln w="9525" cap="flat" cmpd="sng" algn="ctr">
      <a:solidFill>
        <a:schemeClr val="accent1"/>
      </a:solidFill>
      <a:round/>
    </a:ln>
    <a:effectLst/>
  </c:spPr>
  <c:txPr>
    <a:bodyPr/>
    <a:lstStyle/>
    <a:p>
      <a:pPr>
        <a:defRPr>
          <a:solidFill>
            <a:schemeClr val="tx1"/>
          </a:solidFill>
        </a:defRPr>
      </a:pPr>
      <a:endParaRPr lang="es-CL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r>
              <a:rPr lang="es-CL"/>
              <a:t>Esperanza de vida al nacer Año 2023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es-CL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05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es-CL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Hoja1!$B$6:$B$7</c:f>
              <c:strCache>
                <c:ptCount val="2"/>
                <c:pt idx="0">
                  <c:v>Mujeres</c:v>
                </c:pt>
                <c:pt idx="1">
                  <c:v>Hombres</c:v>
                </c:pt>
              </c:strCache>
            </c:strRef>
          </c:cat>
          <c:val>
            <c:numRef>
              <c:f>Hoja1!$C$6:$C$7</c:f>
              <c:numCache>
                <c:formatCode>General</c:formatCode>
                <c:ptCount val="2"/>
                <c:pt idx="0">
                  <c:v>83.3</c:v>
                </c:pt>
                <c:pt idx="1">
                  <c:v>77.19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F653-421F-BCB1-922549C4B84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875940752"/>
        <c:axId val="875931632"/>
      </c:barChart>
      <c:catAx>
        <c:axId val="87594075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s-CL"/>
          </a:p>
        </c:txPr>
        <c:crossAx val="875931632"/>
        <c:crosses val="autoZero"/>
        <c:auto val="1"/>
        <c:lblAlgn val="ctr"/>
        <c:lblOffset val="100"/>
        <c:noMultiLvlLbl val="0"/>
      </c:catAx>
      <c:valAx>
        <c:axId val="875931632"/>
        <c:scaling>
          <c:orientation val="minMax"/>
          <c:min val="50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s-CL"/>
          </a:p>
        </c:txPr>
        <c:crossAx val="875940752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solidFill>
      <a:schemeClr val="bg1"/>
    </a:solidFill>
    <a:ln w="9525" cap="flat" cmpd="sng" algn="ctr">
      <a:solidFill>
        <a:schemeClr val="accent1"/>
      </a:solidFill>
      <a:round/>
    </a:ln>
    <a:effectLst/>
  </c:spPr>
  <c:txPr>
    <a:bodyPr/>
    <a:lstStyle/>
    <a:p>
      <a:pPr>
        <a:defRPr>
          <a:solidFill>
            <a:schemeClr val="tx1"/>
          </a:solidFill>
        </a:defRPr>
      </a:pPr>
      <a:endParaRPr lang="es-CL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'Figuras 23 y 24'!$A$6</c:f>
              <c:strCache>
                <c:ptCount val="1"/>
                <c:pt idx="0">
                  <c:v>Fallecidos trabajo</c:v>
                </c:pt>
              </c:strCache>
            </c:strRef>
          </c:tx>
          <c:spPr>
            <a:solidFill>
              <a:srgbClr val="156082">
                <a:lumMod val="75000"/>
              </a:srgbClr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500" b="1" i="0" u="none" strike="noStrike" kern="1200" baseline="0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defRPr>
                </a:pPr>
                <a:endParaRPr lang="es-CL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'Figuras 23 y 24'!$B$5:$J$5</c:f>
              <c:numCache>
                <c:formatCode>General</c:formatCode>
                <c:ptCount val="9"/>
                <c:pt idx="0">
                  <c:v>2015</c:v>
                </c:pt>
                <c:pt idx="1">
                  <c:v>2016</c:v>
                </c:pt>
                <c:pt idx="2">
                  <c:v>2017</c:v>
                </c:pt>
                <c:pt idx="3">
                  <c:v>2018</c:v>
                </c:pt>
                <c:pt idx="4">
                  <c:v>2019</c:v>
                </c:pt>
                <c:pt idx="5">
                  <c:v>2020</c:v>
                </c:pt>
                <c:pt idx="6">
                  <c:v>2021</c:v>
                </c:pt>
                <c:pt idx="7">
                  <c:v>2022</c:v>
                </c:pt>
                <c:pt idx="8">
                  <c:v>2023</c:v>
                </c:pt>
              </c:numCache>
            </c:numRef>
          </c:cat>
          <c:val>
            <c:numRef>
              <c:f>'Figuras 23 y 24'!$B$6:$J$6</c:f>
              <c:numCache>
                <c:formatCode>_-* #,##0_-;\-* #,##0_-;_-* "-"??_-;_-@</c:formatCode>
                <c:ptCount val="9"/>
                <c:pt idx="0">
                  <c:v>255</c:v>
                </c:pt>
                <c:pt idx="1">
                  <c:v>245</c:v>
                </c:pt>
                <c:pt idx="2">
                  <c:v>221</c:v>
                </c:pt>
                <c:pt idx="3">
                  <c:v>208</c:v>
                </c:pt>
                <c:pt idx="4">
                  <c:v>197</c:v>
                </c:pt>
                <c:pt idx="5">
                  <c:v>173</c:v>
                </c:pt>
                <c:pt idx="6">
                  <c:v>202</c:v>
                </c:pt>
                <c:pt idx="7">
                  <c:v>196</c:v>
                </c:pt>
                <c:pt idx="8">
                  <c:v>184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A270-4C1E-AB75-5375ADB3D82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30"/>
        <c:overlap val="-27"/>
        <c:axId val="1249123840"/>
        <c:axId val="1249124824"/>
      </c:barChart>
      <c:lineChart>
        <c:grouping val="standard"/>
        <c:varyColors val="0"/>
        <c:ser>
          <c:idx val="1"/>
          <c:order val="1"/>
          <c:tx>
            <c:strRef>
              <c:f>'Figuras 23 y 24'!$A$9</c:f>
              <c:strCache>
                <c:ptCount val="1"/>
                <c:pt idx="0">
                  <c:v>Tasa de mortalidad trabajo</c:v>
                </c:pt>
              </c:strCache>
            </c:strRef>
          </c:tx>
          <c:spPr>
            <a:ln w="19050" cap="rnd">
              <a:solidFill>
                <a:srgbClr val="C00000"/>
              </a:solidFill>
              <a:round/>
            </a:ln>
            <a:effectLst/>
          </c:spPr>
          <c:marker>
            <c:symbol val="none"/>
          </c:marker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6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s-CL"/>
              </a:p>
            </c:txPr>
            <c:dLblPos val="t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numRef>
              <c:f>'Figuras 23 y 24'!$B$5:$J$5</c:f>
              <c:numCache>
                <c:formatCode>General</c:formatCode>
                <c:ptCount val="9"/>
                <c:pt idx="0">
                  <c:v>2015</c:v>
                </c:pt>
                <c:pt idx="1">
                  <c:v>2016</c:v>
                </c:pt>
                <c:pt idx="2">
                  <c:v>2017</c:v>
                </c:pt>
                <c:pt idx="3">
                  <c:v>2018</c:v>
                </c:pt>
                <c:pt idx="4">
                  <c:v>2019</c:v>
                </c:pt>
                <c:pt idx="5">
                  <c:v>2020</c:v>
                </c:pt>
                <c:pt idx="6">
                  <c:v>2021</c:v>
                </c:pt>
                <c:pt idx="7">
                  <c:v>2022</c:v>
                </c:pt>
                <c:pt idx="8">
                  <c:v>2023</c:v>
                </c:pt>
              </c:numCache>
            </c:numRef>
          </c:cat>
          <c:val>
            <c:numRef>
              <c:f>'Figuras 23 y 24'!$B$9:$J$9</c:f>
              <c:numCache>
                <c:formatCode>_-* #,##0.0_-;\-* #,##0.0_-;_-* "-"??_-;_-@</c:formatCode>
                <c:ptCount val="9"/>
                <c:pt idx="0">
                  <c:v>4.5148866102826677</c:v>
                </c:pt>
                <c:pt idx="1">
                  <c:v>4.2709497493998443</c:v>
                </c:pt>
                <c:pt idx="2">
                  <c:v>3.8029242078065777</c:v>
                </c:pt>
                <c:pt idx="3">
                  <c:v>3.4065264994290074</c:v>
                </c:pt>
                <c:pt idx="4">
                  <c:v>2.9983648637907145</c:v>
                </c:pt>
                <c:pt idx="5">
                  <c:v>2.636845016461991</c:v>
                </c:pt>
                <c:pt idx="6">
                  <c:v>2.9329376323743901</c:v>
                </c:pt>
                <c:pt idx="7">
                  <c:v>2.7302136785281088</c:v>
                </c:pt>
                <c:pt idx="8">
                  <c:v>2.5523694805898631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A270-4C1E-AB75-5375ADB3D82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655900304"/>
        <c:axId val="655898008"/>
      </c:lineChart>
      <c:catAx>
        <c:axId val="124912384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5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s-CL"/>
          </a:p>
        </c:txPr>
        <c:crossAx val="1249124824"/>
        <c:crosses val="autoZero"/>
        <c:auto val="1"/>
        <c:lblAlgn val="ctr"/>
        <c:lblOffset val="100"/>
        <c:noMultiLvlLbl val="0"/>
      </c:catAx>
      <c:valAx>
        <c:axId val="1249124824"/>
        <c:scaling>
          <c:orientation val="minMax"/>
          <c:max val="350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7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s-CL" sz="700"/>
                  <a:t>N° fallecidas/os acc. trabajo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7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s-CL"/>
            </a:p>
          </c:txPr>
        </c:title>
        <c:numFmt formatCode="_-* #,##0_-;\-* #,##0_-;_-* &quot;-&quot;??_-;_-@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6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s-CL"/>
          </a:p>
        </c:txPr>
        <c:crossAx val="1249123840"/>
        <c:crosses val="autoZero"/>
        <c:crossBetween val="between"/>
      </c:valAx>
      <c:valAx>
        <c:axId val="655898008"/>
        <c:scaling>
          <c:orientation val="minMax"/>
          <c:max val="5"/>
        </c:scaling>
        <c:delete val="0"/>
        <c:axPos val="r"/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7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s-CL" sz="700"/>
                  <a:t>Tasa por 100.000 protegidas/os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7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s-CL"/>
            </a:p>
          </c:txPr>
        </c:title>
        <c:numFmt formatCode="_-* #,##0.0_-;\-* #,##0.0_-;_-* &quot;-&quot;??_-;_-@" sourceLinked="1"/>
        <c:majorTickMark val="out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6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s-CL"/>
          </a:p>
        </c:txPr>
        <c:crossAx val="655900304"/>
        <c:crosses val="max"/>
        <c:crossBetween val="between"/>
      </c:valAx>
      <c:catAx>
        <c:axId val="655900304"/>
        <c:scaling>
          <c:orientation val="minMax"/>
        </c:scaling>
        <c:delete val="1"/>
        <c:axPos val="b"/>
        <c:numFmt formatCode="General" sourceLinked="1"/>
        <c:majorTickMark val="out"/>
        <c:minorTickMark val="none"/>
        <c:tickLblPos val="nextTo"/>
        <c:crossAx val="655898008"/>
        <c:crosses val="autoZero"/>
        <c:auto val="1"/>
        <c:lblAlgn val="ctr"/>
        <c:lblOffset val="100"/>
        <c:noMultiLvlLbl val="0"/>
      </c:cat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7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s-CL"/>
        </a:p>
      </c:txPr>
    </c:legend>
    <c:plotVisOnly val="1"/>
    <c:dispBlanksAs val="gap"/>
    <c:showDLblsOverMax val="0"/>
  </c:chart>
  <c:spPr>
    <a:noFill/>
    <a:ln w="9525">
      <a:solidFill>
        <a:srgbClr val="156082"/>
      </a:solidFill>
    </a:ln>
    <a:effectLst/>
  </c:spPr>
  <c:txPr>
    <a:bodyPr/>
    <a:lstStyle/>
    <a:p>
      <a:pPr>
        <a:defRPr/>
      </a:pPr>
      <a:endParaRPr lang="es-CL"/>
    </a:p>
  </c:txPr>
  <c:externalData r:id="rId4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'Figuras 23 y 24'!$A$7</c:f>
              <c:strCache>
                <c:ptCount val="1"/>
                <c:pt idx="0">
                  <c:v>Fallecidos trayecto</c:v>
                </c:pt>
              </c:strCache>
            </c:strRef>
          </c:tx>
          <c:spPr>
            <a:solidFill>
              <a:srgbClr val="156082">
                <a:lumMod val="75000"/>
              </a:srgbClr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5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s-CL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'Figuras 23 y 24'!$B$5:$J$5</c:f>
              <c:numCache>
                <c:formatCode>General</c:formatCode>
                <c:ptCount val="9"/>
                <c:pt idx="0">
                  <c:v>2015</c:v>
                </c:pt>
                <c:pt idx="1">
                  <c:v>2016</c:v>
                </c:pt>
                <c:pt idx="2">
                  <c:v>2017</c:v>
                </c:pt>
                <c:pt idx="3">
                  <c:v>2018</c:v>
                </c:pt>
                <c:pt idx="4">
                  <c:v>2019</c:v>
                </c:pt>
                <c:pt idx="5">
                  <c:v>2020</c:v>
                </c:pt>
                <c:pt idx="6">
                  <c:v>2021</c:v>
                </c:pt>
                <c:pt idx="7">
                  <c:v>2022</c:v>
                </c:pt>
                <c:pt idx="8">
                  <c:v>2023</c:v>
                </c:pt>
              </c:numCache>
            </c:numRef>
          </c:cat>
          <c:val>
            <c:numRef>
              <c:f>'Figuras 23 y 24'!$B$7:$J$7</c:f>
              <c:numCache>
                <c:formatCode>_-* #,##0_-;\-* #,##0_-;_-* "-"??_-;_-@</c:formatCode>
                <c:ptCount val="9"/>
                <c:pt idx="0">
                  <c:v>164</c:v>
                </c:pt>
                <c:pt idx="1">
                  <c:v>176</c:v>
                </c:pt>
                <c:pt idx="2">
                  <c:v>126</c:v>
                </c:pt>
                <c:pt idx="3">
                  <c:v>147</c:v>
                </c:pt>
                <c:pt idx="4">
                  <c:v>163</c:v>
                </c:pt>
                <c:pt idx="5">
                  <c:v>131</c:v>
                </c:pt>
                <c:pt idx="6">
                  <c:v>143</c:v>
                </c:pt>
                <c:pt idx="7">
                  <c:v>138</c:v>
                </c:pt>
                <c:pt idx="8">
                  <c:v>129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B0FA-4B1B-A550-2FEDF3ED7A7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30"/>
        <c:overlap val="-27"/>
        <c:axId val="1249123840"/>
        <c:axId val="1249124824"/>
      </c:barChart>
      <c:lineChart>
        <c:grouping val="standard"/>
        <c:varyColors val="0"/>
        <c:ser>
          <c:idx val="1"/>
          <c:order val="1"/>
          <c:tx>
            <c:strRef>
              <c:f>'Figuras 23 y 24'!$A$10</c:f>
              <c:strCache>
                <c:ptCount val="1"/>
                <c:pt idx="0">
                  <c:v>Tasa de mortalidad trayecto</c:v>
                </c:pt>
              </c:strCache>
            </c:strRef>
          </c:tx>
          <c:spPr>
            <a:ln w="25400" cap="rnd">
              <a:solidFill>
                <a:srgbClr val="E97132"/>
              </a:solidFill>
              <a:round/>
            </a:ln>
            <a:effectLst/>
          </c:spPr>
          <c:marker>
            <c:symbol val="none"/>
          </c:marker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600" b="1" i="0" u="none" strike="noStrike" kern="1200" baseline="0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defRPr>
                </a:pPr>
                <a:endParaRPr lang="es-CL"/>
              </a:p>
            </c:txPr>
            <c:dLblPos val="b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'Figuras 23 y 24'!$B$5:$J$5</c:f>
              <c:numCache>
                <c:formatCode>General</c:formatCode>
                <c:ptCount val="9"/>
                <c:pt idx="0">
                  <c:v>2015</c:v>
                </c:pt>
                <c:pt idx="1">
                  <c:v>2016</c:v>
                </c:pt>
                <c:pt idx="2">
                  <c:v>2017</c:v>
                </c:pt>
                <c:pt idx="3">
                  <c:v>2018</c:v>
                </c:pt>
                <c:pt idx="4">
                  <c:v>2019</c:v>
                </c:pt>
                <c:pt idx="5">
                  <c:v>2020</c:v>
                </c:pt>
                <c:pt idx="6">
                  <c:v>2021</c:v>
                </c:pt>
                <c:pt idx="7">
                  <c:v>2022</c:v>
                </c:pt>
                <c:pt idx="8">
                  <c:v>2023</c:v>
                </c:pt>
              </c:numCache>
            </c:numRef>
          </c:cat>
          <c:val>
            <c:numRef>
              <c:f>'Figuras 23 y 24'!$B$10:$J$10</c:f>
              <c:numCache>
                <c:formatCode>_-* #,##0.0_-;\-* #,##0.0_-;_-* "-"??_-;_-@</c:formatCode>
                <c:ptCount val="9"/>
                <c:pt idx="0">
                  <c:v>2.9036917807308136</c:v>
                </c:pt>
                <c:pt idx="1">
                  <c:v>3.0681108403851942</c:v>
                </c:pt>
                <c:pt idx="2">
                  <c:v>2.1681830325051075</c:v>
                </c:pt>
                <c:pt idx="3">
                  <c:v>2.4074970933464619</c:v>
                </c:pt>
                <c:pt idx="4">
                  <c:v>2.480880572578104</c:v>
                </c:pt>
                <c:pt idx="5">
                  <c:v>1.9966861107313343</c:v>
                </c:pt>
                <c:pt idx="6">
                  <c:v>2.0762875318293945</c:v>
                </c:pt>
                <c:pt idx="7">
                  <c:v>1.9222933042697909</c:v>
                </c:pt>
                <c:pt idx="8">
                  <c:v>1.7894329510657192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B0FA-4B1B-A550-2FEDF3ED7A7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655900304"/>
        <c:axId val="655898008"/>
      </c:lineChart>
      <c:catAx>
        <c:axId val="124912384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5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s-CL"/>
          </a:p>
        </c:txPr>
        <c:crossAx val="1249124824"/>
        <c:crosses val="autoZero"/>
        <c:auto val="1"/>
        <c:lblAlgn val="ctr"/>
        <c:lblOffset val="100"/>
        <c:noMultiLvlLbl val="0"/>
      </c:catAx>
      <c:valAx>
        <c:axId val="1249124824"/>
        <c:scaling>
          <c:orientation val="minMax"/>
          <c:max val="200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7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s-CL" sz="700"/>
                  <a:t>N° fallecidas/os acc. trabajo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7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s-CL"/>
            </a:p>
          </c:txPr>
        </c:title>
        <c:numFmt formatCode="_-* #,##0_-;\-* #,##0_-;_-* &quot;-&quot;??_-;_-@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6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s-CL"/>
          </a:p>
        </c:txPr>
        <c:crossAx val="1249123840"/>
        <c:crosses val="autoZero"/>
        <c:crossBetween val="between"/>
      </c:valAx>
      <c:valAx>
        <c:axId val="655898008"/>
        <c:scaling>
          <c:orientation val="minMax"/>
          <c:max val="5"/>
        </c:scaling>
        <c:delete val="0"/>
        <c:axPos val="r"/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7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s-CL" sz="700"/>
                  <a:t>Tasa por 100.000 protegidas/os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7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s-CL"/>
            </a:p>
          </c:txPr>
        </c:title>
        <c:numFmt formatCode="_-* #,##0.0_-;\-* #,##0.0_-;_-* &quot;-&quot;??_-;_-@" sourceLinked="1"/>
        <c:majorTickMark val="out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6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s-CL"/>
          </a:p>
        </c:txPr>
        <c:crossAx val="655900304"/>
        <c:crosses val="max"/>
        <c:crossBetween val="between"/>
      </c:valAx>
      <c:catAx>
        <c:axId val="655900304"/>
        <c:scaling>
          <c:orientation val="minMax"/>
        </c:scaling>
        <c:delete val="1"/>
        <c:axPos val="b"/>
        <c:numFmt formatCode="General" sourceLinked="1"/>
        <c:majorTickMark val="out"/>
        <c:minorTickMark val="none"/>
        <c:tickLblPos val="nextTo"/>
        <c:crossAx val="655898008"/>
        <c:crosses val="autoZero"/>
        <c:auto val="1"/>
        <c:lblAlgn val="ctr"/>
        <c:lblOffset val="100"/>
        <c:noMultiLvlLbl val="0"/>
      </c:cat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6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s-CL"/>
        </a:p>
      </c:txPr>
    </c:legend>
    <c:plotVisOnly val="1"/>
    <c:dispBlanksAs val="gap"/>
    <c:showDLblsOverMax val="0"/>
  </c:chart>
  <c:spPr>
    <a:noFill/>
    <a:ln>
      <a:solidFill>
        <a:srgbClr val="156082"/>
      </a:solidFill>
    </a:ln>
    <a:effectLst/>
  </c:spPr>
  <c:txPr>
    <a:bodyPr/>
    <a:lstStyle/>
    <a:p>
      <a:pPr>
        <a:defRPr/>
      </a:pPr>
      <a:endParaRPr lang="es-CL"/>
    </a:p>
  </c:txPr>
  <c:externalData r:id="rId4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26363190479052712"/>
          <c:y val="1.1376544033690702E-3"/>
          <c:w val="0.708008530183727"/>
          <c:h val="0.80666764544645153"/>
        </c:manualLayout>
      </c:layout>
      <c:barChart>
        <c:barDir val="bar"/>
        <c:grouping val="clustered"/>
        <c:varyColors val="0"/>
        <c:ser>
          <c:idx val="4"/>
          <c:order val="0"/>
          <c:tx>
            <c:strRef>
              <c:f>'Figura 28'!$F$56</c:f>
              <c:strCache>
                <c:ptCount val="1"/>
                <c:pt idx="0">
                  <c:v>2023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cat>
            <c:strRef>
              <c:f>'Figura 28'!$A$57:$A$62</c:f>
              <c:strCache>
                <c:ptCount val="6"/>
                <c:pt idx="0">
                  <c:v>Dermatológicas</c:v>
                </c:pt>
                <c:pt idx="1">
                  <c:v>Respiratorias</c:v>
                </c:pt>
                <c:pt idx="2">
                  <c:v>Audiológicas</c:v>
                </c:pt>
                <c:pt idx="3">
                  <c:v>Otras Patologías</c:v>
                </c:pt>
                <c:pt idx="4">
                  <c:v>Musculoesqueléticas</c:v>
                </c:pt>
                <c:pt idx="5">
                  <c:v>Trastornos mentales</c:v>
                </c:pt>
              </c:strCache>
            </c:strRef>
          </c:cat>
          <c:val>
            <c:numRef>
              <c:f>'Figura 28'!$F$57:$F$62</c:f>
              <c:numCache>
                <c:formatCode>0.0%</c:formatCode>
                <c:ptCount val="6"/>
                <c:pt idx="0">
                  <c:v>2.8948758584257793E-2</c:v>
                </c:pt>
                <c:pt idx="1">
                  <c:v>3.0850501848917064E-2</c:v>
                </c:pt>
                <c:pt idx="2">
                  <c:v>3.6661384046487056E-2</c:v>
                </c:pt>
                <c:pt idx="3">
                  <c:v>4.9867934495509775E-2</c:v>
                </c:pt>
                <c:pt idx="4">
                  <c:v>0.17432646592709986</c:v>
                </c:pt>
                <c:pt idx="5">
                  <c:v>0.67934495509772852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7A5D-4B10-B932-154B96695D2D}"/>
            </c:ext>
          </c:extLst>
        </c:ser>
        <c:ser>
          <c:idx val="3"/>
          <c:order val="1"/>
          <c:tx>
            <c:strRef>
              <c:f>'Figura 28'!$E$56</c:f>
              <c:strCache>
                <c:ptCount val="1"/>
                <c:pt idx="0">
                  <c:v>2022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'Figura 28'!$A$57:$A$62</c:f>
              <c:strCache>
                <c:ptCount val="6"/>
                <c:pt idx="0">
                  <c:v>Dermatológicas</c:v>
                </c:pt>
                <c:pt idx="1">
                  <c:v>Respiratorias</c:v>
                </c:pt>
                <c:pt idx="2">
                  <c:v>Audiológicas</c:v>
                </c:pt>
                <c:pt idx="3">
                  <c:v>Otras Patologías</c:v>
                </c:pt>
                <c:pt idx="4">
                  <c:v>Musculoesqueléticas</c:v>
                </c:pt>
                <c:pt idx="5">
                  <c:v>Trastornos mentales</c:v>
                </c:pt>
              </c:strCache>
            </c:strRef>
          </c:cat>
          <c:val>
            <c:numRef>
              <c:f>'Figura 28'!$E$57:$E$62</c:f>
              <c:numCache>
                <c:formatCode>0.0%</c:formatCode>
                <c:ptCount val="6"/>
                <c:pt idx="0">
                  <c:v>4.9173553719008264E-2</c:v>
                </c:pt>
                <c:pt idx="1">
                  <c:v>4.6005509641873277E-2</c:v>
                </c:pt>
                <c:pt idx="2">
                  <c:v>4.146005509641873E-2</c:v>
                </c:pt>
                <c:pt idx="3">
                  <c:v>4.6831955922865015E-2</c:v>
                </c:pt>
                <c:pt idx="4">
                  <c:v>0.17493112947658401</c:v>
                </c:pt>
                <c:pt idx="5">
                  <c:v>0.64159779614325074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7A5D-4B10-B932-154B96695D2D}"/>
            </c:ext>
          </c:extLst>
        </c:ser>
        <c:ser>
          <c:idx val="2"/>
          <c:order val="2"/>
          <c:tx>
            <c:strRef>
              <c:f>'Figura 28'!$D$56</c:f>
              <c:strCache>
                <c:ptCount val="1"/>
                <c:pt idx="0">
                  <c:v>2021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'Figura 28'!$A$57:$A$62</c:f>
              <c:strCache>
                <c:ptCount val="6"/>
                <c:pt idx="0">
                  <c:v>Dermatológicas</c:v>
                </c:pt>
                <c:pt idx="1">
                  <c:v>Respiratorias</c:v>
                </c:pt>
                <c:pt idx="2">
                  <c:v>Audiológicas</c:v>
                </c:pt>
                <c:pt idx="3">
                  <c:v>Otras Patologías</c:v>
                </c:pt>
                <c:pt idx="4">
                  <c:v>Musculoesqueléticas</c:v>
                </c:pt>
                <c:pt idx="5">
                  <c:v>Trastornos mentales</c:v>
                </c:pt>
              </c:strCache>
            </c:strRef>
          </c:cat>
          <c:val>
            <c:numRef>
              <c:f>'Figura 28'!$D$57:$D$62</c:f>
              <c:numCache>
                <c:formatCode>0.0%</c:formatCode>
                <c:ptCount val="6"/>
                <c:pt idx="0">
                  <c:v>7.0266130576297145E-2</c:v>
                </c:pt>
                <c:pt idx="1">
                  <c:v>0.11679111621673367</c:v>
                </c:pt>
                <c:pt idx="2">
                  <c:v>5.2077350181887805E-2</c:v>
                </c:pt>
                <c:pt idx="3">
                  <c:v>3.6377560788818687E-2</c:v>
                </c:pt>
                <c:pt idx="4">
                  <c:v>0.21060693088263449</c:v>
                </c:pt>
                <c:pt idx="5">
                  <c:v>0.51388091135362823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7A5D-4B10-B932-154B96695D2D}"/>
            </c:ext>
          </c:extLst>
        </c:ser>
        <c:ser>
          <c:idx val="1"/>
          <c:order val="3"/>
          <c:tx>
            <c:strRef>
              <c:f>'Figura 28'!$C$56</c:f>
              <c:strCache>
                <c:ptCount val="1"/>
                <c:pt idx="0">
                  <c:v>2020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'Figura 28'!$A$57:$A$62</c:f>
              <c:strCache>
                <c:ptCount val="6"/>
                <c:pt idx="0">
                  <c:v>Dermatológicas</c:v>
                </c:pt>
                <c:pt idx="1">
                  <c:v>Respiratorias</c:v>
                </c:pt>
                <c:pt idx="2">
                  <c:v>Audiológicas</c:v>
                </c:pt>
                <c:pt idx="3">
                  <c:v>Otras Patologías</c:v>
                </c:pt>
                <c:pt idx="4">
                  <c:v>Musculoesqueléticas</c:v>
                </c:pt>
                <c:pt idx="5">
                  <c:v>Trastornos mentales</c:v>
                </c:pt>
              </c:strCache>
            </c:strRef>
          </c:cat>
          <c:val>
            <c:numRef>
              <c:f>'Figura 28'!$C$57:$C$62</c:f>
              <c:numCache>
                <c:formatCode>0.0%</c:formatCode>
                <c:ptCount val="6"/>
                <c:pt idx="0">
                  <c:v>0.12153196622436671</c:v>
                </c:pt>
                <c:pt idx="1">
                  <c:v>0.10615199034981906</c:v>
                </c:pt>
                <c:pt idx="2">
                  <c:v>3.67913148371532E-2</c:v>
                </c:pt>
                <c:pt idx="3">
                  <c:v>7.6899879372738233E-2</c:v>
                </c:pt>
                <c:pt idx="4">
                  <c:v>0.16435464414957782</c:v>
                </c:pt>
                <c:pt idx="5">
                  <c:v>0.494270205066345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7A5D-4B10-B932-154B96695D2D}"/>
            </c:ext>
          </c:extLst>
        </c:ser>
        <c:ser>
          <c:idx val="0"/>
          <c:order val="4"/>
          <c:tx>
            <c:strRef>
              <c:f>'Figura 28'!$B$56</c:f>
              <c:strCache>
                <c:ptCount val="1"/>
                <c:pt idx="0">
                  <c:v>2019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'Figura 28'!$A$57:$A$62</c:f>
              <c:strCache>
                <c:ptCount val="6"/>
                <c:pt idx="0">
                  <c:v>Dermatológicas</c:v>
                </c:pt>
                <c:pt idx="1">
                  <c:v>Respiratorias</c:v>
                </c:pt>
                <c:pt idx="2">
                  <c:v>Audiológicas</c:v>
                </c:pt>
                <c:pt idx="3">
                  <c:v>Otras Patologías</c:v>
                </c:pt>
                <c:pt idx="4">
                  <c:v>Musculoesqueléticas</c:v>
                </c:pt>
                <c:pt idx="5">
                  <c:v>Trastornos mentales</c:v>
                </c:pt>
              </c:strCache>
            </c:strRef>
          </c:cat>
          <c:val>
            <c:numRef>
              <c:f>'Figura 28'!$B$57:$B$62</c:f>
              <c:numCache>
                <c:formatCode>0.0%</c:formatCode>
                <c:ptCount val="6"/>
                <c:pt idx="0">
                  <c:v>7.9339180093820114E-2</c:v>
                </c:pt>
                <c:pt idx="1">
                  <c:v>4.1607179277993067E-2</c:v>
                </c:pt>
                <c:pt idx="2">
                  <c:v>9.4024066897817657E-2</c:v>
                </c:pt>
                <c:pt idx="3">
                  <c:v>6.2002855394656331E-2</c:v>
                </c:pt>
                <c:pt idx="4">
                  <c:v>0.15052008974097492</c:v>
                </c:pt>
                <c:pt idx="5">
                  <c:v>0.57250662859473789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7A5D-4B10-B932-154B96695D2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82"/>
        <c:axId val="933287704"/>
        <c:axId val="933289344"/>
      </c:barChart>
      <c:catAx>
        <c:axId val="933287704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s-CL"/>
          </a:p>
        </c:txPr>
        <c:crossAx val="933289344"/>
        <c:crosses val="autoZero"/>
        <c:auto val="1"/>
        <c:lblAlgn val="ctr"/>
        <c:lblOffset val="100"/>
        <c:noMultiLvlLbl val="0"/>
      </c:catAx>
      <c:valAx>
        <c:axId val="933289344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.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s-CL"/>
          </a:p>
        </c:txPr>
        <c:crossAx val="93328770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s-CL"/>
        </a:p>
      </c:txPr>
    </c:legend>
    <c:plotVisOnly val="1"/>
    <c:dispBlanksAs val="gap"/>
    <c:showDLblsOverMax val="0"/>
  </c:chart>
  <c:spPr>
    <a:noFill/>
    <a:ln>
      <a:solidFill>
        <a:srgbClr val="156082"/>
      </a:solidFill>
    </a:ln>
    <a:effectLst/>
  </c:spPr>
  <c:txPr>
    <a:bodyPr/>
    <a:lstStyle/>
    <a:p>
      <a:pPr>
        <a:defRPr/>
      </a:pPr>
      <a:endParaRPr lang="es-CL"/>
    </a:p>
  </c:txPr>
  <c:externalData r:id="rId3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2694018015501535"/>
          <c:y val="0.11654575175339839"/>
          <c:w val="0.8671216484913512"/>
          <c:h val="0.57364767278216267"/>
        </c:manualLayout>
      </c:layout>
      <c:barChart>
        <c:barDir val="col"/>
        <c:grouping val="clustered"/>
        <c:varyColors val="0"/>
        <c:ser>
          <c:idx val="0"/>
          <c:order val="0"/>
          <c:tx>
            <c:v>Tasa Regionales</c:v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ysClr val="windowText" lastClr="000000"/>
                    </a:solidFill>
                    <a:latin typeface="+mn-lt"/>
                    <a:ea typeface="+mn-ea"/>
                    <a:cs typeface="+mn-cs"/>
                  </a:defRPr>
                </a:pPr>
                <a:endParaRPr lang="es-CL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'Personal '!$A$4:$A$19</c:f>
              <c:strCache>
                <c:ptCount val="16"/>
                <c:pt idx="0">
                  <c:v>Arica y Parinacota</c:v>
                </c:pt>
                <c:pt idx="1">
                  <c:v>Tarapacá</c:v>
                </c:pt>
                <c:pt idx="2">
                  <c:v>Antofagasta</c:v>
                </c:pt>
                <c:pt idx="3">
                  <c:v>Atacama</c:v>
                </c:pt>
                <c:pt idx="4">
                  <c:v>Coquimbo</c:v>
                </c:pt>
                <c:pt idx="5">
                  <c:v>Valparaíso</c:v>
                </c:pt>
                <c:pt idx="6">
                  <c:v>Metropolitana</c:v>
                </c:pt>
                <c:pt idx="7">
                  <c:v>O'Higgins</c:v>
                </c:pt>
                <c:pt idx="8">
                  <c:v>Maule</c:v>
                </c:pt>
                <c:pt idx="9">
                  <c:v>Ñuble</c:v>
                </c:pt>
                <c:pt idx="10">
                  <c:v>Biobío</c:v>
                </c:pt>
                <c:pt idx="11">
                  <c:v>Araucanía</c:v>
                </c:pt>
                <c:pt idx="12">
                  <c:v>Los Ríos</c:v>
                </c:pt>
                <c:pt idx="13">
                  <c:v>Los Lagos</c:v>
                </c:pt>
                <c:pt idx="14">
                  <c:v>Aysén</c:v>
                </c:pt>
                <c:pt idx="15">
                  <c:v>Magallanes</c:v>
                </c:pt>
              </c:strCache>
            </c:strRef>
          </c:cat>
          <c:val>
            <c:numRef>
              <c:f>'Personal '!$G$4:$G$19</c:f>
              <c:numCache>
                <c:formatCode>0.00</c:formatCode>
                <c:ptCount val="16"/>
                <c:pt idx="0">
                  <c:v>1.4185043897644776</c:v>
                </c:pt>
                <c:pt idx="1">
                  <c:v>2.3724859416086019</c:v>
                </c:pt>
                <c:pt idx="2">
                  <c:v>1.6425632287494487</c:v>
                </c:pt>
                <c:pt idx="3">
                  <c:v>2.2328443128628375</c:v>
                </c:pt>
                <c:pt idx="4">
                  <c:v>1.6163785595744651</c:v>
                </c:pt>
                <c:pt idx="5">
                  <c:v>1.2585898359018153</c:v>
                </c:pt>
                <c:pt idx="6">
                  <c:v>0.51289781003371127</c:v>
                </c:pt>
                <c:pt idx="7">
                  <c:v>1.1506035438589151</c:v>
                </c:pt>
                <c:pt idx="8">
                  <c:v>1.2621976908604946</c:v>
                </c:pt>
                <c:pt idx="9">
                  <c:v>1.0252094737898791</c:v>
                </c:pt>
                <c:pt idx="10">
                  <c:v>0.95259791543515071</c:v>
                </c:pt>
                <c:pt idx="11">
                  <c:v>1.4753846416557093</c:v>
                </c:pt>
                <c:pt idx="12">
                  <c:v>2.165466937831249</c:v>
                </c:pt>
                <c:pt idx="13">
                  <c:v>1.630593237587183</c:v>
                </c:pt>
                <c:pt idx="14">
                  <c:v>5.9727443764952604</c:v>
                </c:pt>
                <c:pt idx="15">
                  <c:v>3.5664080030195593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E354-4A55-9332-A7228F499D23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219"/>
        <c:axId val="761875311"/>
        <c:axId val="761875791"/>
      </c:barChart>
      <c:lineChart>
        <c:grouping val="standard"/>
        <c:varyColors val="0"/>
        <c:ser>
          <c:idx val="1"/>
          <c:order val="1"/>
          <c:tx>
            <c:v>Media nacional </c:v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dLbls>
            <c:delete val="1"/>
          </c:dLbls>
          <c:val>
            <c:numRef>
              <c:f>'Personal '!$H$4:$H$19</c:f>
              <c:numCache>
                <c:formatCode>General</c:formatCode>
                <c:ptCount val="16"/>
                <c:pt idx="0">
                  <c:v>0.91</c:v>
                </c:pt>
                <c:pt idx="1">
                  <c:v>0.91</c:v>
                </c:pt>
                <c:pt idx="2">
                  <c:v>0.91</c:v>
                </c:pt>
                <c:pt idx="3">
                  <c:v>0.91</c:v>
                </c:pt>
                <c:pt idx="4">
                  <c:v>0.91</c:v>
                </c:pt>
                <c:pt idx="5">
                  <c:v>0.91</c:v>
                </c:pt>
                <c:pt idx="6">
                  <c:v>0.91</c:v>
                </c:pt>
                <c:pt idx="7">
                  <c:v>0.91</c:v>
                </c:pt>
                <c:pt idx="8">
                  <c:v>0.91</c:v>
                </c:pt>
                <c:pt idx="9">
                  <c:v>0.91</c:v>
                </c:pt>
                <c:pt idx="10">
                  <c:v>0.91</c:v>
                </c:pt>
                <c:pt idx="11">
                  <c:v>0.91</c:v>
                </c:pt>
                <c:pt idx="12">
                  <c:v>0.91</c:v>
                </c:pt>
                <c:pt idx="13">
                  <c:v>0.91</c:v>
                </c:pt>
                <c:pt idx="14">
                  <c:v>0.91</c:v>
                </c:pt>
                <c:pt idx="15">
                  <c:v>0.91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E354-4A55-9332-A7228F499D23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marker val="1"/>
        <c:smooth val="0"/>
        <c:axId val="761875311"/>
        <c:axId val="761875791"/>
      </c:lineChart>
      <c:catAx>
        <c:axId val="761875311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ysClr val="windowText" lastClr="000000"/>
                </a:solidFill>
                <a:latin typeface="+mn-lt"/>
                <a:ea typeface="+mn-ea"/>
                <a:cs typeface="+mn-cs"/>
              </a:defRPr>
            </a:pPr>
            <a:endParaRPr lang="es-CL"/>
          </a:p>
        </c:txPr>
        <c:crossAx val="761875791"/>
        <c:crosses val="autoZero"/>
        <c:auto val="1"/>
        <c:lblAlgn val="ctr"/>
        <c:lblOffset val="100"/>
        <c:noMultiLvlLbl val="0"/>
      </c:catAx>
      <c:valAx>
        <c:axId val="761875791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000" b="0" i="0" u="none" strike="noStrike" kern="1200" baseline="0">
                    <a:solidFill>
                      <a:sysClr val="windowText" lastClr="000000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/>
                  <a:t>Proporción por cada 10.000 trab.</a:t>
                </a:r>
              </a:p>
            </c:rich>
          </c:tx>
          <c:layout>
            <c:manualLayout>
              <c:xMode val="edge"/>
              <c:yMode val="edge"/>
              <c:x val="2.1263284988471361E-2"/>
              <c:y val="0.19236934296695318"/>
            </c:manualLayout>
          </c:layout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000" b="0" i="0" u="none" strike="noStrike" kern="1200" baseline="0">
                  <a:solidFill>
                    <a:sysClr val="windowText" lastClr="000000"/>
                  </a:solidFill>
                  <a:latin typeface="+mn-lt"/>
                  <a:ea typeface="+mn-ea"/>
                  <a:cs typeface="+mn-cs"/>
                </a:defRPr>
              </a:pPr>
              <a:endParaRPr lang="es-CL"/>
            </a:p>
          </c:txPr>
        </c:title>
        <c:numFmt formatCode="0.0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ysClr val="windowText" lastClr="000000"/>
                </a:solidFill>
                <a:latin typeface="+mn-lt"/>
                <a:ea typeface="+mn-ea"/>
                <a:cs typeface="+mn-cs"/>
              </a:defRPr>
            </a:pPr>
            <a:endParaRPr lang="es-CL"/>
          </a:p>
        </c:txPr>
        <c:crossAx val="761875311"/>
        <c:crosses val="autoZero"/>
        <c:crossBetween val="between"/>
      </c:valAx>
      <c:spPr>
        <a:noFill/>
        <a:ln>
          <a:solidFill>
            <a:schemeClr val="accent1"/>
          </a:solidFill>
        </a:ln>
        <a:effectLst/>
      </c:spPr>
    </c:plotArea>
    <c:plotVisOnly val="1"/>
    <c:dispBlanksAs val="gap"/>
    <c:showDLblsOverMax val="0"/>
  </c:chart>
  <c:spPr>
    <a:solidFill>
      <a:schemeClr val="bg1"/>
    </a:solidFill>
    <a:ln w="9525" cap="flat" cmpd="sng" algn="ctr">
      <a:solidFill>
        <a:schemeClr val="accent1"/>
      </a:solidFill>
      <a:round/>
    </a:ln>
    <a:effectLst/>
  </c:spPr>
  <c:txPr>
    <a:bodyPr/>
    <a:lstStyle/>
    <a:p>
      <a:pPr>
        <a:defRPr>
          <a:solidFill>
            <a:sysClr val="windowText" lastClr="000000"/>
          </a:solidFill>
        </a:defRPr>
      </a:pPr>
      <a:endParaRPr lang="es-CL"/>
    </a:p>
  </c:txPr>
  <c:externalData r:id="rId3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9.8807227748216889E-2"/>
          <c:y val="0.1158986078436479"/>
          <c:w val="0.88935714496362117"/>
          <c:h val="0.67002913950211096"/>
        </c:manualLayout>
      </c:layout>
      <c:barChart>
        <c:barDir val="col"/>
        <c:grouping val="clustered"/>
        <c:varyColors val="0"/>
        <c:ser>
          <c:idx val="0"/>
          <c:order val="0"/>
          <c:tx>
            <c:v>Tasas Regionales </c:v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s-CL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'Inspectores '!$A$2:$A$17</c:f>
              <c:strCache>
                <c:ptCount val="16"/>
                <c:pt idx="0">
                  <c:v>Región de Arica y Parinacota</c:v>
                </c:pt>
                <c:pt idx="1">
                  <c:v>Región de Tarapacá</c:v>
                </c:pt>
                <c:pt idx="2">
                  <c:v>Región de Antofagasta</c:v>
                </c:pt>
                <c:pt idx="3">
                  <c:v>Región de Atacama</c:v>
                </c:pt>
                <c:pt idx="4">
                  <c:v>Región de Coquimbo</c:v>
                </c:pt>
                <c:pt idx="5">
                  <c:v>Región de Valparaíso</c:v>
                </c:pt>
                <c:pt idx="6">
                  <c:v>Región Metropolitana</c:v>
                </c:pt>
                <c:pt idx="7">
                  <c:v>Región del Libertador General Bernardo O’Higgins</c:v>
                </c:pt>
                <c:pt idx="8">
                  <c:v>Región del Maule</c:v>
                </c:pt>
                <c:pt idx="9">
                  <c:v>Región de Ñuble</c:v>
                </c:pt>
                <c:pt idx="10">
                  <c:v>Región del Biobío</c:v>
                </c:pt>
                <c:pt idx="11">
                  <c:v>Región de La Araucanía</c:v>
                </c:pt>
                <c:pt idx="12">
                  <c:v>Región de Los Ríos</c:v>
                </c:pt>
                <c:pt idx="13">
                  <c:v>Región de Los Lagos</c:v>
                </c:pt>
                <c:pt idx="14">
                  <c:v>Región de Aysén del General Carlos Ibáñez del Campo</c:v>
                </c:pt>
                <c:pt idx="15">
                  <c:v>Región de Magallanes y Antártica Chilena</c:v>
                </c:pt>
              </c:strCache>
            </c:strRef>
          </c:cat>
          <c:val>
            <c:numRef>
              <c:f>'Inspectores '!$D$2:$D$17</c:f>
              <c:numCache>
                <c:formatCode>0.0</c:formatCode>
                <c:ptCount val="16"/>
                <c:pt idx="0">
                  <c:v>1.0132174212603411</c:v>
                </c:pt>
                <c:pt idx="1">
                  <c:v>0.56487760514490526</c:v>
                </c:pt>
                <c:pt idx="2">
                  <c:v>0.4768731954433883</c:v>
                </c:pt>
                <c:pt idx="3">
                  <c:v>0.74428143762094578</c:v>
                </c:pt>
                <c:pt idx="4">
                  <c:v>0.50163472538517884</c:v>
                </c:pt>
                <c:pt idx="5">
                  <c:v>0.2288345156185119</c:v>
                </c:pt>
                <c:pt idx="6">
                  <c:v>0.10938578886974887</c:v>
                </c:pt>
                <c:pt idx="7">
                  <c:v>0.52300161084496144</c:v>
                </c:pt>
                <c:pt idx="8">
                  <c:v>0.341134511043377</c:v>
                </c:pt>
                <c:pt idx="9">
                  <c:v>1.8795507019481119</c:v>
                </c:pt>
                <c:pt idx="10">
                  <c:v>0.1329206393630443</c:v>
                </c:pt>
                <c:pt idx="11">
                  <c:v>0.28688034698861015</c:v>
                </c:pt>
                <c:pt idx="12">
                  <c:v>0.64964008134937468</c:v>
                </c:pt>
                <c:pt idx="13">
                  <c:v>0.31902911170184017</c:v>
                </c:pt>
                <c:pt idx="14">
                  <c:v>2.3890977505981041</c:v>
                </c:pt>
                <c:pt idx="15">
                  <c:v>1.2482428010568458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9B26-4FB0-84BB-6A0090590C2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axId val="1978548496"/>
        <c:axId val="1978540816"/>
      </c:barChart>
      <c:lineChart>
        <c:grouping val="standard"/>
        <c:varyColors val="0"/>
        <c:ser>
          <c:idx val="1"/>
          <c:order val="1"/>
          <c:tx>
            <c:v>Tasa media nacional </c:v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val>
            <c:numRef>
              <c:f>'Inspectores '!$E$2:$E$17</c:f>
              <c:numCache>
                <c:formatCode>General</c:formatCode>
                <c:ptCount val="16"/>
                <c:pt idx="0">
                  <c:v>0.3</c:v>
                </c:pt>
                <c:pt idx="1">
                  <c:v>0.3</c:v>
                </c:pt>
                <c:pt idx="2">
                  <c:v>0.3</c:v>
                </c:pt>
                <c:pt idx="3">
                  <c:v>0.3</c:v>
                </c:pt>
                <c:pt idx="4">
                  <c:v>0.3</c:v>
                </c:pt>
                <c:pt idx="5">
                  <c:v>0.3</c:v>
                </c:pt>
                <c:pt idx="6">
                  <c:v>0.3</c:v>
                </c:pt>
                <c:pt idx="7">
                  <c:v>0.3</c:v>
                </c:pt>
                <c:pt idx="8">
                  <c:v>0.3</c:v>
                </c:pt>
                <c:pt idx="9">
                  <c:v>0.3</c:v>
                </c:pt>
                <c:pt idx="10">
                  <c:v>0.3</c:v>
                </c:pt>
                <c:pt idx="11">
                  <c:v>0.3</c:v>
                </c:pt>
                <c:pt idx="12">
                  <c:v>0.3</c:v>
                </c:pt>
                <c:pt idx="13">
                  <c:v>0.3</c:v>
                </c:pt>
                <c:pt idx="14">
                  <c:v>0.3</c:v>
                </c:pt>
                <c:pt idx="15">
                  <c:v>0.3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9B26-4FB0-84BB-6A0090590C2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978548496"/>
        <c:axId val="1978540816"/>
      </c:lineChart>
      <c:catAx>
        <c:axId val="197854849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s-CL"/>
          </a:p>
        </c:txPr>
        <c:crossAx val="1978540816"/>
        <c:crosses val="autoZero"/>
        <c:auto val="1"/>
        <c:lblAlgn val="ctr"/>
        <c:lblOffset val="100"/>
        <c:noMultiLvlLbl val="0"/>
      </c:catAx>
      <c:valAx>
        <c:axId val="1978540816"/>
        <c:scaling>
          <c:orientation val="minMax"/>
          <c:min val="0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0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/>
                  <a:t>Inspectores por cada 10.000 trab. Registraos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0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s-CL"/>
            </a:p>
          </c:txPr>
        </c:title>
        <c:numFmt formatCode="0.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s-CL"/>
          </a:p>
        </c:txPr>
        <c:crossAx val="1978548496"/>
        <c:crosses val="autoZero"/>
        <c:crossBetween val="between"/>
        <c:majorUnit val="0.5"/>
      </c:valAx>
      <c:spPr>
        <a:noFill/>
        <a:ln w="3175">
          <a:solidFill>
            <a:schemeClr val="accent1"/>
          </a:solidFill>
        </a:ln>
        <a:effectLst/>
      </c:spPr>
    </c:plotArea>
    <c:legend>
      <c:legendPos val="r"/>
      <c:layout>
        <c:manualLayout>
          <c:xMode val="edge"/>
          <c:yMode val="edge"/>
          <c:x val="0.41350323100082387"/>
          <c:y val="1.5279316700848932E-2"/>
          <c:w val="0.21123018483416764"/>
          <c:h val="8.9021625691217326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s-CL"/>
        </a:p>
      </c:txPr>
    </c:legend>
    <c:plotVisOnly val="1"/>
    <c:dispBlanksAs val="gap"/>
    <c:showDLblsOverMax val="0"/>
  </c:chart>
  <c:spPr>
    <a:solidFill>
      <a:schemeClr val="bg1"/>
    </a:solidFill>
    <a:ln w="3175" cap="flat" cmpd="sng" algn="ctr">
      <a:solidFill>
        <a:schemeClr val="accent1"/>
      </a:solidFill>
      <a:round/>
    </a:ln>
    <a:effectLst/>
  </c:spPr>
  <c:txPr>
    <a:bodyPr/>
    <a:lstStyle/>
    <a:p>
      <a:pPr>
        <a:defRPr/>
      </a:pPr>
      <a:endParaRPr lang="es-CL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8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9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2F7B7436-CD81-40D7-8C93-7CF83A08FDF9}" type="doc">
      <dgm:prSet loTypeId="urn:microsoft.com/office/officeart/2008/layout/LinedList" loCatId="list" qsTypeId="urn:microsoft.com/office/officeart/2005/8/quickstyle/simple1" qsCatId="simple" csTypeId="urn:microsoft.com/office/officeart/2005/8/colors/colorful2" csCatId="colorful" phldr="1"/>
      <dgm:spPr/>
      <dgm:t>
        <a:bodyPr/>
        <a:lstStyle/>
        <a:p>
          <a:endParaRPr lang="en-US"/>
        </a:p>
      </dgm:t>
    </dgm:pt>
    <dgm:pt modelId="{1A739FF3-F8DB-4255-9683-B4CBB64C0493}">
      <dgm:prSet/>
      <dgm:spPr/>
      <dgm:t>
        <a:bodyPr/>
        <a:lstStyle/>
        <a:p>
          <a:r>
            <a:rPr lang="es-CL" dirty="0"/>
            <a:t>Introducción Proceso de construcción del perfil</a:t>
          </a:r>
          <a:endParaRPr lang="en-US" dirty="0"/>
        </a:p>
      </dgm:t>
    </dgm:pt>
    <dgm:pt modelId="{9520F59E-299A-4D9F-866D-1DBDE73C12B7}" type="parTrans" cxnId="{310F8E32-8D96-43D0-9076-34DC8AA73872}">
      <dgm:prSet/>
      <dgm:spPr/>
      <dgm:t>
        <a:bodyPr/>
        <a:lstStyle/>
        <a:p>
          <a:endParaRPr lang="en-US"/>
        </a:p>
      </dgm:t>
    </dgm:pt>
    <dgm:pt modelId="{EA189D43-3818-4FEB-B2DC-025BEE5B4801}" type="sibTrans" cxnId="{310F8E32-8D96-43D0-9076-34DC8AA73872}">
      <dgm:prSet/>
      <dgm:spPr/>
      <dgm:t>
        <a:bodyPr/>
        <a:lstStyle/>
        <a:p>
          <a:endParaRPr lang="en-US"/>
        </a:p>
      </dgm:t>
    </dgm:pt>
    <dgm:pt modelId="{38D155DF-33BB-4516-B8A8-84AB658BF875}">
      <dgm:prSet/>
      <dgm:spPr/>
      <dgm:t>
        <a:bodyPr/>
        <a:lstStyle/>
        <a:p>
          <a:r>
            <a:rPr lang="es-CL"/>
            <a:t>Marco normativo y mapa institucional</a:t>
          </a:r>
          <a:endParaRPr lang="en-US"/>
        </a:p>
      </dgm:t>
    </dgm:pt>
    <dgm:pt modelId="{ECF06078-68C8-4E79-9436-FF9F76433A81}" type="parTrans" cxnId="{D1A2D0D5-B84C-4ED9-BA5A-97D6CAE6AE6E}">
      <dgm:prSet/>
      <dgm:spPr/>
      <dgm:t>
        <a:bodyPr/>
        <a:lstStyle/>
        <a:p>
          <a:endParaRPr lang="en-US"/>
        </a:p>
      </dgm:t>
    </dgm:pt>
    <dgm:pt modelId="{04BD6E25-4E78-4AA2-9740-7BC1F0A90AC6}" type="sibTrans" cxnId="{D1A2D0D5-B84C-4ED9-BA5A-97D6CAE6AE6E}">
      <dgm:prSet/>
      <dgm:spPr/>
      <dgm:t>
        <a:bodyPr/>
        <a:lstStyle/>
        <a:p>
          <a:endParaRPr lang="en-US"/>
        </a:p>
      </dgm:t>
    </dgm:pt>
    <dgm:pt modelId="{4F9EC5E6-1928-4506-813D-54FC193CD7F5}">
      <dgm:prSet/>
      <dgm:spPr/>
      <dgm:t>
        <a:bodyPr/>
        <a:lstStyle/>
        <a:p>
          <a:r>
            <a:rPr lang="es-CL"/>
            <a:t>Estructura productiva, mercado del trabajo y protección social</a:t>
          </a:r>
          <a:endParaRPr lang="en-US"/>
        </a:p>
      </dgm:t>
    </dgm:pt>
    <dgm:pt modelId="{4FA80567-99D6-4CA5-8508-12E64850F19F}" type="parTrans" cxnId="{F6D0ED31-FDEB-4812-8515-D89A72B89497}">
      <dgm:prSet/>
      <dgm:spPr/>
      <dgm:t>
        <a:bodyPr/>
        <a:lstStyle/>
        <a:p>
          <a:endParaRPr lang="en-US"/>
        </a:p>
      </dgm:t>
    </dgm:pt>
    <dgm:pt modelId="{6F3A9656-C6BD-4FD1-AE62-F00D0D7B0544}" type="sibTrans" cxnId="{F6D0ED31-FDEB-4812-8515-D89A72B89497}">
      <dgm:prSet/>
      <dgm:spPr/>
      <dgm:t>
        <a:bodyPr/>
        <a:lstStyle/>
        <a:p>
          <a:endParaRPr lang="en-US"/>
        </a:p>
      </dgm:t>
    </dgm:pt>
    <dgm:pt modelId="{A52B84E8-4909-4879-B355-F59DC9684D20}">
      <dgm:prSet/>
      <dgm:spPr/>
      <dgm:t>
        <a:bodyPr/>
        <a:lstStyle/>
        <a:p>
          <a:r>
            <a:rPr lang="es-CL" dirty="0"/>
            <a:t>Condiciones de trabajo y condiciones de salud</a:t>
          </a:r>
          <a:endParaRPr lang="en-US" dirty="0"/>
        </a:p>
      </dgm:t>
    </dgm:pt>
    <dgm:pt modelId="{2C9DC4FE-68B9-454E-912A-3ADFA35BE3FA}" type="parTrans" cxnId="{CA24D516-7F02-43F0-B295-6815CFA709FD}">
      <dgm:prSet/>
      <dgm:spPr/>
      <dgm:t>
        <a:bodyPr/>
        <a:lstStyle/>
        <a:p>
          <a:endParaRPr lang="en-US"/>
        </a:p>
      </dgm:t>
    </dgm:pt>
    <dgm:pt modelId="{BE5750E1-A9C6-4666-8BA9-63F43D1E3A50}" type="sibTrans" cxnId="{CA24D516-7F02-43F0-B295-6815CFA709FD}">
      <dgm:prSet/>
      <dgm:spPr/>
      <dgm:t>
        <a:bodyPr/>
        <a:lstStyle/>
        <a:p>
          <a:endParaRPr lang="en-US"/>
        </a:p>
      </dgm:t>
    </dgm:pt>
    <dgm:pt modelId="{86E45A3D-F0BE-4AF0-87F4-50B60B0ADFF8}">
      <dgm:prSet/>
      <dgm:spPr/>
      <dgm:t>
        <a:bodyPr/>
        <a:lstStyle/>
        <a:p>
          <a:r>
            <a:rPr lang="es-CL"/>
            <a:t>Recursos y actividades preventivas</a:t>
          </a:r>
          <a:endParaRPr lang="en-US"/>
        </a:p>
      </dgm:t>
    </dgm:pt>
    <dgm:pt modelId="{944C04F9-32D2-4719-AA99-236922A1656F}" type="parTrans" cxnId="{946B1F01-DCF0-49A7-973F-E363002035EC}">
      <dgm:prSet/>
      <dgm:spPr/>
      <dgm:t>
        <a:bodyPr/>
        <a:lstStyle/>
        <a:p>
          <a:endParaRPr lang="en-US"/>
        </a:p>
      </dgm:t>
    </dgm:pt>
    <dgm:pt modelId="{8C76EC00-954E-49D0-B150-362CAEC16221}" type="sibTrans" cxnId="{946B1F01-DCF0-49A7-973F-E363002035EC}">
      <dgm:prSet/>
      <dgm:spPr/>
      <dgm:t>
        <a:bodyPr/>
        <a:lstStyle/>
        <a:p>
          <a:endParaRPr lang="en-US"/>
        </a:p>
      </dgm:t>
    </dgm:pt>
    <dgm:pt modelId="{46173169-4BC9-4B05-BED2-698213DEB604}">
      <dgm:prSet/>
      <dgm:spPr/>
      <dgm:t>
        <a:bodyPr/>
        <a:lstStyle/>
        <a:p>
          <a:r>
            <a:rPr lang="es-CL"/>
            <a:t>Conclusiones y recomendaciones</a:t>
          </a:r>
          <a:endParaRPr lang="en-US"/>
        </a:p>
      </dgm:t>
    </dgm:pt>
    <dgm:pt modelId="{8EE2C277-8DFF-4E69-943B-90A3B374B50B}" type="parTrans" cxnId="{C6F125B6-5FE1-4F23-88D6-D01957181893}">
      <dgm:prSet/>
      <dgm:spPr/>
      <dgm:t>
        <a:bodyPr/>
        <a:lstStyle/>
        <a:p>
          <a:endParaRPr lang="en-US"/>
        </a:p>
      </dgm:t>
    </dgm:pt>
    <dgm:pt modelId="{F69E317C-224A-4835-8A47-0C130592924D}" type="sibTrans" cxnId="{C6F125B6-5FE1-4F23-88D6-D01957181893}">
      <dgm:prSet/>
      <dgm:spPr/>
      <dgm:t>
        <a:bodyPr/>
        <a:lstStyle/>
        <a:p>
          <a:endParaRPr lang="en-US"/>
        </a:p>
      </dgm:t>
    </dgm:pt>
    <dgm:pt modelId="{5CF38E2D-6C15-4A4A-8690-26555538B2F0}" type="pres">
      <dgm:prSet presAssocID="{2F7B7436-CD81-40D7-8C93-7CF83A08FDF9}" presName="vert0" presStyleCnt="0">
        <dgm:presLayoutVars>
          <dgm:dir/>
          <dgm:animOne val="branch"/>
          <dgm:animLvl val="lvl"/>
        </dgm:presLayoutVars>
      </dgm:prSet>
      <dgm:spPr/>
    </dgm:pt>
    <dgm:pt modelId="{BF47AB9D-50C0-4CC8-9B35-0ED79732647F}" type="pres">
      <dgm:prSet presAssocID="{1A739FF3-F8DB-4255-9683-B4CBB64C0493}" presName="thickLine" presStyleLbl="alignNode1" presStyleIdx="0" presStyleCnt="1"/>
      <dgm:spPr/>
    </dgm:pt>
    <dgm:pt modelId="{CD66729A-9F0B-4B9D-8F40-660C00A9AB80}" type="pres">
      <dgm:prSet presAssocID="{1A739FF3-F8DB-4255-9683-B4CBB64C0493}" presName="horz1" presStyleCnt="0"/>
      <dgm:spPr/>
    </dgm:pt>
    <dgm:pt modelId="{4B4769AA-8356-4B07-AEDC-ABA8246D3BA9}" type="pres">
      <dgm:prSet presAssocID="{1A739FF3-F8DB-4255-9683-B4CBB64C0493}" presName="tx1" presStyleLbl="revTx" presStyleIdx="0" presStyleCnt="6"/>
      <dgm:spPr/>
    </dgm:pt>
    <dgm:pt modelId="{80EDFCC1-6491-42DB-BCB0-6AD5823A8297}" type="pres">
      <dgm:prSet presAssocID="{1A739FF3-F8DB-4255-9683-B4CBB64C0493}" presName="vert1" presStyleCnt="0"/>
      <dgm:spPr/>
    </dgm:pt>
    <dgm:pt modelId="{7780F3F1-F17A-4853-A4B5-F791C5E099B7}" type="pres">
      <dgm:prSet presAssocID="{38D155DF-33BB-4516-B8A8-84AB658BF875}" presName="vertSpace2a" presStyleCnt="0"/>
      <dgm:spPr/>
    </dgm:pt>
    <dgm:pt modelId="{58A5AF9B-22D4-411C-9435-44611B89E6A2}" type="pres">
      <dgm:prSet presAssocID="{38D155DF-33BB-4516-B8A8-84AB658BF875}" presName="horz2" presStyleCnt="0"/>
      <dgm:spPr/>
    </dgm:pt>
    <dgm:pt modelId="{886EBBAD-B1A3-4F96-8A9B-85F469B152D3}" type="pres">
      <dgm:prSet presAssocID="{38D155DF-33BB-4516-B8A8-84AB658BF875}" presName="horzSpace2" presStyleCnt="0"/>
      <dgm:spPr/>
    </dgm:pt>
    <dgm:pt modelId="{DE4317C0-94F7-430B-A4EE-48AE5189AFC9}" type="pres">
      <dgm:prSet presAssocID="{38D155DF-33BB-4516-B8A8-84AB658BF875}" presName="tx2" presStyleLbl="revTx" presStyleIdx="1" presStyleCnt="6"/>
      <dgm:spPr/>
    </dgm:pt>
    <dgm:pt modelId="{C01653CF-F287-450C-B301-CC52543F495A}" type="pres">
      <dgm:prSet presAssocID="{38D155DF-33BB-4516-B8A8-84AB658BF875}" presName="vert2" presStyleCnt="0"/>
      <dgm:spPr/>
    </dgm:pt>
    <dgm:pt modelId="{0A63B910-71AE-44D0-9C7A-80E85D10A1CF}" type="pres">
      <dgm:prSet presAssocID="{38D155DF-33BB-4516-B8A8-84AB658BF875}" presName="thinLine2b" presStyleLbl="callout" presStyleIdx="0" presStyleCnt="5"/>
      <dgm:spPr/>
    </dgm:pt>
    <dgm:pt modelId="{E79E3BA1-AA71-468A-BA9C-E3CAEE52DAF4}" type="pres">
      <dgm:prSet presAssocID="{38D155DF-33BB-4516-B8A8-84AB658BF875}" presName="vertSpace2b" presStyleCnt="0"/>
      <dgm:spPr/>
    </dgm:pt>
    <dgm:pt modelId="{45BCC236-9778-4688-A77A-9EA163F1F318}" type="pres">
      <dgm:prSet presAssocID="{4F9EC5E6-1928-4506-813D-54FC193CD7F5}" presName="horz2" presStyleCnt="0"/>
      <dgm:spPr/>
    </dgm:pt>
    <dgm:pt modelId="{82FD52B4-F3C3-4E05-AFB5-2F9DC2E9E07F}" type="pres">
      <dgm:prSet presAssocID="{4F9EC5E6-1928-4506-813D-54FC193CD7F5}" presName="horzSpace2" presStyleCnt="0"/>
      <dgm:spPr/>
    </dgm:pt>
    <dgm:pt modelId="{6D6E8AC5-A899-40E5-A9E2-47E5333F0CA4}" type="pres">
      <dgm:prSet presAssocID="{4F9EC5E6-1928-4506-813D-54FC193CD7F5}" presName="tx2" presStyleLbl="revTx" presStyleIdx="2" presStyleCnt="6"/>
      <dgm:spPr/>
    </dgm:pt>
    <dgm:pt modelId="{7359BF09-C533-4F13-AE1C-42AC1DE0F1EA}" type="pres">
      <dgm:prSet presAssocID="{4F9EC5E6-1928-4506-813D-54FC193CD7F5}" presName="vert2" presStyleCnt="0"/>
      <dgm:spPr/>
    </dgm:pt>
    <dgm:pt modelId="{FCFC2952-96CF-4481-A7A4-8CF56CDC913E}" type="pres">
      <dgm:prSet presAssocID="{4F9EC5E6-1928-4506-813D-54FC193CD7F5}" presName="thinLine2b" presStyleLbl="callout" presStyleIdx="1" presStyleCnt="5"/>
      <dgm:spPr/>
    </dgm:pt>
    <dgm:pt modelId="{E52D6BC2-A6C2-4307-AA4F-B5DA55D7552B}" type="pres">
      <dgm:prSet presAssocID="{4F9EC5E6-1928-4506-813D-54FC193CD7F5}" presName="vertSpace2b" presStyleCnt="0"/>
      <dgm:spPr/>
    </dgm:pt>
    <dgm:pt modelId="{CA225670-78EF-4148-BE9E-E6F63604BE01}" type="pres">
      <dgm:prSet presAssocID="{A52B84E8-4909-4879-B355-F59DC9684D20}" presName="horz2" presStyleCnt="0"/>
      <dgm:spPr/>
    </dgm:pt>
    <dgm:pt modelId="{292ABEA9-BA88-44AA-8A22-1E25BACDFE06}" type="pres">
      <dgm:prSet presAssocID="{A52B84E8-4909-4879-B355-F59DC9684D20}" presName="horzSpace2" presStyleCnt="0"/>
      <dgm:spPr/>
    </dgm:pt>
    <dgm:pt modelId="{708686C1-B2EF-4C13-AD13-D510DADE225D}" type="pres">
      <dgm:prSet presAssocID="{A52B84E8-4909-4879-B355-F59DC9684D20}" presName="tx2" presStyleLbl="revTx" presStyleIdx="3" presStyleCnt="6"/>
      <dgm:spPr/>
    </dgm:pt>
    <dgm:pt modelId="{CF5A9C65-1338-440B-A9DE-4BD10589AB4B}" type="pres">
      <dgm:prSet presAssocID="{A52B84E8-4909-4879-B355-F59DC9684D20}" presName="vert2" presStyleCnt="0"/>
      <dgm:spPr/>
    </dgm:pt>
    <dgm:pt modelId="{A16B3909-EFCE-40DE-BB34-5299F74BF374}" type="pres">
      <dgm:prSet presAssocID="{A52B84E8-4909-4879-B355-F59DC9684D20}" presName="thinLine2b" presStyleLbl="callout" presStyleIdx="2" presStyleCnt="5"/>
      <dgm:spPr/>
    </dgm:pt>
    <dgm:pt modelId="{401B3592-24A5-4A95-9595-BA0F7748E475}" type="pres">
      <dgm:prSet presAssocID="{A52B84E8-4909-4879-B355-F59DC9684D20}" presName="vertSpace2b" presStyleCnt="0"/>
      <dgm:spPr/>
    </dgm:pt>
    <dgm:pt modelId="{11E7E08E-5779-4BA9-8645-F518216E0ED1}" type="pres">
      <dgm:prSet presAssocID="{86E45A3D-F0BE-4AF0-87F4-50B60B0ADFF8}" presName="horz2" presStyleCnt="0"/>
      <dgm:spPr/>
    </dgm:pt>
    <dgm:pt modelId="{A4089739-4F35-476F-98BC-053D3D392856}" type="pres">
      <dgm:prSet presAssocID="{86E45A3D-F0BE-4AF0-87F4-50B60B0ADFF8}" presName="horzSpace2" presStyleCnt="0"/>
      <dgm:spPr/>
    </dgm:pt>
    <dgm:pt modelId="{C9D8040B-5D3C-4D72-B0F4-60761F9F9CB6}" type="pres">
      <dgm:prSet presAssocID="{86E45A3D-F0BE-4AF0-87F4-50B60B0ADFF8}" presName="tx2" presStyleLbl="revTx" presStyleIdx="4" presStyleCnt="6"/>
      <dgm:spPr/>
    </dgm:pt>
    <dgm:pt modelId="{4CEB62BF-023D-45D6-B093-E73FF0B20086}" type="pres">
      <dgm:prSet presAssocID="{86E45A3D-F0BE-4AF0-87F4-50B60B0ADFF8}" presName="vert2" presStyleCnt="0"/>
      <dgm:spPr/>
    </dgm:pt>
    <dgm:pt modelId="{2F299A56-3CC9-4F01-A4CF-9C76169E084A}" type="pres">
      <dgm:prSet presAssocID="{86E45A3D-F0BE-4AF0-87F4-50B60B0ADFF8}" presName="thinLine2b" presStyleLbl="callout" presStyleIdx="3" presStyleCnt="5"/>
      <dgm:spPr/>
    </dgm:pt>
    <dgm:pt modelId="{CBB44F51-EAC6-440E-8EBA-B695B59CCA91}" type="pres">
      <dgm:prSet presAssocID="{86E45A3D-F0BE-4AF0-87F4-50B60B0ADFF8}" presName="vertSpace2b" presStyleCnt="0"/>
      <dgm:spPr/>
    </dgm:pt>
    <dgm:pt modelId="{18FBABB3-352F-4325-8ED0-0E2600C9B828}" type="pres">
      <dgm:prSet presAssocID="{46173169-4BC9-4B05-BED2-698213DEB604}" presName="horz2" presStyleCnt="0"/>
      <dgm:spPr/>
    </dgm:pt>
    <dgm:pt modelId="{88459505-1E54-4324-A2D2-28A1DA47774F}" type="pres">
      <dgm:prSet presAssocID="{46173169-4BC9-4B05-BED2-698213DEB604}" presName="horzSpace2" presStyleCnt="0"/>
      <dgm:spPr/>
    </dgm:pt>
    <dgm:pt modelId="{3DED666F-040D-4D4E-BE1F-A0AF07471CB8}" type="pres">
      <dgm:prSet presAssocID="{46173169-4BC9-4B05-BED2-698213DEB604}" presName="tx2" presStyleLbl="revTx" presStyleIdx="5" presStyleCnt="6"/>
      <dgm:spPr/>
    </dgm:pt>
    <dgm:pt modelId="{8B895A94-678F-457C-AC78-30131E647047}" type="pres">
      <dgm:prSet presAssocID="{46173169-4BC9-4B05-BED2-698213DEB604}" presName="vert2" presStyleCnt="0"/>
      <dgm:spPr/>
    </dgm:pt>
    <dgm:pt modelId="{7E3DF588-4D6B-402E-BD72-279293D5994C}" type="pres">
      <dgm:prSet presAssocID="{46173169-4BC9-4B05-BED2-698213DEB604}" presName="thinLine2b" presStyleLbl="callout" presStyleIdx="4" presStyleCnt="5"/>
      <dgm:spPr/>
    </dgm:pt>
    <dgm:pt modelId="{FB1A8E99-782A-4BF4-A580-794C5F8F1879}" type="pres">
      <dgm:prSet presAssocID="{46173169-4BC9-4B05-BED2-698213DEB604}" presName="vertSpace2b" presStyleCnt="0"/>
      <dgm:spPr/>
    </dgm:pt>
  </dgm:ptLst>
  <dgm:cxnLst>
    <dgm:cxn modelId="{946B1F01-DCF0-49A7-973F-E363002035EC}" srcId="{1A739FF3-F8DB-4255-9683-B4CBB64C0493}" destId="{86E45A3D-F0BE-4AF0-87F4-50B60B0ADFF8}" srcOrd="3" destOrd="0" parTransId="{944C04F9-32D2-4719-AA99-236922A1656F}" sibTransId="{8C76EC00-954E-49D0-B150-362CAEC16221}"/>
    <dgm:cxn modelId="{CA24D516-7F02-43F0-B295-6815CFA709FD}" srcId="{1A739FF3-F8DB-4255-9683-B4CBB64C0493}" destId="{A52B84E8-4909-4879-B355-F59DC9684D20}" srcOrd="2" destOrd="0" parTransId="{2C9DC4FE-68B9-454E-912A-3ADFA35BE3FA}" sibTransId="{BE5750E1-A9C6-4666-8BA9-63F43D1E3A50}"/>
    <dgm:cxn modelId="{03D82925-9325-46EA-BFB9-7D290507D22D}" type="presOf" srcId="{46173169-4BC9-4B05-BED2-698213DEB604}" destId="{3DED666F-040D-4D4E-BE1F-A0AF07471CB8}" srcOrd="0" destOrd="0" presId="urn:microsoft.com/office/officeart/2008/layout/LinedList"/>
    <dgm:cxn modelId="{F6D0ED31-FDEB-4812-8515-D89A72B89497}" srcId="{1A739FF3-F8DB-4255-9683-B4CBB64C0493}" destId="{4F9EC5E6-1928-4506-813D-54FC193CD7F5}" srcOrd="1" destOrd="0" parTransId="{4FA80567-99D6-4CA5-8508-12E64850F19F}" sibTransId="{6F3A9656-C6BD-4FD1-AE62-F00D0D7B0544}"/>
    <dgm:cxn modelId="{310F8E32-8D96-43D0-9076-34DC8AA73872}" srcId="{2F7B7436-CD81-40D7-8C93-7CF83A08FDF9}" destId="{1A739FF3-F8DB-4255-9683-B4CBB64C0493}" srcOrd="0" destOrd="0" parTransId="{9520F59E-299A-4D9F-866D-1DBDE73C12B7}" sibTransId="{EA189D43-3818-4FEB-B2DC-025BEE5B4801}"/>
    <dgm:cxn modelId="{AB35EA5C-E337-410A-88B8-39E5901DBC50}" type="presOf" srcId="{2F7B7436-CD81-40D7-8C93-7CF83A08FDF9}" destId="{5CF38E2D-6C15-4A4A-8690-26555538B2F0}" srcOrd="0" destOrd="0" presId="urn:microsoft.com/office/officeart/2008/layout/LinedList"/>
    <dgm:cxn modelId="{6EC51661-0F12-4707-AD97-8E6AB7D4621E}" type="presOf" srcId="{38D155DF-33BB-4516-B8A8-84AB658BF875}" destId="{DE4317C0-94F7-430B-A4EE-48AE5189AFC9}" srcOrd="0" destOrd="0" presId="urn:microsoft.com/office/officeart/2008/layout/LinedList"/>
    <dgm:cxn modelId="{9B87E167-E65C-4E6F-BCD3-55AE3B842638}" type="presOf" srcId="{4F9EC5E6-1928-4506-813D-54FC193CD7F5}" destId="{6D6E8AC5-A899-40E5-A9E2-47E5333F0CA4}" srcOrd="0" destOrd="0" presId="urn:microsoft.com/office/officeart/2008/layout/LinedList"/>
    <dgm:cxn modelId="{4DA44E6F-902C-4140-A956-51C9EFEBDBA8}" type="presOf" srcId="{A52B84E8-4909-4879-B355-F59DC9684D20}" destId="{708686C1-B2EF-4C13-AD13-D510DADE225D}" srcOrd="0" destOrd="0" presId="urn:microsoft.com/office/officeart/2008/layout/LinedList"/>
    <dgm:cxn modelId="{C6F125B6-5FE1-4F23-88D6-D01957181893}" srcId="{1A739FF3-F8DB-4255-9683-B4CBB64C0493}" destId="{46173169-4BC9-4B05-BED2-698213DEB604}" srcOrd="4" destOrd="0" parTransId="{8EE2C277-8DFF-4E69-943B-90A3B374B50B}" sibTransId="{F69E317C-224A-4835-8A47-0C130592924D}"/>
    <dgm:cxn modelId="{D1A2D0D5-B84C-4ED9-BA5A-97D6CAE6AE6E}" srcId="{1A739FF3-F8DB-4255-9683-B4CBB64C0493}" destId="{38D155DF-33BB-4516-B8A8-84AB658BF875}" srcOrd="0" destOrd="0" parTransId="{ECF06078-68C8-4E79-9436-FF9F76433A81}" sibTransId="{04BD6E25-4E78-4AA2-9740-7BC1F0A90AC6}"/>
    <dgm:cxn modelId="{562C7AE3-737B-4E7C-8329-7E59BAA15072}" type="presOf" srcId="{1A739FF3-F8DB-4255-9683-B4CBB64C0493}" destId="{4B4769AA-8356-4B07-AEDC-ABA8246D3BA9}" srcOrd="0" destOrd="0" presId="urn:microsoft.com/office/officeart/2008/layout/LinedList"/>
    <dgm:cxn modelId="{BF09BDEB-09BB-4F61-A0F2-B7FD1337B1FB}" type="presOf" srcId="{86E45A3D-F0BE-4AF0-87F4-50B60B0ADFF8}" destId="{C9D8040B-5D3C-4D72-B0F4-60761F9F9CB6}" srcOrd="0" destOrd="0" presId="urn:microsoft.com/office/officeart/2008/layout/LinedList"/>
    <dgm:cxn modelId="{88D80A7E-94AE-48F4-86A1-D1D77C726020}" type="presParOf" srcId="{5CF38E2D-6C15-4A4A-8690-26555538B2F0}" destId="{BF47AB9D-50C0-4CC8-9B35-0ED79732647F}" srcOrd="0" destOrd="0" presId="urn:microsoft.com/office/officeart/2008/layout/LinedList"/>
    <dgm:cxn modelId="{4CCA5BE4-2810-451B-A860-44FF0950C30B}" type="presParOf" srcId="{5CF38E2D-6C15-4A4A-8690-26555538B2F0}" destId="{CD66729A-9F0B-4B9D-8F40-660C00A9AB80}" srcOrd="1" destOrd="0" presId="urn:microsoft.com/office/officeart/2008/layout/LinedList"/>
    <dgm:cxn modelId="{54EA970D-300F-4FF2-B919-39F0271047DE}" type="presParOf" srcId="{CD66729A-9F0B-4B9D-8F40-660C00A9AB80}" destId="{4B4769AA-8356-4B07-AEDC-ABA8246D3BA9}" srcOrd="0" destOrd="0" presId="urn:microsoft.com/office/officeart/2008/layout/LinedList"/>
    <dgm:cxn modelId="{4F32EE28-6D5C-4828-8FE9-091003545519}" type="presParOf" srcId="{CD66729A-9F0B-4B9D-8F40-660C00A9AB80}" destId="{80EDFCC1-6491-42DB-BCB0-6AD5823A8297}" srcOrd="1" destOrd="0" presId="urn:microsoft.com/office/officeart/2008/layout/LinedList"/>
    <dgm:cxn modelId="{9B1B0E01-C3D5-4AA1-B6B8-949920709CA5}" type="presParOf" srcId="{80EDFCC1-6491-42DB-BCB0-6AD5823A8297}" destId="{7780F3F1-F17A-4853-A4B5-F791C5E099B7}" srcOrd="0" destOrd="0" presId="urn:microsoft.com/office/officeart/2008/layout/LinedList"/>
    <dgm:cxn modelId="{7460CA61-C86E-4316-90F2-6C505D4F08B1}" type="presParOf" srcId="{80EDFCC1-6491-42DB-BCB0-6AD5823A8297}" destId="{58A5AF9B-22D4-411C-9435-44611B89E6A2}" srcOrd="1" destOrd="0" presId="urn:microsoft.com/office/officeart/2008/layout/LinedList"/>
    <dgm:cxn modelId="{F25BB2DB-8AEF-4A2F-B485-1EE9E1CF0DF3}" type="presParOf" srcId="{58A5AF9B-22D4-411C-9435-44611B89E6A2}" destId="{886EBBAD-B1A3-4F96-8A9B-85F469B152D3}" srcOrd="0" destOrd="0" presId="urn:microsoft.com/office/officeart/2008/layout/LinedList"/>
    <dgm:cxn modelId="{25FF4C7B-0C92-4144-A95F-C80D47F15E21}" type="presParOf" srcId="{58A5AF9B-22D4-411C-9435-44611B89E6A2}" destId="{DE4317C0-94F7-430B-A4EE-48AE5189AFC9}" srcOrd="1" destOrd="0" presId="urn:microsoft.com/office/officeart/2008/layout/LinedList"/>
    <dgm:cxn modelId="{E3FEE855-ABDE-4EA5-A555-9BF0A2A0DA19}" type="presParOf" srcId="{58A5AF9B-22D4-411C-9435-44611B89E6A2}" destId="{C01653CF-F287-450C-B301-CC52543F495A}" srcOrd="2" destOrd="0" presId="urn:microsoft.com/office/officeart/2008/layout/LinedList"/>
    <dgm:cxn modelId="{AC496142-858F-4A46-9F95-275607FDC8F4}" type="presParOf" srcId="{80EDFCC1-6491-42DB-BCB0-6AD5823A8297}" destId="{0A63B910-71AE-44D0-9C7A-80E85D10A1CF}" srcOrd="2" destOrd="0" presId="urn:microsoft.com/office/officeart/2008/layout/LinedList"/>
    <dgm:cxn modelId="{5D95952F-74C9-49E4-88AF-86CC7EC98542}" type="presParOf" srcId="{80EDFCC1-6491-42DB-BCB0-6AD5823A8297}" destId="{E79E3BA1-AA71-468A-BA9C-E3CAEE52DAF4}" srcOrd="3" destOrd="0" presId="urn:microsoft.com/office/officeart/2008/layout/LinedList"/>
    <dgm:cxn modelId="{89A4F2C7-5133-4618-B95A-9F6AC3D92B6D}" type="presParOf" srcId="{80EDFCC1-6491-42DB-BCB0-6AD5823A8297}" destId="{45BCC236-9778-4688-A77A-9EA163F1F318}" srcOrd="4" destOrd="0" presId="urn:microsoft.com/office/officeart/2008/layout/LinedList"/>
    <dgm:cxn modelId="{530397F4-D381-4C12-8CEF-7D4FA26BEE43}" type="presParOf" srcId="{45BCC236-9778-4688-A77A-9EA163F1F318}" destId="{82FD52B4-F3C3-4E05-AFB5-2F9DC2E9E07F}" srcOrd="0" destOrd="0" presId="urn:microsoft.com/office/officeart/2008/layout/LinedList"/>
    <dgm:cxn modelId="{E4EA0547-537A-47B2-A427-39DA0A6B09D9}" type="presParOf" srcId="{45BCC236-9778-4688-A77A-9EA163F1F318}" destId="{6D6E8AC5-A899-40E5-A9E2-47E5333F0CA4}" srcOrd="1" destOrd="0" presId="urn:microsoft.com/office/officeart/2008/layout/LinedList"/>
    <dgm:cxn modelId="{1E77E139-01E1-4BAA-9D81-4D0526E1A6AF}" type="presParOf" srcId="{45BCC236-9778-4688-A77A-9EA163F1F318}" destId="{7359BF09-C533-4F13-AE1C-42AC1DE0F1EA}" srcOrd="2" destOrd="0" presId="urn:microsoft.com/office/officeart/2008/layout/LinedList"/>
    <dgm:cxn modelId="{C7773302-F43D-4611-B95C-565C4822A13E}" type="presParOf" srcId="{80EDFCC1-6491-42DB-BCB0-6AD5823A8297}" destId="{FCFC2952-96CF-4481-A7A4-8CF56CDC913E}" srcOrd="5" destOrd="0" presId="urn:microsoft.com/office/officeart/2008/layout/LinedList"/>
    <dgm:cxn modelId="{1B099540-5F71-4FA8-8E2A-D3753069C60E}" type="presParOf" srcId="{80EDFCC1-6491-42DB-BCB0-6AD5823A8297}" destId="{E52D6BC2-A6C2-4307-AA4F-B5DA55D7552B}" srcOrd="6" destOrd="0" presId="urn:microsoft.com/office/officeart/2008/layout/LinedList"/>
    <dgm:cxn modelId="{441BF72F-77A4-445F-BC16-A93F93CCEAA0}" type="presParOf" srcId="{80EDFCC1-6491-42DB-BCB0-6AD5823A8297}" destId="{CA225670-78EF-4148-BE9E-E6F63604BE01}" srcOrd="7" destOrd="0" presId="urn:microsoft.com/office/officeart/2008/layout/LinedList"/>
    <dgm:cxn modelId="{6DF47F10-D7BB-4A8E-9E8F-0F6F1B4D79EA}" type="presParOf" srcId="{CA225670-78EF-4148-BE9E-E6F63604BE01}" destId="{292ABEA9-BA88-44AA-8A22-1E25BACDFE06}" srcOrd="0" destOrd="0" presId="urn:microsoft.com/office/officeart/2008/layout/LinedList"/>
    <dgm:cxn modelId="{247B80C6-90E9-49AA-8064-A182614149C1}" type="presParOf" srcId="{CA225670-78EF-4148-BE9E-E6F63604BE01}" destId="{708686C1-B2EF-4C13-AD13-D510DADE225D}" srcOrd="1" destOrd="0" presId="urn:microsoft.com/office/officeart/2008/layout/LinedList"/>
    <dgm:cxn modelId="{2BDD77E2-11E3-4520-A4E6-1A7FED2F9E07}" type="presParOf" srcId="{CA225670-78EF-4148-BE9E-E6F63604BE01}" destId="{CF5A9C65-1338-440B-A9DE-4BD10589AB4B}" srcOrd="2" destOrd="0" presId="urn:microsoft.com/office/officeart/2008/layout/LinedList"/>
    <dgm:cxn modelId="{F5D36EE6-40CC-4362-8267-4BAFC1FCCEDC}" type="presParOf" srcId="{80EDFCC1-6491-42DB-BCB0-6AD5823A8297}" destId="{A16B3909-EFCE-40DE-BB34-5299F74BF374}" srcOrd="8" destOrd="0" presId="urn:microsoft.com/office/officeart/2008/layout/LinedList"/>
    <dgm:cxn modelId="{E2FEA197-57D1-42E8-9DFF-11E63B4FCEDB}" type="presParOf" srcId="{80EDFCC1-6491-42DB-BCB0-6AD5823A8297}" destId="{401B3592-24A5-4A95-9595-BA0F7748E475}" srcOrd="9" destOrd="0" presId="urn:microsoft.com/office/officeart/2008/layout/LinedList"/>
    <dgm:cxn modelId="{75627296-A04B-40B0-8E43-21511A7A09AD}" type="presParOf" srcId="{80EDFCC1-6491-42DB-BCB0-6AD5823A8297}" destId="{11E7E08E-5779-4BA9-8645-F518216E0ED1}" srcOrd="10" destOrd="0" presId="urn:microsoft.com/office/officeart/2008/layout/LinedList"/>
    <dgm:cxn modelId="{0DC2AC41-8AA6-41C0-8997-1503C01F73A5}" type="presParOf" srcId="{11E7E08E-5779-4BA9-8645-F518216E0ED1}" destId="{A4089739-4F35-476F-98BC-053D3D392856}" srcOrd="0" destOrd="0" presId="urn:microsoft.com/office/officeart/2008/layout/LinedList"/>
    <dgm:cxn modelId="{5A95FB75-89BC-474A-95E5-ED82321C53A5}" type="presParOf" srcId="{11E7E08E-5779-4BA9-8645-F518216E0ED1}" destId="{C9D8040B-5D3C-4D72-B0F4-60761F9F9CB6}" srcOrd="1" destOrd="0" presId="urn:microsoft.com/office/officeart/2008/layout/LinedList"/>
    <dgm:cxn modelId="{06C5B0B8-C763-4FEB-8BB7-399B4171BA9B}" type="presParOf" srcId="{11E7E08E-5779-4BA9-8645-F518216E0ED1}" destId="{4CEB62BF-023D-45D6-B093-E73FF0B20086}" srcOrd="2" destOrd="0" presId="urn:microsoft.com/office/officeart/2008/layout/LinedList"/>
    <dgm:cxn modelId="{8B468383-AA77-4BC9-9617-64048408165F}" type="presParOf" srcId="{80EDFCC1-6491-42DB-BCB0-6AD5823A8297}" destId="{2F299A56-3CC9-4F01-A4CF-9C76169E084A}" srcOrd="11" destOrd="0" presId="urn:microsoft.com/office/officeart/2008/layout/LinedList"/>
    <dgm:cxn modelId="{1A712CC4-CDBD-4017-9828-7DD7BFD31D2A}" type="presParOf" srcId="{80EDFCC1-6491-42DB-BCB0-6AD5823A8297}" destId="{CBB44F51-EAC6-440E-8EBA-B695B59CCA91}" srcOrd="12" destOrd="0" presId="urn:microsoft.com/office/officeart/2008/layout/LinedList"/>
    <dgm:cxn modelId="{78B5D4AB-842A-4B40-9C68-E3582F1573F7}" type="presParOf" srcId="{80EDFCC1-6491-42DB-BCB0-6AD5823A8297}" destId="{18FBABB3-352F-4325-8ED0-0E2600C9B828}" srcOrd="13" destOrd="0" presId="urn:microsoft.com/office/officeart/2008/layout/LinedList"/>
    <dgm:cxn modelId="{A503B42B-B28B-4E7C-B55C-482869811087}" type="presParOf" srcId="{18FBABB3-352F-4325-8ED0-0E2600C9B828}" destId="{88459505-1E54-4324-A2D2-28A1DA47774F}" srcOrd="0" destOrd="0" presId="urn:microsoft.com/office/officeart/2008/layout/LinedList"/>
    <dgm:cxn modelId="{B689DD59-6AE8-4B67-894B-79B700F1F726}" type="presParOf" srcId="{18FBABB3-352F-4325-8ED0-0E2600C9B828}" destId="{3DED666F-040D-4D4E-BE1F-A0AF07471CB8}" srcOrd="1" destOrd="0" presId="urn:microsoft.com/office/officeart/2008/layout/LinedList"/>
    <dgm:cxn modelId="{DBDAD37B-1E53-4843-B96A-CF143861890A}" type="presParOf" srcId="{18FBABB3-352F-4325-8ED0-0E2600C9B828}" destId="{8B895A94-678F-457C-AC78-30131E647047}" srcOrd="2" destOrd="0" presId="urn:microsoft.com/office/officeart/2008/layout/LinedList"/>
    <dgm:cxn modelId="{C04075D2-12F3-4405-9C0B-32469E20DDEC}" type="presParOf" srcId="{80EDFCC1-6491-42DB-BCB0-6AD5823A8297}" destId="{7E3DF588-4D6B-402E-BD72-279293D5994C}" srcOrd="14" destOrd="0" presId="urn:microsoft.com/office/officeart/2008/layout/LinedList"/>
    <dgm:cxn modelId="{B151CF52-0EE2-48C8-A326-F2B7909CAB5B}" type="presParOf" srcId="{80EDFCC1-6491-42DB-BCB0-6AD5823A8297}" destId="{FB1A8E99-782A-4BF4-A580-794C5F8F1879}" srcOrd="15" destOrd="0" presId="urn:microsoft.com/office/officeart/2008/layout/Line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F47AB9D-50C0-4CC8-9B35-0ED79732647F}">
      <dsp:nvSpPr>
        <dsp:cNvPr id="0" name=""/>
        <dsp:cNvSpPr/>
      </dsp:nvSpPr>
      <dsp:spPr>
        <a:xfrm>
          <a:off x="0" y="0"/>
          <a:ext cx="6291714" cy="0"/>
        </a:xfrm>
        <a:prstGeom prst="lin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4B4769AA-8356-4B07-AEDC-ABA8246D3BA9}">
      <dsp:nvSpPr>
        <dsp:cNvPr id="0" name=""/>
        <dsp:cNvSpPr/>
      </dsp:nvSpPr>
      <dsp:spPr>
        <a:xfrm>
          <a:off x="0" y="0"/>
          <a:ext cx="1258342" cy="553073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7150" tIns="57150" rIns="57150" bIns="57150" numCol="1" spcCol="1270" anchor="t" anchorCtr="0">
          <a:noAutofit/>
        </a:bodyPr>
        <a:lstStyle/>
        <a:p>
          <a:pPr marL="0" lvl="0" indent="0" algn="l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CL" sz="1500" kern="1200" dirty="0"/>
            <a:t>Introducción Proceso de construcción del perfil</a:t>
          </a:r>
          <a:endParaRPr lang="en-US" sz="1500" kern="1200" dirty="0"/>
        </a:p>
      </dsp:txBody>
      <dsp:txXfrm>
        <a:off x="0" y="0"/>
        <a:ext cx="1258342" cy="5530735"/>
      </dsp:txXfrm>
    </dsp:sp>
    <dsp:sp modelId="{DE4317C0-94F7-430B-A4EE-48AE5189AFC9}">
      <dsp:nvSpPr>
        <dsp:cNvPr id="0" name=""/>
        <dsp:cNvSpPr/>
      </dsp:nvSpPr>
      <dsp:spPr>
        <a:xfrm>
          <a:off x="1352718" y="52120"/>
          <a:ext cx="4938995" cy="104241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2870" tIns="102870" rIns="102870" bIns="102870" numCol="1" spcCol="1270" anchor="t" anchorCtr="0">
          <a:noAutofit/>
        </a:bodyPr>
        <a:lstStyle/>
        <a:p>
          <a:pPr marL="0" lvl="0" indent="0" algn="l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CL" sz="2700" kern="1200"/>
            <a:t>Marco normativo y mapa institucional</a:t>
          </a:r>
          <a:endParaRPr lang="en-US" sz="2700" kern="1200"/>
        </a:p>
      </dsp:txBody>
      <dsp:txXfrm>
        <a:off x="1352718" y="52120"/>
        <a:ext cx="4938995" cy="1042413"/>
      </dsp:txXfrm>
    </dsp:sp>
    <dsp:sp modelId="{0A63B910-71AE-44D0-9C7A-80E85D10A1CF}">
      <dsp:nvSpPr>
        <dsp:cNvPr id="0" name=""/>
        <dsp:cNvSpPr/>
      </dsp:nvSpPr>
      <dsp:spPr>
        <a:xfrm>
          <a:off x="1258342" y="1094534"/>
          <a:ext cx="5033371" cy="0"/>
        </a:xfrm>
        <a:prstGeom prst="lin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2">
              <a:tint val="5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6D6E8AC5-A899-40E5-A9E2-47E5333F0CA4}">
      <dsp:nvSpPr>
        <dsp:cNvPr id="0" name=""/>
        <dsp:cNvSpPr/>
      </dsp:nvSpPr>
      <dsp:spPr>
        <a:xfrm>
          <a:off x="1352718" y="1146655"/>
          <a:ext cx="4938995" cy="104241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2870" tIns="102870" rIns="102870" bIns="102870" numCol="1" spcCol="1270" anchor="t" anchorCtr="0">
          <a:noAutofit/>
        </a:bodyPr>
        <a:lstStyle/>
        <a:p>
          <a:pPr marL="0" lvl="0" indent="0" algn="l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CL" sz="2700" kern="1200"/>
            <a:t>Estructura productiva, mercado del trabajo y protección social</a:t>
          </a:r>
          <a:endParaRPr lang="en-US" sz="2700" kern="1200"/>
        </a:p>
      </dsp:txBody>
      <dsp:txXfrm>
        <a:off x="1352718" y="1146655"/>
        <a:ext cx="4938995" cy="1042413"/>
      </dsp:txXfrm>
    </dsp:sp>
    <dsp:sp modelId="{FCFC2952-96CF-4481-A7A4-8CF56CDC913E}">
      <dsp:nvSpPr>
        <dsp:cNvPr id="0" name=""/>
        <dsp:cNvSpPr/>
      </dsp:nvSpPr>
      <dsp:spPr>
        <a:xfrm>
          <a:off x="1258342" y="2189069"/>
          <a:ext cx="5033371" cy="0"/>
        </a:xfrm>
        <a:prstGeom prst="lin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2">
              <a:tint val="5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708686C1-B2EF-4C13-AD13-D510DADE225D}">
      <dsp:nvSpPr>
        <dsp:cNvPr id="0" name=""/>
        <dsp:cNvSpPr/>
      </dsp:nvSpPr>
      <dsp:spPr>
        <a:xfrm>
          <a:off x="1352718" y="2241189"/>
          <a:ext cx="4938995" cy="104241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2870" tIns="102870" rIns="102870" bIns="102870" numCol="1" spcCol="1270" anchor="t" anchorCtr="0">
          <a:noAutofit/>
        </a:bodyPr>
        <a:lstStyle/>
        <a:p>
          <a:pPr marL="0" lvl="0" indent="0" algn="l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CL" sz="2700" kern="1200" dirty="0"/>
            <a:t>Condiciones de trabajo y condiciones de salud</a:t>
          </a:r>
          <a:endParaRPr lang="en-US" sz="2700" kern="1200" dirty="0"/>
        </a:p>
      </dsp:txBody>
      <dsp:txXfrm>
        <a:off x="1352718" y="2241189"/>
        <a:ext cx="4938995" cy="1042413"/>
      </dsp:txXfrm>
    </dsp:sp>
    <dsp:sp modelId="{A16B3909-EFCE-40DE-BB34-5299F74BF374}">
      <dsp:nvSpPr>
        <dsp:cNvPr id="0" name=""/>
        <dsp:cNvSpPr/>
      </dsp:nvSpPr>
      <dsp:spPr>
        <a:xfrm>
          <a:off x="1258342" y="3283603"/>
          <a:ext cx="5033371" cy="0"/>
        </a:xfrm>
        <a:prstGeom prst="lin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2">
              <a:tint val="5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C9D8040B-5D3C-4D72-B0F4-60761F9F9CB6}">
      <dsp:nvSpPr>
        <dsp:cNvPr id="0" name=""/>
        <dsp:cNvSpPr/>
      </dsp:nvSpPr>
      <dsp:spPr>
        <a:xfrm>
          <a:off x="1352718" y="3335724"/>
          <a:ext cx="4938995" cy="104241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2870" tIns="102870" rIns="102870" bIns="102870" numCol="1" spcCol="1270" anchor="t" anchorCtr="0">
          <a:noAutofit/>
        </a:bodyPr>
        <a:lstStyle/>
        <a:p>
          <a:pPr marL="0" lvl="0" indent="0" algn="l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CL" sz="2700" kern="1200"/>
            <a:t>Recursos y actividades preventivas</a:t>
          </a:r>
          <a:endParaRPr lang="en-US" sz="2700" kern="1200"/>
        </a:p>
      </dsp:txBody>
      <dsp:txXfrm>
        <a:off x="1352718" y="3335724"/>
        <a:ext cx="4938995" cy="1042413"/>
      </dsp:txXfrm>
    </dsp:sp>
    <dsp:sp modelId="{2F299A56-3CC9-4F01-A4CF-9C76169E084A}">
      <dsp:nvSpPr>
        <dsp:cNvPr id="0" name=""/>
        <dsp:cNvSpPr/>
      </dsp:nvSpPr>
      <dsp:spPr>
        <a:xfrm>
          <a:off x="1258342" y="4378138"/>
          <a:ext cx="5033371" cy="0"/>
        </a:xfrm>
        <a:prstGeom prst="lin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2">
              <a:tint val="5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3DED666F-040D-4D4E-BE1F-A0AF07471CB8}">
      <dsp:nvSpPr>
        <dsp:cNvPr id="0" name=""/>
        <dsp:cNvSpPr/>
      </dsp:nvSpPr>
      <dsp:spPr>
        <a:xfrm>
          <a:off x="1352718" y="4430259"/>
          <a:ext cx="4938995" cy="104241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2870" tIns="102870" rIns="102870" bIns="102870" numCol="1" spcCol="1270" anchor="t" anchorCtr="0">
          <a:noAutofit/>
        </a:bodyPr>
        <a:lstStyle/>
        <a:p>
          <a:pPr marL="0" lvl="0" indent="0" algn="l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CL" sz="2700" kern="1200"/>
            <a:t>Conclusiones y recomendaciones</a:t>
          </a:r>
          <a:endParaRPr lang="en-US" sz="2700" kern="1200"/>
        </a:p>
      </dsp:txBody>
      <dsp:txXfrm>
        <a:off x="1352718" y="4430259"/>
        <a:ext cx="4938995" cy="1042413"/>
      </dsp:txXfrm>
    </dsp:sp>
    <dsp:sp modelId="{7E3DF588-4D6B-402E-BD72-279293D5994C}">
      <dsp:nvSpPr>
        <dsp:cNvPr id="0" name=""/>
        <dsp:cNvSpPr/>
      </dsp:nvSpPr>
      <dsp:spPr>
        <a:xfrm>
          <a:off x="1258342" y="5472673"/>
          <a:ext cx="5033371" cy="0"/>
        </a:xfrm>
        <a:prstGeom prst="lin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2">
              <a:tint val="5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8/layout/LinedList">
  <dgm:title val=""/>
  <dgm:desc val=""/>
  <dgm:catLst>
    <dgm:cat type="hierarchy" pri="8000"/>
    <dgm:cat type="list" pri="25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clrData>
  <dgm:layoutNode name="vert0">
    <dgm:varLst>
      <dgm:dir/>
      <dgm:animOne val="branch"/>
      <dgm:animLvl val="lvl"/>
    </dgm:varLst>
    <dgm:choose name="Name0">
      <dgm:if name="Name1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horz1" refType="w"/>
      <dgm:constr type="h" for="ch" forName="horz1" refType="h"/>
      <dgm:constr type="h" for="des" forName="vert1" refType="h"/>
      <dgm:constr type="h" for="des" forName="tx1" refType="h"/>
      <dgm:constr type="h" for="des" forName="horz2" refType="h"/>
      <dgm:constr type="h" for="des" forName="vert2" refType="h"/>
      <dgm:constr type="h" for="des" forName="horz3" refType="h"/>
      <dgm:constr type="h" for="des" forName="vert3" refType="h"/>
      <dgm:constr type="h" for="des" forName="horz4" refType="h"/>
      <dgm:constr type="h" for="des" ptType="node" refType="h"/>
      <dgm:constr type="primFontSz" for="des" forName="tx1" op="equ" val="65"/>
      <dgm:constr type="primFontSz" for="des" forName="tx2" op="equ" val="65"/>
      <dgm:constr type="primFontSz" for="des" forName="tx3" op="equ" val="65"/>
      <dgm:constr type="primFontSz" for="des" forName="tx4" op="equ" val="65"/>
      <dgm:constr type="w" for="des" forName="thickLine" refType="w"/>
      <dgm:constr type="h" for="des" forName="thickLine"/>
      <dgm:constr type="h" for="des" forName="thinLine1"/>
      <dgm:constr type="h" for="des" forName="thinLine2b"/>
      <dgm:constr type="h" for="des" forName="thinLine3"/>
      <dgm:constr type="h" for="des" forName="vertSpace2a" refType="h" fact="0.05"/>
      <dgm:constr type="h" for="des" forName="vertSpace2b" refType="h" refFor="des" refForName="vertSpace2a"/>
    </dgm:constrLst>
    <dgm:forEach name="Name3" axis="ch" ptType="node">
      <dgm:layoutNode name="thickLine" styleLbl="alignNode1">
        <dgm:alg type="sp"/>
        <dgm:shape xmlns:r="http://schemas.openxmlformats.org/officeDocument/2006/relationships" type="line" r:blip="">
          <dgm:adjLst/>
        </dgm:shape>
        <dgm:presOf/>
      </dgm:layoutNode>
      <dgm:layoutNode name="horz1">
        <dgm:choose name="Name4">
          <dgm:if name="Name5" func="var" arg="dir" op="equ" val="norm">
            <dgm:alg type="lin">
              <dgm:param type="linDir" val="fromL"/>
              <dgm:param type="nodeVertAlign" val="t"/>
            </dgm:alg>
          </dgm:if>
          <dgm:else name="Name6">
            <dgm:alg type="lin">
              <dgm:param type="linDir" val="fromR"/>
              <dgm:param type="nodeVertAlign" val="t"/>
            </dgm:alg>
          </dgm:else>
        </dgm:choose>
        <dgm:shape xmlns:r="http://schemas.openxmlformats.org/officeDocument/2006/relationships" r:blip="">
          <dgm:adjLst/>
        </dgm:shape>
        <dgm:presOf/>
        <dgm:choose name="Name7">
          <dgm:if name="Name8" axis="root des" func="maxDepth" op="equ" val="1">
            <dgm:constrLst>
              <dgm:constr type="w" for="ch" forName="tx1" refType="w"/>
            </dgm:constrLst>
          </dgm:if>
          <dgm:if name="Name9" axis="root des" func="maxDepth" op="equ" val="2">
            <dgm:constrLst>
              <dgm:constr type="w" for="ch" forName="tx1" refType="w" fact="0.2"/>
              <dgm:constr type="w" for="des" forName="tx2" refType="w" fact="0.785"/>
              <dgm:constr type="w" for="des" forName="horzSpace2" refType="w" fact="0.015"/>
              <dgm:constr type="w" for="des" forName="thinLine2b" refType="w" fact="0.8"/>
            </dgm:constrLst>
          </dgm:if>
          <dgm:if name="Name10" axis="root des" func="maxDepth" op="equ" val="3">
            <dgm:constrLst>
              <dgm:constr type="w" for="ch" forName="tx1" refType="w" fact="0.2"/>
              <dgm:constr type="w" for="des" forName="tx2" refType="w" fact="0.385"/>
              <dgm:constr type="w" for="des" forName="tx3" refType="w" fact="0.385"/>
              <dgm:constr type="w" for="des" forName="horzSpace2" refType="w" fact="0.015"/>
              <dgm:constr type="w" for="des" forName="horzSpace3" refType="w" fact="0.015"/>
              <dgm:constr type="w" for="des" forName="thinLine2b" refType="w" fact="0.8"/>
              <dgm:constr type="w" for="des" forName="thinLine3" refType="w" fact="0.385"/>
            </dgm:constrLst>
          </dgm:if>
          <dgm:if name="Name11" axis="root des" func="maxDepth" op="gte" val="4">
            <dgm:constrLst>
              <dgm:constr type="w" for="ch" forName="tx1" refType="w" fact="0.2"/>
              <dgm:constr type="w" for="des" forName="tx2" refType="w" fact="0.2516"/>
              <dgm:constr type="w" for="des" forName="tx3" refType="w" fact="0.2516"/>
              <dgm:constr type="w" for="des" forName="tx4" refType="w" fact="0.2516"/>
              <dgm:constr type="w" for="des" forName="horzSpace2" refType="w" fact="0.015"/>
              <dgm:constr type="w" for="des" forName="horzSpace3" refType="w" fact="0.015"/>
              <dgm:constr type="w" for="des" forName="horzSpace4" refType="w" fact="0.015"/>
              <dgm:constr type="w" for="des" forName="thinLine2b" refType="w" fact="0.8"/>
              <dgm:constr type="w" for="des" forName="thinLine3" refType="w" fact="0.5332"/>
            </dgm:constrLst>
          </dgm:if>
          <dgm:else name="Name12"/>
        </dgm:choose>
        <dgm:layoutNode name="tx1" styleLbl="revTx">
          <dgm:alg type="tx">
            <dgm:param type="parTxLTRAlign" val="l"/>
            <dgm:param type="parTxRTLAlign" val="r"/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vert1">
          <dgm:choose name="Name13">
            <dgm:if name="Name14" func="var" arg="dir" op="equ" val="norm">
              <dgm:alg type="lin">
                <dgm:param type="linDir" val="fromT"/>
                <dgm:param type="nodeHorzAlign" val="l"/>
              </dgm:alg>
            </dgm:if>
            <dgm:else name="Name15">
              <dgm:alg type="lin">
                <dgm:param type="linDir" val="fromT"/>
                <dgm:param type="nodeHorzAlign" val="r"/>
              </dgm:alg>
            </dgm:else>
          </dgm:choose>
          <dgm:shape xmlns:r="http://schemas.openxmlformats.org/officeDocument/2006/relationships" r:blip="">
            <dgm:adjLst/>
          </dgm:shape>
          <dgm:presOf/>
          <dgm:forEach name="Name16" axis="ch" ptType="node">
            <dgm:choose name="Name17">
              <dgm:if name="Name18" axis="self" ptType="node" func="pos" op="equ" val="1">
                <dgm:layoutNode name="vertSpace2a">
                  <dgm:alg type="sp"/>
                  <dgm:shape xmlns:r="http://schemas.openxmlformats.org/officeDocument/2006/relationships" r:blip="">
                    <dgm:adjLst/>
                  </dgm:shape>
                  <dgm:presOf/>
                </dgm:layoutNode>
              </dgm:if>
              <dgm:else name="Name19"/>
            </dgm:choose>
            <dgm:layoutNode name="horz2">
              <dgm:choose name="Name20">
                <dgm:if name="Name21" func="var" arg="dir" op="equ" val="norm">
                  <dgm:alg type="lin">
                    <dgm:param type="linDir" val="fromL"/>
                    <dgm:param type="nodeVertAlign" val="t"/>
                  </dgm:alg>
                </dgm:if>
                <dgm:else name="Name22">
                  <dgm:alg type="lin">
                    <dgm:param type="linDir" val="fromR"/>
                    <dgm:param type="nodeVertAlign" val="t"/>
                  </dgm:alg>
                </dgm:else>
              </dgm:choose>
              <dgm:shape xmlns:r="http://schemas.openxmlformats.org/officeDocument/2006/relationships" r:blip="">
                <dgm:adjLst/>
              </dgm:shape>
              <dgm:presOf/>
              <dgm:layoutNode name="horzSpace2">
                <dgm:alg type="sp"/>
                <dgm:shape xmlns:r="http://schemas.openxmlformats.org/officeDocument/2006/relationships" r:blip="">
                  <dgm:adjLst/>
                </dgm:shape>
                <dgm:presOf/>
              </dgm:layoutNode>
              <dgm:layoutNode name="tx2" styleLbl="revTx">
                <dgm:alg type="tx">
                  <dgm:param type="parTxLTRAlign" val="l"/>
                  <dgm:param type="parTxRTLAlign" val="r"/>
                  <dgm:param type="txAnchorVert" val="t"/>
                </dgm:alg>
                <dgm:shape xmlns:r="http://schemas.openxmlformats.org/officeDocument/2006/relationships" type="rect" r:blip="">
                  <dgm:adjLst/>
                </dgm:shape>
                <dgm:presOf axis="self"/>
                <dgm:constrLst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layoutNode name="vert2">
                <dgm:choose name="Name23">
                  <dgm:if name="Name24" func="var" arg="dir" op="equ" val="norm">
                    <dgm:alg type="lin">
                      <dgm:param type="linDir" val="fromT"/>
                      <dgm:param type="nodeHorzAlign" val="l"/>
                    </dgm:alg>
                  </dgm:if>
                  <dgm:else name="Name25">
                    <dgm:alg type="lin">
                      <dgm:param type="linDir" val="fromT"/>
                      <dgm:param type="nodeHorzAlign" val="r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forEach name="Name26" axis="ch" ptType="node">
                  <dgm:layoutNode name="horz3">
                    <dgm:choose name="Name27">
                      <dgm:if name="Name28" func="var" arg="dir" op="equ" val="norm">
                        <dgm:alg type="lin">
                          <dgm:param type="linDir" val="fromL"/>
                          <dgm:param type="nodeVertAlign" val="t"/>
                        </dgm:alg>
                      </dgm:if>
                      <dgm:else name="Name29">
                        <dgm:alg type="lin">
                          <dgm:param type="linDir" val="fromR"/>
                          <dgm:param type="nodeVertAlign" val="t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layoutNode name="horzSpace3">
                      <dgm:alg type="sp"/>
                      <dgm:shape xmlns:r="http://schemas.openxmlformats.org/officeDocument/2006/relationships" r:blip="">
                        <dgm:adjLst/>
                      </dgm:shape>
                      <dgm:presOf/>
                    </dgm:layoutNode>
                    <dgm:layoutNode name="tx3" styleLbl="revTx">
                      <dgm:alg type="tx">
                        <dgm:param type="parTxLTRAlign" val="l"/>
                        <dgm:param type="parTxRTLAlign" val="r"/>
                        <dgm:param type="txAnchorVert" val="t"/>
                      </dgm:alg>
                      <dgm:shape xmlns:r="http://schemas.openxmlformats.org/officeDocument/2006/relationships" type="rect" r:blip="">
                        <dgm:adjLst/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vert3">
                      <dgm:choose name="Name30">
                        <dgm:if name="Name31" func="var" arg="dir" op="equ" val="norm">
                          <dgm:alg type="lin">
                            <dgm:param type="linDir" val="fromT"/>
                            <dgm:param type="nodeHorzAlign" val="l"/>
                          </dgm:alg>
                        </dgm:if>
                        <dgm:else name="Name32">
                          <dgm:alg type="lin">
                            <dgm:param type="linDir" val="fromT"/>
                            <dgm:param type="nodeHorzAlign" val="r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forEach name="Name33" axis="ch" ptType="node">
                        <dgm:layoutNode name="horz4">
                          <dgm:choose name="Name34">
                            <dgm:if name="Name35" func="var" arg="dir" op="equ" val="norm">
                              <dgm:alg type="lin">
                                <dgm:param type="linDir" val="fromL"/>
                                <dgm:param type="nodeVertAlign" val="t"/>
                              </dgm:alg>
                            </dgm:if>
                            <dgm:else name="Name36">
                              <dgm:alg type="lin">
                                <dgm:param type="linDir" val="fromR"/>
                                <dgm:param type="nodeVertAlign" val="t"/>
                              </dgm:alg>
                            </dgm:else>
                          </dgm:choose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layoutNode name="horzSpace4">
                            <dgm:alg type="sp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</dgm:layoutNode>
                          <dgm:layoutNode name="tx4" styleLbl="revTx">
                            <dgm:varLst>
                              <dgm:bulletEnabled val="1"/>
                            </dgm:varLst>
                            <dgm:alg type="tx">
                              <dgm:param type="parTxLTRAlign" val="l"/>
                              <dgm:param type="parTxRTLAlign" val="r"/>
                              <dgm:param type="txAnchorVert" val="t"/>
                            </dgm:alg>
                            <dgm:shape xmlns:r="http://schemas.openxmlformats.org/officeDocument/2006/relationships" type="rect" r:blip="">
                              <dgm:adjLst/>
                            </dgm:shape>
                            <dgm:presOf axis="desOrSelf" ptType="node"/>
                            <dgm:constrLst>
                              <dgm:constr type="tMarg" refType="primFontSz" fact="0.3"/>
                              <dgm:constr type="bMarg" refType="primFontSz" fact="0.3"/>
                              <dgm:constr type="lMarg" refType="primFontSz" fact="0.3"/>
                              <dgm:constr type="r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</dgm:layoutNode>
                      </dgm:forEach>
                    </dgm:layoutNode>
                  </dgm:layoutNode>
                  <dgm:forEach name="Name37" axis="followSib" ptType="sibTrans" cnt="1">
                    <dgm:layoutNode name="thinLine3" styleLbl="callout">
                      <dgm:alg type="sp"/>
                      <dgm:shape xmlns:r="http://schemas.openxmlformats.org/officeDocument/2006/relationships" type="line" r:blip="">
                        <dgm:adjLst/>
                      </dgm:shape>
                      <dgm:presOf/>
                    </dgm:layoutNode>
                  </dgm:forEach>
                </dgm:forEach>
              </dgm:layoutNode>
            </dgm:layoutNode>
            <dgm:layoutNode name="thinLine2b" styleLbl="callout">
              <dgm:alg type="sp"/>
              <dgm:shape xmlns:r="http://schemas.openxmlformats.org/officeDocument/2006/relationships" type="line" r:blip="">
                <dgm:adjLst/>
              </dgm:shape>
              <dgm:presOf/>
            </dgm:layoutNode>
            <dgm:layoutNode name="vertSpace2b">
              <dgm:alg type="sp"/>
              <dgm:shape xmlns:r="http://schemas.openxmlformats.org/officeDocument/2006/relationships" r:blip="">
                <dgm:adjLst/>
              </dgm:shape>
              <dgm:presOf/>
            </dgm:layoutNode>
          </dgm:forEach>
        </dgm:layoutNode>
      </dgm:layoutNod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CL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F9FD27F-95C2-4E8C-AE31-10EAF0E0E250}" type="datetimeFigureOut">
              <a:rPr lang="es-CL" smtClean="0"/>
              <a:t>21-06-2025</a:t>
            </a:fld>
            <a:endParaRPr lang="es-CL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CL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L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CL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4F44658-77A7-4DEF-B12D-2349D247B4CE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191817061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0">
          <a:extLst>
            <a:ext uri="{FF2B5EF4-FFF2-40B4-BE49-F238E27FC236}">
              <a16:creationId xmlns:a16="http://schemas.microsoft.com/office/drawing/2014/main" id="{11B755BA-B090-EFC0-20A9-5F63DD57DD2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:notes">
            <a:extLst>
              <a:ext uri="{FF2B5EF4-FFF2-40B4-BE49-F238E27FC236}">
                <a16:creationId xmlns:a16="http://schemas.microsoft.com/office/drawing/2014/main" id="{6CB494C1-958D-9042-9B1B-02055692EC57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p:notes">
            <a:extLst>
              <a:ext uri="{FF2B5EF4-FFF2-40B4-BE49-F238E27FC236}">
                <a16:creationId xmlns:a16="http://schemas.microsoft.com/office/drawing/2014/main" id="{9A9C7C60-71E3-9989-2EE8-72B79BAE1B18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422639072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CL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4F44658-77A7-4DEF-B12D-2349D247B4CE}" type="slidenum">
              <a:rPr lang="es-CL" smtClean="0"/>
              <a:t>7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147395543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419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4F44658-77A7-4DEF-B12D-2349D247B4CE}" type="slidenum">
              <a:rPr lang="es-CL" smtClean="0"/>
              <a:t>9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121173669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0">
          <a:extLst>
            <a:ext uri="{FF2B5EF4-FFF2-40B4-BE49-F238E27FC236}">
              <a16:creationId xmlns:a16="http://schemas.microsoft.com/office/drawing/2014/main" id="{5B847F10-8F30-1CB2-948E-BC83F4015E6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:notes">
            <a:extLst>
              <a:ext uri="{FF2B5EF4-FFF2-40B4-BE49-F238E27FC236}">
                <a16:creationId xmlns:a16="http://schemas.microsoft.com/office/drawing/2014/main" id="{620AB2C1-91E1-9F64-D4DF-0117A6B7070C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p:notes">
            <a:extLst>
              <a:ext uri="{FF2B5EF4-FFF2-40B4-BE49-F238E27FC236}">
                <a16:creationId xmlns:a16="http://schemas.microsoft.com/office/drawing/2014/main" id="{093B2D33-A7C7-8603-3025-4FD1D4E8BFAE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401291134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2E7D8D3-DE56-F08F-2088-A2BDFA403D3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DCC4C408-9905-74D3-8D94-79EF9995283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  <a:endParaRPr lang="es-CL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43B6BEB2-7243-B356-46B4-15CF6FD807D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6F1C50-E4E1-4748-8B07-DD7B1657B7B2}" type="datetimeFigureOut">
              <a:rPr lang="es-CL" smtClean="0"/>
              <a:t>21-06-2025</a:t>
            </a:fld>
            <a:endParaRPr lang="es-CL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410C3554-D19E-E999-7FBF-817D08BEE06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EC6BB232-6A44-F7CE-C83F-F497A2D3143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0DF8EC-DCC9-4764-9665-F9F11C48550E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112670936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7568FA5-F293-0886-C21E-37EE9BFD42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45F02A38-3659-D214-9510-5C7BC2EB0B0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L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4CE4153D-8D49-8C39-BABC-4C3C1E113E4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6F1C50-E4E1-4748-8B07-DD7B1657B7B2}" type="datetimeFigureOut">
              <a:rPr lang="es-CL" smtClean="0"/>
              <a:t>21-06-2025</a:t>
            </a:fld>
            <a:endParaRPr lang="es-CL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2C85C427-1EF4-9D54-2278-5DE26C4B664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014B4224-D179-8089-CE8B-2B05761A4EE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0DF8EC-DCC9-4764-9665-F9F11C48550E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92853628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29CFAA9-C4F1-C9D4-7C7A-9045EA63912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37CD8D47-E32B-8B9F-6F1E-AC9F8BD44EA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C0924DBF-4A68-6669-BA7B-0D9AE411A07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6F1C50-E4E1-4748-8B07-DD7B1657B7B2}" type="datetimeFigureOut">
              <a:rPr lang="es-CL" smtClean="0"/>
              <a:t>21-06-2025</a:t>
            </a:fld>
            <a:endParaRPr lang="es-CL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457B8153-64E0-2C29-AD4E-990736F6FF3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F4EE25F9-C954-C37F-EC62-1C82D8E9EC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0DF8EC-DCC9-4764-9665-F9F11C48550E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385736972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87038B2-2A65-05B9-7F12-CE8FDCB8B1D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90F77A03-8D02-A7A9-D2EC-192ED1D0E5F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L"/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04866FC7-71B6-66F2-CAC3-006072624DF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L"/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0FB3ACF8-9C50-7A43-4D16-731680FF0A5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6F1C50-E4E1-4748-8B07-DD7B1657B7B2}" type="datetimeFigureOut">
              <a:rPr lang="es-CL" smtClean="0"/>
              <a:t>21-06-2025</a:t>
            </a:fld>
            <a:endParaRPr lang="es-CL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BD8BE63F-93B9-A4C2-8C12-16750493F79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DF90D6E6-F071-BBBB-4955-8E6E797F609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0DF8EC-DCC9-4764-9665-F9F11C48550E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145769873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0AB4197-AB5F-560B-71B9-9255F09FC34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0A5B03FB-AFB3-C3C1-FD14-82FFF7F88C5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E5721438-98CB-A4AF-85DC-F1F4C6C7A73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L"/>
          </a:p>
        </p:txBody>
      </p:sp>
      <p:sp>
        <p:nvSpPr>
          <p:cNvPr id="5" name="Marcador de texto 4">
            <a:extLst>
              <a:ext uri="{FF2B5EF4-FFF2-40B4-BE49-F238E27FC236}">
                <a16:creationId xmlns:a16="http://schemas.microsoft.com/office/drawing/2014/main" id="{15B4B806-FE93-161D-0BB9-BB29CC751A5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Marcador de contenido 5">
            <a:extLst>
              <a:ext uri="{FF2B5EF4-FFF2-40B4-BE49-F238E27FC236}">
                <a16:creationId xmlns:a16="http://schemas.microsoft.com/office/drawing/2014/main" id="{C21BDFBD-218B-5413-57EF-1613D1A7F0B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L"/>
          </a:p>
        </p:txBody>
      </p:sp>
      <p:sp>
        <p:nvSpPr>
          <p:cNvPr id="7" name="Marcador de fecha 6">
            <a:extLst>
              <a:ext uri="{FF2B5EF4-FFF2-40B4-BE49-F238E27FC236}">
                <a16:creationId xmlns:a16="http://schemas.microsoft.com/office/drawing/2014/main" id="{949614A5-5E87-C921-4F1C-4A2427F75EC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6F1C50-E4E1-4748-8B07-DD7B1657B7B2}" type="datetimeFigureOut">
              <a:rPr lang="es-CL" smtClean="0"/>
              <a:t>21-06-2025</a:t>
            </a:fld>
            <a:endParaRPr lang="es-CL"/>
          </a:p>
        </p:txBody>
      </p:sp>
      <p:sp>
        <p:nvSpPr>
          <p:cNvPr id="8" name="Marcador de pie de página 7">
            <a:extLst>
              <a:ext uri="{FF2B5EF4-FFF2-40B4-BE49-F238E27FC236}">
                <a16:creationId xmlns:a16="http://schemas.microsoft.com/office/drawing/2014/main" id="{F5252C39-12C9-6071-52BA-5FD83ED950D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9" name="Marcador de número de diapositiva 8">
            <a:extLst>
              <a:ext uri="{FF2B5EF4-FFF2-40B4-BE49-F238E27FC236}">
                <a16:creationId xmlns:a16="http://schemas.microsoft.com/office/drawing/2014/main" id="{C74CBF65-9C04-2A0C-7170-E61A4A74456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0DF8EC-DCC9-4764-9665-F9F11C48550E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26824800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0796A35-D9B3-5174-DF7B-C0C88414A76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id="{90DBECA8-61CE-A7AE-0861-EDDC62432FB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6F1C50-E4E1-4748-8B07-DD7B1657B7B2}" type="datetimeFigureOut">
              <a:rPr lang="es-CL" smtClean="0"/>
              <a:t>21-06-2025</a:t>
            </a:fld>
            <a:endParaRPr lang="es-CL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207B063C-909A-4119-4BFB-2EE476DD2A3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210A4286-B52D-E777-B8F7-417DA14CB13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0DF8EC-DCC9-4764-9665-F9F11C48550E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412321530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>
            <a:extLst>
              <a:ext uri="{FF2B5EF4-FFF2-40B4-BE49-F238E27FC236}">
                <a16:creationId xmlns:a16="http://schemas.microsoft.com/office/drawing/2014/main" id="{342A6375-F427-B086-DEA1-99F7F43AC8A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6F1C50-E4E1-4748-8B07-DD7B1657B7B2}" type="datetimeFigureOut">
              <a:rPr lang="es-CL" smtClean="0"/>
              <a:t>21-06-2025</a:t>
            </a:fld>
            <a:endParaRPr lang="es-CL"/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id="{D860FD32-4BF8-018C-F1BC-7F40A2E4E1B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941E626A-743C-CE6E-4217-CF4468F5683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0DF8EC-DCC9-4764-9665-F9F11C48550E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120735098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64FBFA1-5372-0253-4192-40F7A9AFD9C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BBDF624A-5567-9B92-288B-5BB1A8F2081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L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80E5CDFA-568C-5BFE-CC36-5EFA2D4A54F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25F308B9-4403-8CD9-9C3A-94609AA66F1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6F1C50-E4E1-4748-8B07-DD7B1657B7B2}" type="datetimeFigureOut">
              <a:rPr lang="es-CL" smtClean="0"/>
              <a:t>21-06-2025</a:t>
            </a:fld>
            <a:endParaRPr lang="es-CL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E1FDE003-23C3-9F37-3AB5-E2EFB187A69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E9245D3E-DB94-B124-2821-F70CD3AF12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0DF8EC-DCC9-4764-9665-F9F11C48550E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235974922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645E1A7-6B48-1A1E-8D0B-655030B0B30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Marcador de posición de imagen 2">
            <a:extLst>
              <a:ext uri="{FF2B5EF4-FFF2-40B4-BE49-F238E27FC236}">
                <a16:creationId xmlns:a16="http://schemas.microsoft.com/office/drawing/2014/main" id="{FE3C3879-33E1-F2F6-3F71-10E8DB5A364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CL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376C8468-A2B4-8D5F-B1E7-DE6A4A06F6B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292D2094-3265-F5EE-FCED-8E50027F5AD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6F1C50-E4E1-4748-8B07-DD7B1657B7B2}" type="datetimeFigureOut">
              <a:rPr lang="es-CL" smtClean="0"/>
              <a:t>21-06-2025</a:t>
            </a:fld>
            <a:endParaRPr lang="es-CL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B814BE7C-6B18-3481-FFD8-1B720F91150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3DD4A40D-0F40-8C4F-4508-02C59CB45D0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0DF8EC-DCC9-4764-9665-F9F11C48550E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355771338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54B9EBB-EE19-FD5E-9B5C-BEE0C4E92B2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5C67B24E-7DD1-BE18-4CF8-7703F28883C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L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182B2E55-78CB-B560-7289-B835EFEA906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6F1C50-E4E1-4748-8B07-DD7B1657B7B2}" type="datetimeFigureOut">
              <a:rPr lang="es-CL" smtClean="0"/>
              <a:t>21-06-2025</a:t>
            </a:fld>
            <a:endParaRPr lang="es-CL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E1BA2274-999A-43B1-D9FD-CF8A44AB75F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AC68F13B-D746-BFE9-6899-7C78ADA965F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0DF8EC-DCC9-4764-9665-F9F11C48550E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355191804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AE3C49CB-9FF2-8F56-2F52-4657DD1FFD7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2C65AD73-CE5D-D063-CC12-8DF89750095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L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29D25CB9-B6E9-9EAE-877A-05FE2AA1B1F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6F1C50-E4E1-4748-8B07-DD7B1657B7B2}" type="datetimeFigureOut">
              <a:rPr lang="es-CL" smtClean="0"/>
              <a:t>21-06-2025</a:t>
            </a:fld>
            <a:endParaRPr lang="es-CL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BA739B7E-2687-1308-8FE7-70E79F6D1BC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07978DF6-D621-6E4F-9CDA-2101E61CA2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0DF8EC-DCC9-4764-9665-F9F11C48550E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370035157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>
            <a:extLst>
              <a:ext uri="{FF2B5EF4-FFF2-40B4-BE49-F238E27FC236}">
                <a16:creationId xmlns:a16="http://schemas.microsoft.com/office/drawing/2014/main" id="{B3B714B8-C52F-55DE-A46F-6786A99517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8ACE9B66-3547-606F-312E-B805749B2BE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L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6E4602C8-3F88-BA37-3403-1C28AFB2570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466F1C50-E4E1-4748-8B07-DD7B1657B7B2}" type="datetimeFigureOut">
              <a:rPr lang="es-CL" smtClean="0"/>
              <a:t>21-06-2025</a:t>
            </a:fld>
            <a:endParaRPr lang="es-CL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8D2045A8-1CC9-C900-2DC5-1661171023C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s-CL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32681778-5996-D41A-ACD6-7644207A920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2D0DF8EC-DCC9-4764-9665-F9F11C48550E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110483741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C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3.png"/><Relationship Id="rId7" Type="http://schemas.microsoft.com/office/2007/relationships/hdphoto" Target="../media/hdphoto1.wdp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.png"/><Relationship Id="rId5" Type="http://schemas.openxmlformats.org/officeDocument/2006/relationships/image" Target="../media/image5.jpg"/><Relationship Id="rId4" Type="http://schemas.openxmlformats.org/officeDocument/2006/relationships/image" Target="../media/image4.jpg"/><Relationship Id="rId9" Type="http://schemas.openxmlformats.org/officeDocument/2006/relationships/image" Target="../media/image8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emf"/><Relationship Id="rId2" Type="http://schemas.openxmlformats.org/officeDocument/2006/relationships/image" Target="../media/image9.emf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4.png"/><Relationship Id="rId5" Type="http://schemas.openxmlformats.org/officeDocument/2006/relationships/image" Target="../media/image13.png"/><Relationship Id="rId4" Type="http://schemas.openxmlformats.org/officeDocument/2006/relationships/chart" Target="../charts/chart4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chart" Target="../charts/chart6.xml"/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7.xml"/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8.xml"/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9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3">
          <a:extLst>
            <a:ext uri="{FF2B5EF4-FFF2-40B4-BE49-F238E27FC236}">
              <a16:creationId xmlns:a16="http://schemas.microsoft.com/office/drawing/2014/main" id="{D68E432B-24D0-F4F3-9F81-2F16EE68541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Imagen 9" descr="Interfaz de usuario gráfica&#10;&#10;El contenido generado por IA puede ser incorrecto.">
            <a:extLst>
              <a:ext uri="{FF2B5EF4-FFF2-40B4-BE49-F238E27FC236}">
                <a16:creationId xmlns:a16="http://schemas.microsoft.com/office/drawing/2014/main" id="{59867260-0A19-49DC-441B-68D5A21D34A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5" name="Google Shape;55;p13">
            <a:extLst>
              <a:ext uri="{FF2B5EF4-FFF2-40B4-BE49-F238E27FC236}">
                <a16:creationId xmlns:a16="http://schemas.microsoft.com/office/drawing/2014/main" id="{A355D33A-4F26-162E-12E6-1CD418419503}"/>
              </a:ext>
            </a:extLst>
          </p:cNvPr>
          <p:cNvSpPr txBox="1"/>
          <p:nvPr/>
        </p:nvSpPr>
        <p:spPr>
          <a:xfrm>
            <a:off x="5046240" y="3297214"/>
            <a:ext cx="6858016" cy="6509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33" tIns="45700" rIns="91433" bIns="45700" anchor="t" anchorCtr="0">
            <a:noAutofit/>
          </a:bodyPr>
          <a:lstStyle/>
          <a:p>
            <a:pPr>
              <a:lnSpc>
                <a:spcPct val="90000"/>
              </a:lnSpc>
            </a:pPr>
            <a:r>
              <a:rPr lang="es-419" sz="2667" dirty="0">
                <a:solidFill>
                  <a:srgbClr val="2E3193"/>
                </a:solidFill>
                <a:latin typeface="Verdana"/>
                <a:ea typeface="Verdana"/>
                <a:cs typeface="Verdana"/>
                <a:sym typeface="Verdana"/>
              </a:rPr>
              <a:t>PERFIL DE LA SEGURIDAD Y SALUD EN EL TRABAJO CHILE:</a:t>
            </a:r>
            <a:endParaRPr lang="es-419" sz="2667" dirty="0">
              <a:solidFill>
                <a:srgbClr val="2E3193"/>
              </a:solidFill>
            </a:endParaRPr>
          </a:p>
        </p:txBody>
      </p:sp>
      <p:sp>
        <p:nvSpPr>
          <p:cNvPr id="56" name="Google Shape;56;p13">
            <a:extLst>
              <a:ext uri="{FF2B5EF4-FFF2-40B4-BE49-F238E27FC236}">
                <a16:creationId xmlns:a16="http://schemas.microsoft.com/office/drawing/2014/main" id="{BCF2698B-6DE5-BB4A-17FF-6174FAB5EB13}"/>
              </a:ext>
            </a:extLst>
          </p:cNvPr>
          <p:cNvSpPr txBox="1"/>
          <p:nvPr/>
        </p:nvSpPr>
        <p:spPr>
          <a:xfrm>
            <a:off x="5046240" y="4179133"/>
            <a:ext cx="6426400" cy="34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33" tIns="45700" rIns="91433" bIns="45700" anchor="t" anchorCtr="0">
            <a:noAutofit/>
          </a:bodyPr>
          <a:lstStyle/>
          <a:p>
            <a:pPr>
              <a:lnSpc>
                <a:spcPct val="150000"/>
              </a:lnSpc>
            </a:pPr>
            <a:r>
              <a:rPr lang="es-419" sz="2400" dirty="0">
                <a:solidFill>
                  <a:srgbClr val="2E3193"/>
                </a:solidFill>
                <a:latin typeface="Verdana"/>
                <a:ea typeface="Verdana"/>
                <a:cs typeface="Verdana"/>
                <a:sym typeface="Verdana"/>
              </a:rPr>
              <a:t>Santiago Mansilla Pérez</a:t>
            </a:r>
          </a:p>
          <a:p>
            <a:pPr>
              <a:lnSpc>
                <a:spcPct val="150000"/>
              </a:lnSpc>
            </a:pPr>
            <a:r>
              <a:rPr lang="es-419" sz="2400" dirty="0">
                <a:solidFill>
                  <a:srgbClr val="2E3193"/>
                </a:solidFill>
                <a:latin typeface="Verdana"/>
                <a:ea typeface="Verdana"/>
                <a:sym typeface="Verdana"/>
              </a:rPr>
              <a:t>Comité Científico OISST</a:t>
            </a:r>
          </a:p>
          <a:p>
            <a:pPr>
              <a:lnSpc>
                <a:spcPct val="90000"/>
              </a:lnSpc>
            </a:pPr>
            <a:r>
              <a:rPr lang="es-419" sz="2400" dirty="0">
                <a:solidFill>
                  <a:srgbClr val="2E3193"/>
                </a:solidFill>
                <a:latin typeface="Verdana"/>
                <a:ea typeface="Verdana"/>
                <a:sym typeface="Verdana"/>
              </a:rPr>
              <a:t>Chile </a:t>
            </a:r>
            <a:endParaRPr sz="2400" dirty="0">
              <a:solidFill>
                <a:srgbClr val="2E3193"/>
              </a:solidFill>
            </a:endParaRPr>
          </a:p>
        </p:txBody>
      </p:sp>
      <p:sp>
        <p:nvSpPr>
          <p:cNvPr id="8" name="Google Shape;56;p13">
            <a:extLst>
              <a:ext uri="{FF2B5EF4-FFF2-40B4-BE49-F238E27FC236}">
                <a16:creationId xmlns:a16="http://schemas.microsoft.com/office/drawing/2014/main" id="{1A33E813-93FB-D425-5475-12A0FFDC8F0E}"/>
              </a:ext>
            </a:extLst>
          </p:cNvPr>
          <p:cNvSpPr txBox="1"/>
          <p:nvPr/>
        </p:nvSpPr>
        <p:spPr>
          <a:xfrm>
            <a:off x="5046240" y="2118974"/>
            <a:ext cx="6426400" cy="94728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33" tIns="45700" rIns="91433" bIns="45700" anchor="t" anchorCtr="0">
            <a:normAutofit fontScale="92500" lnSpcReduction="10000"/>
          </a:bodyPr>
          <a:lstStyle/>
          <a:p>
            <a:pPr lvl="0">
              <a:lnSpc>
                <a:spcPct val="110000"/>
              </a:lnSpc>
            </a:pPr>
            <a:r>
              <a:rPr lang="es-419" sz="2400" b="1" dirty="0">
                <a:solidFill>
                  <a:srgbClr val="2E3193"/>
                </a:solidFill>
                <a:latin typeface="Verdana"/>
                <a:ea typeface="Verdana"/>
                <a:sym typeface="Verdana"/>
              </a:rPr>
              <a:t>PANEL: </a:t>
            </a:r>
            <a:r>
              <a:rPr lang="es-CL" b="1" dirty="0">
                <a:solidFill>
                  <a:srgbClr val="2E3193"/>
                </a:solidFill>
              </a:rPr>
              <a:t>OBSERVATORIO IBEROAMERICANO DE SST "Los perfiles de siniestralidad en América Latina: Chile, Colombia y Ecuador” </a:t>
            </a:r>
            <a:endParaRPr b="1" dirty="0">
              <a:solidFill>
                <a:srgbClr val="2E3193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398380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9DBC8166-481C-4473-95F5-9A5B9073B7F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Freeform: Shape 11">
            <a:extLst>
              <a:ext uri="{FF2B5EF4-FFF2-40B4-BE49-F238E27FC236}">
                <a16:creationId xmlns:a16="http://schemas.microsoft.com/office/drawing/2014/main" id="{A5A5CE6E-90AF-4D43-A014-1F9EC83EB93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"/>
            <a:ext cx="4512467" cy="6858000"/>
          </a:xfrm>
          <a:custGeom>
            <a:avLst/>
            <a:gdLst>
              <a:gd name="connsiteX0" fmla="*/ 0 w 4512467"/>
              <a:gd name="connsiteY0" fmla="*/ 0 h 6858000"/>
              <a:gd name="connsiteX1" fmla="*/ 2579526 w 4512467"/>
              <a:gd name="connsiteY1" fmla="*/ 0 h 6858000"/>
              <a:gd name="connsiteX2" fmla="*/ 2583267 w 4512467"/>
              <a:gd name="connsiteY2" fmla="*/ 2151 h 6858000"/>
              <a:gd name="connsiteX3" fmla="*/ 4512467 w 4512467"/>
              <a:gd name="connsiteY3" fmla="*/ 3429000 h 6858000"/>
              <a:gd name="connsiteX4" fmla="*/ 2583267 w 4512467"/>
              <a:gd name="connsiteY4" fmla="*/ 6855849 h 6858000"/>
              <a:gd name="connsiteX5" fmla="*/ 2579526 w 4512467"/>
              <a:gd name="connsiteY5" fmla="*/ 6858000 h 6858000"/>
              <a:gd name="connsiteX6" fmla="*/ 0 w 4512467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512467" h="6858000">
                <a:moveTo>
                  <a:pt x="0" y="0"/>
                </a:moveTo>
                <a:lnTo>
                  <a:pt x="2579526" y="0"/>
                </a:lnTo>
                <a:lnTo>
                  <a:pt x="2583267" y="2151"/>
                </a:lnTo>
                <a:cubicBezTo>
                  <a:pt x="3739868" y="704919"/>
                  <a:pt x="4512467" y="1976735"/>
                  <a:pt x="4512467" y="3429000"/>
                </a:cubicBezTo>
                <a:cubicBezTo>
                  <a:pt x="4512467" y="4881266"/>
                  <a:pt x="3739868" y="6153081"/>
                  <a:pt x="2583267" y="6855849"/>
                </a:cubicBezTo>
                <a:lnTo>
                  <a:pt x="2579526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>
              <a:solidFill>
                <a:schemeClr val="bg1"/>
              </a:solidFill>
            </a:endParaRPr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A5F9EFBE-EBAE-0BF1-2FF9-FA3F07CBE8D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643467"/>
            <a:ext cx="2951205" cy="5571066"/>
          </a:xfrm>
        </p:spPr>
        <p:txBody>
          <a:bodyPr>
            <a:normAutofit/>
          </a:bodyPr>
          <a:lstStyle/>
          <a:p>
            <a:r>
              <a:rPr lang="es-CL">
                <a:solidFill>
                  <a:srgbClr val="FFFFFF"/>
                </a:solidFill>
              </a:rPr>
              <a:t>Agenda</a:t>
            </a:r>
          </a:p>
        </p:txBody>
      </p:sp>
      <p:graphicFrame>
        <p:nvGraphicFramePr>
          <p:cNvPr id="6" name="Marcador de contenido 3">
            <a:extLst>
              <a:ext uri="{FF2B5EF4-FFF2-40B4-BE49-F238E27FC236}">
                <a16:creationId xmlns:a16="http://schemas.microsoft.com/office/drawing/2014/main" id="{1765E5C4-A3AC-C368-05E9-4ED492A0EEF1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955865337"/>
              </p:ext>
            </p:extLst>
          </p:nvPr>
        </p:nvGraphicFramePr>
        <p:xfrm>
          <a:off x="5207640" y="643466"/>
          <a:ext cx="6291714" cy="553073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405510110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Google Shape;91;p1" descr="Texto&#10;&#10;Descripción generada automáticamente">
            <a:extLst>
              <a:ext uri="{FF2B5EF4-FFF2-40B4-BE49-F238E27FC236}">
                <a16:creationId xmlns:a16="http://schemas.microsoft.com/office/drawing/2014/main" id="{636D086B-4EC9-7FFD-4DAC-F2CAC4126DD6}"/>
              </a:ext>
            </a:extLst>
          </p:cNvPr>
          <p:cNvPicPr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4582050" y="722745"/>
            <a:ext cx="2711675" cy="984698"/>
          </a:xfrm>
          <a:prstGeom prst="rect">
            <a:avLst/>
          </a:prstGeom>
          <a:noFill/>
          <a:ln>
            <a:noFill/>
          </a:ln>
        </p:spPr>
      </p:pic>
      <p:sp>
        <p:nvSpPr>
          <p:cNvPr id="6" name="CuadroTexto 5">
            <a:extLst>
              <a:ext uri="{FF2B5EF4-FFF2-40B4-BE49-F238E27FC236}">
                <a16:creationId xmlns:a16="http://schemas.microsoft.com/office/drawing/2014/main" id="{4E4E8BDC-1328-5FA9-BC34-DB184F4AD01D}"/>
              </a:ext>
            </a:extLst>
          </p:cNvPr>
          <p:cNvSpPr txBox="1"/>
          <p:nvPr/>
        </p:nvSpPr>
        <p:spPr>
          <a:xfrm>
            <a:off x="2727917" y="2198835"/>
            <a:ext cx="6736166" cy="196329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es-CL" sz="2400" b="1" kern="100" dirty="0">
                <a:effectLst/>
                <a:latin typeface="Calibri" panose="020F0502020204030204" pitchFamily="34" charset="0"/>
                <a:ea typeface="Aptos" panose="020B0004020202020204" pitchFamily="34" charset="0"/>
              </a:rPr>
              <a:t>PERFIL </a:t>
            </a:r>
            <a:endParaRPr lang="es-CL" sz="2400" kern="100" dirty="0">
              <a:effectLst/>
              <a:latin typeface="Calibri" panose="020F0502020204030204" pitchFamily="34" charset="0"/>
              <a:ea typeface="Aptos" panose="020B0004020202020204" pitchFamily="34" charset="0"/>
            </a:endParaRPr>
          </a:p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es-CL" sz="2400" b="1" kern="100" dirty="0">
                <a:effectLst/>
                <a:latin typeface="Calibri" panose="020F0502020204030204" pitchFamily="34" charset="0"/>
                <a:ea typeface="Aptos" panose="020B0004020202020204" pitchFamily="34" charset="0"/>
              </a:rPr>
              <a:t>DE LA SEGURIDAD Y SALUD EN EL TRABAJO </a:t>
            </a:r>
            <a:endParaRPr lang="es-CL" sz="2400" kern="100" dirty="0">
              <a:effectLst/>
              <a:latin typeface="Calibri" panose="020F0502020204030204" pitchFamily="34" charset="0"/>
              <a:ea typeface="Aptos" panose="020B0004020202020204" pitchFamily="34" charset="0"/>
            </a:endParaRPr>
          </a:p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es-CL" sz="2400" b="1" kern="100" dirty="0">
                <a:effectLst/>
                <a:latin typeface="Calibri" panose="020F0502020204030204" pitchFamily="34" charset="0"/>
                <a:ea typeface="Aptos" panose="020B0004020202020204" pitchFamily="34" charset="0"/>
              </a:rPr>
              <a:t>PREVENCIA 2025</a:t>
            </a:r>
          </a:p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es-CL" sz="2400" b="1" kern="100" dirty="0">
                <a:effectLst/>
                <a:latin typeface="Calibri" panose="020F0502020204030204" pitchFamily="34" charset="0"/>
                <a:ea typeface="Aptos" panose="020B0004020202020204" pitchFamily="34" charset="0"/>
              </a:rPr>
              <a:t>CHILE</a:t>
            </a:r>
            <a:endParaRPr lang="es-CL" sz="2400" kern="100" dirty="0">
              <a:effectLst/>
              <a:latin typeface="Calibri" panose="020F0502020204030204" pitchFamily="34" charset="0"/>
              <a:ea typeface="Aptos" panose="020B0004020202020204" pitchFamily="34" charset="0"/>
            </a:endParaRPr>
          </a:p>
        </p:txBody>
      </p:sp>
      <p:pic>
        <p:nvPicPr>
          <p:cNvPr id="18" name="Imagen 17" descr="Imagen que contiene nombre de la empresa&#10;&#10;Descripción generada automáticamente">
            <a:extLst>
              <a:ext uri="{FF2B5EF4-FFF2-40B4-BE49-F238E27FC236}">
                <a16:creationId xmlns:a16="http://schemas.microsoft.com/office/drawing/2014/main" id="{1989C1F4-2632-B193-3FDA-FD1809FB6F3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90032" y="5472620"/>
            <a:ext cx="3580554" cy="662635"/>
          </a:xfrm>
          <a:prstGeom prst="rect">
            <a:avLst/>
          </a:prstGeom>
        </p:spPr>
      </p:pic>
      <p:pic>
        <p:nvPicPr>
          <p:cNvPr id="20" name="Imagen 19" descr="Logotipo&#10;&#10;Descripción generada automáticamente">
            <a:extLst>
              <a:ext uri="{FF2B5EF4-FFF2-40B4-BE49-F238E27FC236}">
                <a16:creationId xmlns:a16="http://schemas.microsoft.com/office/drawing/2014/main" id="{1A088FDC-D4AB-80EE-3294-69E0163F376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00872" y="5243234"/>
            <a:ext cx="996514" cy="996514"/>
          </a:xfrm>
          <a:prstGeom prst="rect">
            <a:avLst/>
          </a:prstGeom>
        </p:spPr>
      </p:pic>
      <p:pic>
        <p:nvPicPr>
          <p:cNvPr id="22" name="Imagen 21" descr="Logotipo&#10;&#10;Descripción generada automáticamente">
            <a:extLst>
              <a:ext uri="{FF2B5EF4-FFF2-40B4-BE49-F238E27FC236}">
                <a16:creationId xmlns:a16="http://schemas.microsoft.com/office/drawing/2014/main" id="{DD39533C-3671-4362-0CCF-2ACA47FB9D6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959" b="21874"/>
          <a:stretch/>
        </p:blipFill>
        <p:spPr>
          <a:xfrm>
            <a:off x="5247465" y="5384102"/>
            <a:ext cx="1862128" cy="915546"/>
          </a:xfrm>
          <a:prstGeom prst="rect">
            <a:avLst/>
          </a:prstGeom>
        </p:spPr>
      </p:pic>
      <p:pic>
        <p:nvPicPr>
          <p:cNvPr id="26" name="Imagen 25" descr="Imagen que contiene Logotipo&#10;&#10;Descripción generada automáticamente">
            <a:extLst>
              <a:ext uri="{FF2B5EF4-FFF2-40B4-BE49-F238E27FC236}">
                <a16:creationId xmlns:a16="http://schemas.microsoft.com/office/drawing/2014/main" id="{036D1C20-DEC4-7BDF-73DE-842DF9C228F7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harpenSoften amount="3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51541" y="5234468"/>
            <a:ext cx="1512542" cy="900787"/>
          </a:xfrm>
          <a:prstGeom prst="rect">
            <a:avLst/>
          </a:prstGeom>
        </p:spPr>
      </p:pic>
      <p:pic>
        <p:nvPicPr>
          <p:cNvPr id="28" name="Imagen 27" descr="Imagen que contiene Logotipo&#10;&#10;Descripción generada automáticamente">
            <a:extLst>
              <a:ext uri="{FF2B5EF4-FFF2-40B4-BE49-F238E27FC236}">
                <a16:creationId xmlns:a16="http://schemas.microsoft.com/office/drawing/2014/main" id="{7025B2D1-8EBB-C38F-5AAF-BB645B145794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88334" y="4246666"/>
            <a:ext cx="1007666" cy="915546"/>
          </a:xfrm>
          <a:prstGeom prst="rect">
            <a:avLst/>
          </a:prstGeom>
        </p:spPr>
      </p:pic>
      <p:pic>
        <p:nvPicPr>
          <p:cNvPr id="30" name="Imagen 29" descr="Texto&#10;&#10;Descripción generada automáticamente con confianza baja">
            <a:extLst>
              <a:ext uri="{FF2B5EF4-FFF2-40B4-BE49-F238E27FC236}">
                <a16:creationId xmlns:a16="http://schemas.microsoft.com/office/drawing/2014/main" id="{6EC59EB1-197B-BD17-2196-553F1CE6E05F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97509" y="4246666"/>
            <a:ext cx="1007666" cy="9155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5649540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6" name="Rectangle 35">
            <a:extLst>
              <a:ext uri="{FF2B5EF4-FFF2-40B4-BE49-F238E27FC236}">
                <a16:creationId xmlns:a16="http://schemas.microsoft.com/office/drawing/2014/main" id="{A8384FB5-9ADC-4DDC-881B-597D56F5B15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8" name="Rectangle 37">
            <a:extLst>
              <a:ext uri="{FF2B5EF4-FFF2-40B4-BE49-F238E27FC236}">
                <a16:creationId xmlns:a16="http://schemas.microsoft.com/office/drawing/2014/main" id="{1199E1B1-A8C0-4FE8-A5A8-1CB41D69F85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2" y="0"/>
            <a:ext cx="12191998" cy="1575955"/>
          </a:xfrm>
          <a:prstGeom prst="rect">
            <a:avLst/>
          </a:prstGeom>
          <a:gradFill>
            <a:gsLst>
              <a:gs pos="0">
                <a:srgbClr val="000000">
                  <a:alpha val="96000"/>
                </a:srgbClr>
              </a:gs>
              <a:gs pos="100000">
                <a:schemeClr val="accent1">
                  <a:lumMod val="75000"/>
                </a:schemeClr>
              </a:gs>
            </a:gsLst>
            <a:lin ang="6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0" name="Rectangle 39">
            <a:extLst>
              <a:ext uri="{FF2B5EF4-FFF2-40B4-BE49-F238E27FC236}">
                <a16:creationId xmlns:a16="http://schemas.microsoft.com/office/drawing/2014/main" id="{84A8DE83-DE75-4B41-9DB4-A7EC0B0DEC0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8128856" cy="1575461"/>
          </a:xfrm>
          <a:prstGeom prst="rect">
            <a:avLst/>
          </a:prstGeom>
          <a:gradFill>
            <a:gsLst>
              <a:gs pos="0">
                <a:schemeClr val="accent1">
                  <a:alpha val="41000"/>
                </a:schemeClr>
              </a:gs>
              <a:gs pos="74000">
                <a:schemeClr val="accent1">
                  <a:lumMod val="60000"/>
                  <a:lumOff val="40000"/>
                  <a:alpha val="0"/>
                </a:schemeClr>
              </a:gs>
            </a:gsLst>
            <a:lin ang="8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2" name="Rectangle 41">
            <a:extLst>
              <a:ext uri="{FF2B5EF4-FFF2-40B4-BE49-F238E27FC236}">
                <a16:creationId xmlns:a16="http://schemas.microsoft.com/office/drawing/2014/main" id="{A7009A0A-BEF5-4EAC-AF15-E4F9F002E23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-3" y="-1"/>
            <a:ext cx="12192002" cy="1574311"/>
          </a:xfrm>
          <a:prstGeom prst="rect">
            <a:avLst/>
          </a:prstGeom>
          <a:gradFill>
            <a:gsLst>
              <a:gs pos="0">
                <a:srgbClr val="000000">
                  <a:alpha val="63000"/>
                </a:srgbClr>
              </a:gs>
              <a:gs pos="78000">
                <a:schemeClr val="accent1">
                  <a:alpha val="15000"/>
                </a:schemeClr>
              </a:gs>
            </a:gsLst>
            <a:lin ang="156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4884F9D8-4D2C-9082-3E44-F117437E8CE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9713" y="248038"/>
            <a:ext cx="7063721" cy="1159200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z="2500" b="1" kern="120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Introducción</a:t>
            </a:r>
            <a:br>
              <a:rPr lang="en-US" sz="2500" kern="1200">
                <a:solidFill>
                  <a:srgbClr val="FFFFFF"/>
                </a:solidFill>
                <a:latin typeface="+mj-lt"/>
                <a:ea typeface="+mj-ea"/>
                <a:cs typeface="+mj-cs"/>
              </a:rPr>
            </a:br>
            <a:r>
              <a:rPr lang="en-US" sz="2500" kern="120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El proceso de construcción colectiva del perfil de SST en Chile (2023-2024)</a:t>
            </a:r>
          </a:p>
        </p:txBody>
      </p:sp>
      <p:pic>
        <p:nvPicPr>
          <p:cNvPr id="12" name="Imagen 11">
            <a:extLst>
              <a:ext uri="{FF2B5EF4-FFF2-40B4-BE49-F238E27FC236}">
                <a16:creationId xmlns:a16="http://schemas.microsoft.com/office/drawing/2014/main" id="{C11DE708-4AA3-E4ED-D272-8E4AA21B42C6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6887" r="5338" b="10569"/>
          <a:stretch>
            <a:fillRect/>
          </a:stretch>
        </p:blipFill>
        <p:spPr>
          <a:xfrm>
            <a:off x="1027273" y="1655276"/>
            <a:ext cx="10137453" cy="2534075"/>
          </a:xfrm>
          <a:prstGeom prst="rect">
            <a:avLst/>
          </a:prstGeom>
        </p:spPr>
      </p:pic>
      <p:pic>
        <p:nvPicPr>
          <p:cNvPr id="16" name="Imagen 15">
            <a:extLst>
              <a:ext uri="{FF2B5EF4-FFF2-40B4-BE49-F238E27FC236}">
                <a16:creationId xmlns:a16="http://schemas.microsoft.com/office/drawing/2014/main" id="{28DF5ECD-FACC-8804-4011-4D4A93706248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r="2353" b="11379"/>
          <a:stretch>
            <a:fillRect/>
          </a:stretch>
        </p:blipFill>
        <p:spPr>
          <a:xfrm>
            <a:off x="1063977" y="4170496"/>
            <a:ext cx="10100749" cy="24206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9185630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1" name="Rectangle 10">
            <a:extLst>
              <a:ext uri="{FF2B5EF4-FFF2-40B4-BE49-F238E27FC236}">
                <a16:creationId xmlns:a16="http://schemas.microsoft.com/office/drawing/2014/main" id="{A169D286-F4D7-4C8B-A6BD-D05384C7F1D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Freeform 6">
            <a:extLst>
              <a:ext uri="{FF2B5EF4-FFF2-40B4-BE49-F238E27FC236}">
                <a16:creationId xmlns:a16="http://schemas.microsoft.com/office/drawing/2014/main" id="{39E8235E-135E-4261-8F54-2B316E493C4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>
            <a:off x="4142164" y="610728"/>
            <a:ext cx="759618" cy="5710965"/>
          </a:xfrm>
          <a:custGeom>
            <a:avLst/>
            <a:gdLst>
              <a:gd name="T0" fmla="*/ 414 w 414"/>
              <a:gd name="T1" fmla="*/ 2447 h 2447"/>
              <a:gd name="T2" fmla="*/ 0 w 414"/>
              <a:gd name="T3" fmla="*/ 2247 h 2447"/>
              <a:gd name="T4" fmla="*/ 0 w 414"/>
              <a:gd name="T5" fmla="*/ 0 h 2447"/>
              <a:gd name="T6" fmla="*/ 414 w 414"/>
              <a:gd name="T7" fmla="*/ 200 h 2447"/>
              <a:gd name="T8" fmla="*/ 414 w 414"/>
              <a:gd name="T9" fmla="*/ 2447 h 244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414" h="2447">
                <a:moveTo>
                  <a:pt x="414" y="2447"/>
                </a:moveTo>
                <a:lnTo>
                  <a:pt x="0" y="2247"/>
                </a:lnTo>
                <a:lnTo>
                  <a:pt x="0" y="0"/>
                </a:lnTo>
                <a:lnTo>
                  <a:pt x="414" y="200"/>
                </a:lnTo>
                <a:lnTo>
                  <a:pt x="414" y="2447"/>
                </a:lnTo>
                <a:close/>
              </a:path>
            </a:pathLst>
          </a:custGeom>
          <a:solidFill>
            <a:schemeClr val="accent1">
              <a:lumMod val="75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5" name="Freeform 7">
            <a:extLst>
              <a:ext uri="{FF2B5EF4-FFF2-40B4-BE49-F238E27FC236}">
                <a16:creationId xmlns:a16="http://schemas.microsoft.com/office/drawing/2014/main" id="{D4ED8EC3-4D57-4620-93CE-4E6661F09A3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>
            <a:off x="4144437" y="343079"/>
            <a:ext cx="482654" cy="5521414"/>
          </a:xfrm>
          <a:custGeom>
            <a:avLst/>
            <a:gdLst>
              <a:gd name="T0" fmla="*/ 209 w 209"/>
              <a:gd name="T1" fmla="*/ 2246 h 2358"/>
              <a:gd name="T2" fmla="*/ 0 w 209"/>
              <a:gd name="T3" fmla="*/ 2358 h 2358"/>
              <a:gd name="T4" fmla="*/ 0 w 209"/>
              <a:gd name="T5" fmla="*/ 111 h 2358"/>
              <a:gd name="T6" fmla="*/ 209 w 209"/>
              <a:gd name="T7" fmla="*/ 0 h 2358"/>
              <a:gd name="T8" fmla="*/ 209 w 209"/>
              <a:gd name="T9" fmla="*/ 2246 h 235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09" h="2358">
                <a:moveTo>
                  <a:pt x="209" y="2246"/>
                </a:moveTo>
                <a:lnTo>
                  <a:pt x="0" y="2358"/>
                </a:lnTo>
                <a:lnTo>
                  <a:pt x="0" y="111"/>
                </a:lnTo>
                <a:lnTo>
                  <a:pt x="209" y="0"/>
                </a:lnTo>
                <a:lnTo>
                  <a:pt x="209" y="2246"/>
                </a:lnTo>
                <a:close/>
              </a:path>
            </a:pathLst>
          </a:custGeom>
          <a:solidFill>
            <a:schemeClr val="accent1">
              <a:lumMod val="5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7" name="Freeform: Shape 16">
            <a:extLst>
              <a:ext uri="{FF2B5EF4-FFF2-40B4-BE49-F238E27FC236}">
                <a16:creationId xmlns:a16="http://schemas.microsoft.com/office/drawing/2014/main" id="{83BCB34A-2F40-4F41-8488-A134C1C155B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3045" y="340424"/>
            <a:ext cx="4630139" cy="5265795"/>
          </a:xfrm>
          <a:custGeom>
            <a:avLst/>
            <a:gdLst>
              <a:gd name="connsiteX0" fmla="*/ 0 w 4630139"/>
              <a:gd name="connsiteY0" fmla="*/ 0 h 5265795"/>
              <a:gd name="connsiteX1" fmla="*/ 4630139 w 4630139"/>
              <a:gd name="connsiteY1" fmla="*/ 0 h 5265795"/>
              <a:gd name="connsiteX2" fmla="*/ 4630139 w 4630139"/>
              <a:gd name="connsiteY2" fmla="*/ 5265795 h 5265795"/>
              <a:gd name="connsiteX3" fmla="*/ 0 w 4630139"/>
              <a:gd name="connsiteY3" fmla="*/ 5265795 h 526579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630139" h="5265795">
                <a:moveTo>
                  <a:pt x="0" y="0"/>
                </a:moveTo>
                <a:lnTo>
                  <a:pt x="4630139" y="0"/>
                </a:lnTo>
                <a:lnTo>
                  <a:pt x="4630139" y="5265795"/>
                </a:lnTo>
                <a:lnTo>
                  <a:pt x="0" y="5265795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pic>
        <p:nvPicPr>
          <p:cNvPr id="5" name="Imagen 4" descr="Interfaz de usuario gráfica&#10;&#10;El contenido generado por IA puede ser incorrecto.">
            <a:extLst>
              <a:ext uri="{FF2B5EF4-FFF2-40B4-BE49-F238E27FC236}">
                <a16:creationId xmlns:a16="http://schemas.microsoft.com/office/drawing/2014/main" id="{5C8361CC-30A4-48B7-68CE-2085EDD9F67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6632" y="983891"/>
            <a:ext cx="3084689" cy="3993126"/>
          </a:xfrm>
          <a:prstGeom prst="rect">
            <a:avLst/>
          </a:prstGeom>
        </p:spPr>
      </p:pic>
      <p:sp>
        <p:nvSpPr>
          <p:cNvPr id="19" name="Freeform: Shape 18">
            <a:extLst>
              <a:ext uri="{FF2B5EF4-FFF2-40B4-BE49-F238E27FC236}">
                <a16:creationId xmlns:a16="http://schemas.microsoft.com/office/drawing/2014/main" id="{F78382DC-4207-465E-B379-1E16448AA22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901780" y="1071563"/>
            <a:ext cx="7290218" cy="5242298"/>
          </a:xfrm>
          <a:custGeom>
            <a:avLst/>
            <a:gdLst>
              <a:gd name="connsiteX0" fmla="*/ 0 w 7290218"/>
              <a:gd name="connsiteY0" fmla="*/ 0 h 5242298"/>
              <a:gd name="connsiteX1" fmla="*/ 7290218 w 7290218"/>
              <a:gd name="connsiteY1" fmla="*/ 0 h 5242298"/>
              <a:gd name="connsiteX2" fmla="*/ 7290218 w 7290218"/>
              <a:gd name="connsiteY2" fmla="*/ 5242298 h 5242298"/>
              <a:gd name="connsiteX3" fmla="*/ 0 w 7290218"/>
              <a:gd name="connsiteY3" fmla="*/ 5242298 h 524229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290218" h="5242298">
                <a:moveTo>
                  <a:pt x="0" y="0"/>
                </a:moveTo>
                <a:lnTo>
                  <a:pt x="7290218" y="0"/>
                </a:lnTo>
                <a:lnTo>
                  <a:pt x="7290218" y="5242298"/>
                </a:lnTo>
                <a:lnTo>
                  <a:pt x="0" y="5242298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pic>
        <p:nvPicPr>
          <p:cNvPr id="6" name="Imagen 5" descr="Un grupo de personas en un salón de clases&#10;&#10;El contenido generado por IA puede ser incorrecto.">
            <a:extLst>
              <a:ext uri="{FF2B5EF4-FFF2-40B4-BE49-F238E27FC236}">
                <a16:creationId xmlns:a16="http://schemas.microsoft.com/office/drawing/2014/main" id="{5413E2FF-E6F2-3776-FC41-5BEA5C40510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10868" y="1715030"/>
            <a:ext cx="5289482" cy="3967112"/>
          </a:xfrm>
          <a:prstGeom prst="rect">
            <a:avLst/>
          </a:prstGeom>
        </p:spPr>
      </p:pic>
      <p:sp>
        <p:nvSpPr>
          <p:cNvPr id="8" name="CuadroTexto 7">
            <a:extLst>
              <a:ext uri="{FF2B5EF4-FFF2-40B4-BE49-F238E27FC236}">
                <a16:creationId xmlns:a16="http://schemas.microsoft.com/office/drawing/2014/main" id="{73534FCE-B049-2238-F376-0DA06C2F10D6}"/>
              </a:ext>
            </a:extLst>
          </p:cNvPr>
          <p:cNvSpPr txBox="1"/>
          <p:nvPr/>
        </p:nvSpPr>
        <p:spPr>
          <a:xfrm>
            <a:off x="5721258" y="471814"/>
            <a:ext cx="6096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419" b="0" i="0" dirty="0">
                <a:solidFill>
                  <a:srgbClr val="001D35"/>
                </a:solidFill>
                <a:effectLst/>
                <a:latin typeface="Google Sans"/>
              </a:rPr>
              <a:t>Lanzamiento: 5 de diciembre de 2024</a:t>
            </a:r>
            <a:endParaRPr lang="es-419" dirty="0"/>
          </a:p>
        </p:txBody>
      </p:sp>
    </p:spTree>
    <p:extLst>
      <p:ext uri="{BB962C8B-B14F-4D97-AF65-F5344CB8AC3E}">
        <p14:creationId xmlns:p14="http://schemas.microsoft.com/office/powerpoint/2010/main" val="322254706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29B59F1-BC1F-527D-AF61-EDBBC8A9A50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957810"/>
          </a:xfrm>
        </p:spPr>
        <p:txBody>
          <a:bodyPr>
            <a:normAutofit/>
          </a:bodyPr>
          <a:lstStyle/>
          <a:p>
            <a:r>
              <a:rPr lang="es-CL" sz="3600" dirty="0"/>
              <a:t>Elementos de contexto país a destacar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140A23B0-08B1-EF8F-369A-00E6944315B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05890" y="1168410"/>
            <a:ext cx="4381500" cy="499177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s-CL" sz="2400" dirty="0"/>
              <a:t>Demografía</a:t>
            </a:r>
          </a:p>
        </p:txBody>
      </p:sp>
      <p:graphicFrame>
        <p:nvGraphicFramePr>
          <p:cNvPr id="5" name="Gráfico 4">
            <a:extLst>
              <a:ext uri="{FF2B5EF4-FFF2-40B4-BE49-F238E27FC236}">
                <a16:creationId xmlns:a16="http://schemas.microsoft.com/office/drawing/2014/main" id="{B89F11BC-8BE3-6A38-D0F6-3B7D78E0D13D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566705121"/>
              </p:ext>
            </p:extLst>
          </p:nvPr>
        </p:nvGraphicFramePr>
        <p:xfrm>
          <a:off x="1855195" y="2861059"/>
          <a:ext cx="3657111" cy="334650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6" name="Cuadro de texto 2">
            <a:extLst>
              <a:ext uri="{FF2B5EF4-FFF2-40B4-BE49-F238E27FC236}">
                <a16:creationId xmlns:a16="http://schemas.microsoft.com/office/drawing/2014/main" id="{FBB3AFE0-D05E-64A1-68CD-33F32CF9B044}"/>
              </a:ext>
            </a:extLst>
          </p:cNvPr>
          <p:cNvSpPr txBox="1"/>
          <p:nvPr/>
        </p:nvSpPr>
        <p:spPr>
          <a:xfrm>
            <a:off x="3267528" y="2331531"/>
            <a:ext cx="832443" cy="420686"/>
          </a:xfrm>
          <a:prstGeom prst="rect">
            <a:avLst/>
          </a:prstGeom>
          <a:solidFill>
            <a:schemeClr val="lt1"/>
          </a:solidFill>
          <a:ln w="6350">
            <a:solidFill>
              <a:schemeClr val="tx1"/>
            </a:solidFill>
          </a:ln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es-ES" b="1" kern="100" dirty="0">
                <a:effectLst/>
                <a:latin typeface="Calibri" panose="020F0502020204030204" pitchFamily="34" charset="0"/>
                <a:ea typeface="Aptos" panose="020B0004020202020204" pitchFamily="34" charset="0"/>
              </a:rPr>
              <a:t>1992</a:t>
            </a:r>
            <a:endParaRPr lang="es-CL" b="1" kern="100" dirty="0">
              <a:effectLst/>
              <a:latin typeface="Calibri" panose="020F0502020204030204" pitchFamily="34" charset="0"/>
              <a:ea typeface="Aptos" panose="020B0004020202020204" pitchFamily="34" charset="0"/>
            </a:endParaRPr>
          </a:p>
        </p:txBody>
      </p:sp>
      <p:graphicFrame>
        <p:nvGraphicFramePr>
          <p:cNvPr id="7" name="Gráfico 6">
            <a:extLst>
              <a:ext uri="{FF2B5EF4-FFF2-40B4-BE49-F238E27FC236}">
                <a16:creationId xmlns:a16="http://schemas.microsoft.com/office/drawing/2014/main" id="{EFDAA535-4E67-D9D3-4A0A-DEA2CD95FF6C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164402917"/>
              </p:ext>
            </p:extLst>
          </p:nvPr>
        </p:nvGraphicFramePr>
        <p:xfrm>
          <a:off x="6822399" y="2958900"/>
          <a:ext cx="3868403" cy="313655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8" name="Cuadro de texto 2">
            <a:extLst>
              <a:ext uri="{FF2B5EF4-FFF2-40B4-BE49-F238E27FC236}">
                <a16:creationId xmlns:a16="http://schemas.microsoft.com/office/drawing/2014/main" id="{AAC9AB36-4E58-DECA-E3AD-BCED9122B8CD}"/>
              </a:ext>
            </a:extLst>
          </p:cNvPr>
          <p:cNvSpPr txBox="1"/>
          <p:nvPr/>
        </p:nvSpPr>
        <p:spPr>
          <a:xfrm>
            <a:off x="8292299" y="2408648"/>
            <a:ext cx="938212" cy="420687"/>
          </a:xfrm>
          <a:prstGeom prst="rect">
            <a:avLst/>
          </a:prstGeom>
          <a:solidFill>
            <a:schemeClr val="lt1"/>
          </a:solidFill>
          <a:ln w="6350">
            <a:solidFill>
              <a:schemeClr val="tx1"/>
            </a:solidFill>
          </a:ln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es-ES" b="1" kern="100" dirty="0">
                <a:effectLst/>
                <a:latin typeface="Calibri" panose="020F0502020204030204" pitchFamily="34" charset="0"/>
                <a:ea typeface="Aptos" panose="020B0004020202020204" pitchFamily="34" charset="0"/>
              </a:rPr>
              <a:t>2023</a:t>
            </a:r>
            <a:endParaRPr lang="es-CL" b="1" kern="100" dirty="0">
              <a:effectLst/>
              <a:latin typeface="Calibri" panose="020F0502020204030204" pitchFamily="34" charset="0"/>
              <a:ea typeface="Aptos" panose="020B0004020202020204" pitchFamily="34" charset="0"/>
            </a:endParaRPr>
          </a:p>
        </p:txBody>
      </p:sp>
      <p:sp>
        <p:nvSpPr>
          <p:cNvPr id="10" name="CuadroTexto 9">
            <a:extLst>
              <a:ext uri="{FF2B5EF4-FFF2-40B4-BE49-F238E27FC236}">
                <a16:creationId xmlns:a16="http://schemas.microsoft.com/office/drawing/2014/main" id="{DC6E46FC-ADD1-3950-4B0F-AB3B2421E191}"/>
              </a:ext>
            </a:extLst>
          </p:cNvPr>
          <p:cNvSpPr txBox="1"/>
          <p:nvPr/>
        </p:nvSpPr>
        <p:spPr>
          <a:xfrm>
            <a:off x="3000374" y="6338986"/>
            <a:ext cx="6096000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CL" sz="1400" kern="100" dirty="0">
                <a:effectLst/>
                <a:latin typeface="Calibri" panose="020F0502020204030204" pitchFamily="34" charset="0"/>
                <a:ea typeface="Aptos" panose="020B0004020202020204" pitchFamily="34" charset="0"/>
              </a:rPr>
              <a:t> Fuente: Elaboración propia con datos del instituto Nacional de Estadísticas</a:t>
            </a:r>
            <a:endParaRPr lang="es-CL" sz="1400" dirty="0"/>
          </a:p>
        </p:txBody>
      </p:sp>
      <p:sp>
        <p:nvSpPr>
          <p:cNvPr id="4" name="Rectángulo: esquinas redondeadas 3">
            <a:extLst>
              <a:ext uri="{FF2B5EF4-FFF2-40B4-BE49-F238E27FC236}">
                <a16:creationId xmlns:a16="http://schemas.microsoft.com/office/drawing/2014/main" id="{900CD344-0A76-2FD4-C51C-E1CEE30C191F}"/>
              </a:ext>
            </a:extLst>
          </p:cNvPr>
          <p:cNvSpPr/>
          <p:nvPr/>
        </p:nvSpPr>
        <p:spPr>
          <a:xfrm>
            <a:off x="2273430" y="1776429"/>
            <a:ext cx="7645139" cy="307777"/>
          </a:xfrm>
          <a:prstGeom prst="roundRect">
            <a:avLst/>
          </a:prstGeom>
          <a:noFill/>
          <a:ln w="1270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L" b="1" dirty="0">
                <a:solidFill>
                  <a:schemeClr val="accent4">
                    <a:lumMod val="50000"/>
                  </a:schemeClr>
                </a:solidFill>
              </a:rPr>
              <a:t>Variación de pirámide poblacional </a:t>
            </a:r>
          </a:p>
        </p:txBody>
      </p:sp>
    </p:spTree>
    <p:extLst>
      <p:ext uri="{BB962C8B-B14F-4D97-AF65-F5344CB8AC3E}">
        <p14:creationId xmlns:p14="http://schemas.microsoft.com/office/powerpoint/2010/main" val="361496161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3">
            <a:extLst>
              <a:ext uri="{FF2B5EF4-FFF2-40B4-BE49-F238E27FC236}">
                <a16:creationId xmlns:a16="http://schemas.microsoft.com/office/drawing/2014/main" id="{3844ADE7-CB67-EFF0-A7A6-F119A6E93D5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s-CL" sz="3600" dirty="0"/>
              <a:t>Demografía y economía</a:t>
            </a:r>
            <a:br>
              <a:rPr lang="es-CL" sz="3600" dirty="0"/>
            </a:br>
            <a:endParaRPr lang="es-CL" sz="3600" dirty="0"/>
          </a:p>
        </p:txBody>
      </p:sp>
      <p:graphicFrame>
        <p:nvGraphicFramePr>
          <p:cNvPr id="5" name="Gráfico 4">
            <a:extLst>
              <a:ext uri="{FF2B5EF4-FFF2-40B4-BE49-F238E27FC236}">
                <a16:creationId xmlns:a16="http://schemas.microsoft.com/office/drawing/2014/main" id="{9A43CC36-A2AF-BD71-FBB1-B8E2584A0B63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208231760"/>
              </p:ext>
            </p:extLst>
          </p:nvPr>
        </p:nvGraphicFramePr>
        <p:xfrm>
          <a:off x="838200" y="1590989"/>
          <a:ext cx="4893297" cy="328345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6" name="Gráfico 5">
            <a:extLst>
              <a:ext uri="{FF2B5EF4-FFF2-40B4-BE49-F238E27FC236}">
                <a16:creationId xmlns:a16="http://schemas.microsoft.com/office/drawing/2014/main" id="{F0EFDC05-6491-0F53-7C46-B77B0A769DD6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965917441"/>
              </p:ext>
            </p:extLst>
          </p:nvPr>
        </p:nvGraphicFramePr>
        <p:xfrm>
          <a:off x="6203328" y="1590989"/>
          <a:ext cx="4975782" cy="328345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pic>
        <p:nvPicPr>
          <p:cNvPr id="7" name="Imagen 6">
            <a:extLst>
              <a:ext uri="{FF2B5EF4-FFF2-40B4-BE49-F238E27FC236}">
                <a16:creationId xmlns:a16="http://schemas.microsoft.com/office/drawing/2014/main" id="{0B9E6DA0-564B-493C-9FA7-E1F15A1E3D79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7381875" y="3159919"/>
            <a:ext cx="538162" cy="538162"/>
          </a:xfrm>
          <a:prstGeom prst="rect">
            <a:avLst/>
          </a:prstGeom>
        </p:spPr>
      </p:pic>
      <p:pic>
        <p:nvPicPr>
          <p:cNvPr id="3074" name="Picture 2" descr="Hombre - Iconos gratis de personas">
            <a:extLst>
              <a:ext uri="{FF2B5EF4-FFF2-40B4-BE49-F238E27FC236}">
                <a16:creationId xmlns:a16="http://schemas.microsoft.com/office/drawing/2014/main" id="{D848FD88-B9FA-E815-1A58-7E2DFAC7241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667874" y="3217068"/>
            <a:ext cx="481013" cy="4810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CuadroTexto 7">
            <a:extLst>
              <a:ext uri="{FF2B5EF4-FFF2-40B4-BE49-F238E27FC236}">
                <a16:creationId xmlns:a16="http://schemas.microsoft.com/office/drawing/2014/main" id="{B244AA55-5AC7-ABEA-B718-DA40B5BA644E}"/>
              </a:ext>
            </a:extLst>
          </p:cNvPr>
          <p:cNvSpPr txBox="1"/>
          <p:nvPr/>
        </p:nvSpPr>
        <p:spPr>
          <a:xfrm>
            <a:off x="914038" y="5191125"/>
            <a:ext cx="4786118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CL" sz="1600" dirty="0"/>
              <a:t>Los ingresos per cápita son muy disimiles por región</a:t>
            </a:r>
          </a:p>
          <a:p>
            <a:r>
              <a:rPr lang="es-CL" sz="1600" dirty="0"/>
              <a:t>Y también en las comunas de la región</a:t>
            </a:r>
          </a:p>
        </p:txBody>
      </p:sp>
      <p:sp>
        <p:nvSpPr>
          <p:cNvPr id="2" name="CuadroTexto 1">
            <a:extLst>
              <a:ext uri="{FF2B5EF4-FFF2-40B4-BE49-F238E27FC236}">
                <a16:creationId xmlns:a16="http://schemas.microsoft.com/office/drawing/2014/main" id="{185E09EC-4871-86E5-40F7-CEC8D938D6CA}"/>
              </a:ext>
            </a:extLst>
          </p:cNvPr>
          <p:cNvSpPr txBox="1"/>
          <p:nvPr/>
        </p:nvSpPr>
        <p:spPr>
          <a:xfrm>
            <a:off x="6302180" y="5167312"/>
            <a:ext cx="497578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L" sz="1600" dirty="0"/>
              <a:t>Las mujeres tienen esperanza de vida al nacer, 5 años más que los hombres</a:t>
            </a:r>
          </a:p>
        </p:txBody>
      </p:sp>
    </p:spTree>
    <p:extLst>
      <p:ext uri="{BB962C8B-B14F-4D97-AF65-F5344CB8AC3E}">
        <p14:creationId xmlns:p14="http://schemas.microsoft.com/office/powerpoint/2010/main" val="299289216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9DBB88B-154E-4410-A9CD-0CC82E2BEB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816747"/>
          </a:xfrm>
        </p:spPr>
        <p:txBody>
          <a:bodyPr>
            <a:normAutofit/>
          </a:bodyPr>
          <a:lstStyle/>
          <a:p>
            <a:r>
              <a:rPr lang="es-CL" sz="3600" dirty="0"/>
              <a:t>1.- Marco institucional para la SST</a:t>
            </a:r>
          </a:p>
        </p:txBody>
      </p:sp>
      <p:sp>
        <p:nvSpPr>
          <p:cNvPr id="3" name="Rectángulo: esquinas redondeadas 2">
            <a:extLst>
              <a:ext uri="{FF2B5EF4-FFF2-40B4-BE49-F238E27FC236}">
                <a16:creationId xmlns:a16="http://schemas.microsoft.com/office/drawing/2014/main" id="{6C6A674D-6D85-11C4-4590-675A098B1E68}"/>
              </a:ext>
            </a:extLst>
          </p:cNvPr>
          <p:cNvSpPr/>
          <p:nvPr/>
        </p:nvSpPr>
        <p:spPr>
          <a:xfrm>
            <a:off x="575035" y="2724348"/>
            <a:ext cx="2630079" cy="895546"/>
          </a:xfrm>
          <a:prstGeom prst="round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L" dirty="0"/>
              <a:t>Instituciones del estado</a:t>
            </a:r>
          </a:p>
        </p:txBody>
      </p:sp>
      <p:sp>
        <p:nvSpPr>
          <p:cNvPr id="4" name="Rectángulo: esquinas redondeadas 3">
            <a:extLst>
              <a:ext uri="{FF2B5EF4-FFF2-40B4-BE49-F238E27FC236}">
                <a16:creationId xmlns:a16="http://schemas.microsoft.com/office/drawing/2014/main" id="{C67A9AEE-1C97-1E61-0ED7-34F355E0B85A}"/>
              </a:ext>
            </a:extLst>
          </p:cNvPr>
          <p:cNvSpPr/>
          <p:nvPr/>
        </p:nvSpPr>
        <p:spPr>
          <a:xfrm>
            <a:off x="3847705" y="1602557"/>
            <a:ext cx="3194118" cy="552565"/>
          </a:xfrm>
          <a:prstGeom prst="round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L" dirty="0"/>
              <a:t>Rol Normativo</a:t>
            </a:r>
          </a:p>
        </p:txBody>
      </p:sp>
      <p:sp>
        <p:nvSpPr>
          <p:cNvPr id="5" name="Rectángulo: esquinas redondeadas 4">
            <a:extLst>
              <a:ext uri="{FF2B5EF4-FFF2-40B4-BE49-F238E27FC236}">
                <a16:creationId xmlns:a16="http://schemas.microsoft.com/office/drawing/2014/main" id="{2295A53C-B79D-A2CC-EE99-AEFB8D3B272C}"/>
              </a:ext>
            </a:extLst>
          </p:cNvPr>
          <p:cNvSpPr/>
          <p:nvPr/>
        </p:nvSpPr>
        <p:spPr>
          <a:xfrm>
            <a:off x="3847704" y="2343274"/>
            <a:ext cx="3194119" cy="552565"/>
          </a:xfrm>
          <a:prstGeom prst="round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L" dirty="0"/>
              <a:t>Rol Fiscalizador</a:t>
            </a:r>
          </a:p>
        </p:txBody>
      </p:sp>
      <p:cxnSp>
        <p:nvCxnSpPr>
          <p:cNvPr id="7" name="Conector recto 6">
            <a:extLst>
              <a:ext uri="{FF2B5EF4-FFF2-40B4-BE49-F238E27FC236}">
                <a16:creationId xmlns:a16="http://schemas.microsoft.com/office/drawing/2014/main" id="{424BA9DB-1F42-08E1-4590-A669B3B3FAD4}"/>
              </a:ext>
            </a:extLst>
          </p:cNvPr>
          <p:cNvCxnSpPr>
            <a:cxnSpLocks/>
            <a:stCxn id="3" idx="3"/>
            <a:endCxn id="4" idx="1"/>
          </p:cNvCxnSpPr>
          <p:nvPr/>
        </p:nvCxnSpPr>
        <p:spPr>
          <a:xfrm flipV="1">
            <a:off x="3205114" y="1878840"/>
            <a:ext cx="642591" cy="1293281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" name="Conector recto 8">
            <a:extLst>
              <a:ext uri="{FF2B5EF4-FFF2-40B4-BE49-F238E27FC236}">
                <a16:creationId xmlns:a16="http://schemas.microsoft.com/office/drawing/2014/main" id="{1487C195-BAE6-D3C3-91F9-9985617CAE71}"/>
              </a:ext>
            </a:extLst>
          </p:cNvPr>
          <p:cNvCxnSpPr>
            <a:cxnSpLocks/>
            <a:stCxn id="3" idx="3"/>
            <a:endCxn id="5" idx="1"/>
          </p:cNvCxnSpPr>
          <p:nvPr/>
        </p:nvCxnSpPr>
        <p:spPr>
          <a:xfrm flipV="1">
            <a:off x="3205114" y="2619557"/>
            <a:ext cx="642590" cy="552564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5" name="Rectángulo: esquinas redondeadas 14">
            <a:extLst>
              <a:ext uri="{FF2B5EF4-FFF2-40B4-BE49-F238E27FC236}">
                <a16:creationId xmlns:a16="http://schemas.microsoft.com/office/drawing/2014/main" id="{BA1340D2-3ECD-2C9E-EBCB-78C157722950}"/>
              </a:ext>
            </a:extLst>
          </p:cNvPr>
          <p:cNvSpPr/>
          <p:nvPr/>
        </p:nvSpPr>
        <p:spPr>
          <a:xfrm>
            <a:off x="3829633" y="3040242"/>
            <a:ext cx="3212190" cy="552564"/>
          </a:xfrm>
          <a:prstGeom prst="round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L" dirty="0"/>
              <a:t>Organismo Público Administrador del Seguro </a:t>
            </a:r>
          </a:p>
        </p:txBody>
      </p:sp>
      <p:cxnSp>
        <p:nvCxnSpPr>
          <p:cNvPr id="19" name="Conector recto 18">
            <a:extLst>
              <a:ext uri="{FF2B5EF4-FFF2-40B4-BE49-F238E27FC236}">
                <a16:creationId xmlns:a16="http://schemas.microsoft.com/office/drawing/2014/main" id="{40D1CBD1-8F8F-3DE7-CE6E-44C507E7799F}"/>
              </a:ext>
            </a:extLst>
          </p:cNvPr>
          <p:cNvCxnSpPr>
            <a:cxnSpLocks/>
            <a:stCxn id="3" idx="3"/>
            <a:endCxn id="15" idx="1"/>
          </p:cNvCxnSpPr>
          <p:nvPr/>
        </p:nvCxnSpPr>
        <p:spPr>
          <a:xfrm>
            <a:off x="3205114" y="3172121"/>
            <a:ext cx="624519" cy="144403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0" name="Rectángulo: esquinas redondeadas 19">
            <a:extLst>
              <a:ext uri="{FF2B5EF4-FFF2-40B4-BE49-F238E27FC236}">
                <a16:creationId xmlns:a16="http://schemas.microsoft.com/office/drawing/2014/main" id="{8CECF5F4-6BF8-4C10-4D9B-F497B999A344}"/>
              </a:ext>
            </a:extLst>
          </p:cNvPr>
          <p:cNvSpPr/>
          <p:nvPr/>
        </p:nvSpPr>
        <p:spPr>
          <a:xfrm>
            <a:off x="575035" y="5299438"/>
            <a:ext cx="2630079" cy="895546"/>
          </a:xfrm>
          <a:prstGeom prst="roundRect">
            <a:avLst/>
          </a:prstGeom>
          <a:solidFill>
            <a:schemeClr val="accent2">
              <a:lumMod val="7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L" dirty="0"/>
              <a:t>Organizaciones privadas sin fines de lucro </a:t>
            </a:r>
          </a:p>
        </p:txBody>
      </p:sp>
      <p:sp>
        <p:nvSpPr>
          <p:cNvPr id="25" name="Rectángulo: esquinas redondeadas 24">
            <a:extLst>
              <a:ext uri="{FF2B5EF4-FFF2-40B4-BE49-F238E27FC236}">
                <a16:creationId xmlns:a16="http://schemas.microsoft.com/office/drawing/2014/main" id="{55153155-5FFD-9B0A-B7C8-EEAC845C798F}"/>
              </a:ext>
            </a:extLst>
          </p:cNvPr>
          <p:cNvSpPr/>
          <p:nvPr/>
        </p:nvSpPr>
        <p:spPr>
          <a:xfrm>
            <a:off x="3772289" y="5250113"/>
            <a:ext cx="3194118" cy="994196"/>
          </a:xfrm>
          <a:prstGeom prst="roundRect">
            <a:avLst/>
          </a:prstGeom>
          <a:solidFill>
            <a:schemeClr val="accent2">
              <a:lumMod val="7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L" dirty="0"/>
              <a:t>Organismos Administradores del Seguro </a:t>
            </a:r>
          </a:p>
        </p:txBody>
      </p:sp>
      <p:sp>
        <p:nvSpPr>
          <p:cNvPr id="29" name="Rectángulo: esquinas redondeadas 28">
            <a:extLst>
              <a:ext uri="{FF2B5EF4-FFF2-40B4-BE49-F238E27FC236}">
                <a16:creationId xmlns:a16="http://schemas.microsoft.com/office/drawing/2014/main" id="{1DD95582-4A39-3C2B-99A7-0289CE634BF0}"/>
              </a:ext>
            </a:extLst>
          </p:cNvPr>
          <p:cNvSpPr/>
          <p:nvPr/>
        </p:nvSpPr>
        <p:spPr>
          <a:xfrm>
            <a:off x="3847704" y="3868894"/>
            <a:ext cx="3194119" cy="552565"/>
          </a:xfrm>
          <a:prstGeom prst="round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L" dirty="0"/>
              <a:t>Otros Organismos Asesores y atención de reclamaciones</a:t>
            </a:r>
          </a:p>
        </p:txBody>
      </p:sp>
      <p:cxnSp>
        <p:nvCxnSpPr>
          <p:cNvPr id="37" name="Conector recto 36">
            <a:extLst>
              <a:ext uri="{FF2B5EF4-FFF2-40B4-BE49-F238E27FC236}">
                <a16:creationId xmlns:a16="http://schemas.microsoft.com/office/drawing/2014/main" id="{B3C7FB96-3854-759B-05A9-C76AE05992B4}"/>
              </a:ext>
            </a:extLst>
          </p:cNvPr>
          <p:cNvCxnSpPr>
            <a:stCxn id="3" idx="3"/>
            <a:endCxn id="29" idx="1"/>
          </p:cNvCxnSpPr>
          <p:nvPr/>
        </p:nvCxnSpPr>
        <p:spPr>
          <a:xfrm>
            <a:off x="3205114" y="3172121"/>
            <a:ext cx="642590" cy="973056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8" name="Elipse 37">
            <a:extLst>
              <a:ext uri="{FF2B5EF4-FFF2-40B4-BE49-F238E27FC236}">
                <a16:creationId xmlns:a16="http://schemas.microsoft.com/office/drawing/2014/main" id="{B450E0F5-A0B3-DCB3-0281-0F1596C57930}"/>
              </a:ext>
            </a:extLst>
          </p:cNvPr>
          <p:cNvSpPr/>
          <p:nvPr/>
        </p:nvSpPr>
        <p:spPr>
          <a:xfrm>
            <a:off x="8238242" y="2269909"/>
            <a:ext cx="3378723" cy="2735724"/>
          </a:xfrm>
          <a:prstGeom prst="ellipse">
            <a:avLst/>
          </a:pr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L" dirty="0">
                <a:solidFill>
                  <a:schemeClr val="tx1"/>
                </a:solidFill>
              </a:rPr>
              <a:t>Entidades privadas y públicas productoras de bienes y servicios</a:t>
            </a:r>
          </a:p>
        </p:txBody>
      </p:sp>
      <p:sp>
        <p:nvSpPr>
          <p:cNvPr id="39" name="Rectángulo: esquinas redondeadas 38">
            <a:extLst>
              <a:ext uri="{FF2B5EF4-FFF2-40B4-BE49-F238E27FC236}">
                <a16:creationId xmlns:a16="http://schemas.microsoft.com/office/drawing/2014/main" id="{17A1AF7A-1142-D878-E030-F6CC979A6861}"/>
              </a:ext>
            </a:extLst>
          </p:cNvPr>
          <p:cNvSpPr/>
          <p:nvPr/>
        </p:nvSpPr>
        <p:spPr>
          <a:xfrm>
            <a:off x="9178172" y="2724348"/>
            <a:ext cx="1728640" cy="395926"/>
          </a:xfrm>
          <a:prstGeom prst="round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L" dirty="0"/>
              <a:t>empleadores</a:t>
            </a:r>
          </a:p>
        </p:txBody>
      </p:sp>
      <p:sp>
        <p:nvSpPr>
          <p:cNvPr id="40" name="Rectángulo: esquinas redondeadas 39">
            <a:extLst>
              <a:ext uri="{FF2B5EF4-FFF2-40B4-BE49-F238E27FC236}">
                <a16:creationId xmlns:a16="http://schemas.microsoft.com/office/drawing/2014/main" id="{87F5A522-533B-68D3-DCEB-23F2B8F1865C}"/>
              </a:ext>
            </a:extLst>
          </p:cNvPr>
          <p:cNvSpPr/>
          <p:nvPr/>
        </p:nvSpPr>
        <p:spPr>
          <a:xfrm>
            <a:off x="9178172" y="4146748"/>
            <a:ext cx="1728640" cy="538373"/>
          </a:xfrm>
          <a:prstGeom prst="round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L" dirty="0"/>
              <a:t>Personas trabajadoras</a:t>
            </a:r>
          </a:p>
        </p:txBody>
      </p:sp>
    </p:spTree>
    <p:extLst>
      <p:ext uri="{BB962C8B-B14F-4D97-AF65-F5344CB8AC3E}">
        <p14:creationId xmlns:p14="http://schemas.microsoft.com/office/powerpoint/2010/main" val="260329115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8" name="Rectangle 12">
            <a:extLst>
              <a:ext uri="{FF2B5EF4-FFF2-40B4-BE49-F238E27FC236}">
                <a16:creationId xmlns:a16="http://schemas.microsoft.com/office/drawing/2014/main" id="{A8384FB5-9ADC-4DDC-881B-597D56F5B15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Rectangle 14">
            <a:extLst>
              <a:ext uri="{FF2B5EF4-FFF2-40B4-BE49-F238E27FC236}">
                <a16:creationId xmlns:a16="http://schemas.microsoft.com/office/drawing/2014/main" id="{91E5A9A7-95C6-4F4F-B00E-C82E07FE62E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7539" y="1417538"/>
            <a:ext cx="6875818" cy="4040744"/>
          </a:xfrm>
          <a:prstGeom prst="rect">
            <a:avLst/>
          </a:prstGeom>
          <a:gradFill>
            <a:gsLst>
              <a:gs pos="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186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D07DD2DE-F619-49DD-B5E7-03A290FF4ED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>
            <a:off x="-158495" y="2660473"/>
            <a:ext cx="4355594" cy="4038603"/>
          </a:xfrm>
          <a:prstGeom prst="rect">
            <a:avLst/>
          </a:prstGeom>
          <a:gradFill>
            <a:gsLst>
              <a:gs pos="0">
                <a:schemeClr val="accent1">
                  <a:alpha val="50000"/>
                </a:schemeClr>
              </a:gs>
              <a:gs pos="100000">
                <a:schemeClr val="accent1">
                  <a:lumMod val="50000"/>
                  <a:alpha val="0"/>
                </a:schemeClr>
              </a:gs>
            </a:gsLst>
            <a:lin ang="11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85149191-5F60-4A28-AAFF-039F96B0F3E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 flipH="1">
            <a:off x="-1180882" y="1638085"/>
            <a:ext cx="6857572" cy="3581401"/>
          </a:xfrm>
          <a:prstGeom prst="rect">
            <a:avLst/>
          </a:prstGeom>
          <a:gradFill>
            <a:gsLst>
              <a:gs pos="0">
                <a:srgbClr val="000000">
                  <a:alpha val="59000"/>
                </a:srgbClr>
              </a:gs>
              <a:gs pos="69000">
                <a:schemeClr val="accent1">
                  <a:alpha val="0"/>
                </a:schemeClr>
              </a:gs>
            </a:gsLst>
            <a:lin ang="13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1" name="Freeform: Shape 20">
            <a:extLst>
              <a:ext uri="{FF2B5EF4-FFF2-40B4-BE49-F238E27FC236}">
                <a16:creationId xmlns:a16="http://schemas.microsoft.com/office/drawing/2014/main" id="{F8260ED5-17F7-4158-B241-D51DD4CF1B7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6097846">
            <a:off x="-747355" y="1201312"/>
            <a:ext cx="4808302" cy="4088666"/>
          </a:xfrm>
          <a:custGeom>
            <a:avLst/>
            <a:gdLst>
              <a:gd name="connsiteX0" fmla="*/ 48844 w 4808302"/>
              <a:gd name="connsiteY0" fmla="*/ 2888671 h 4088666"/>
              <a:gd name="connsiteX1" fmla="*/ 0 w 4808302"/>
              <a:gd name="connsiteY1" fmla="*/ 2404151 h 4088666"/>
              <a:gd name="connsiteX2" fmla="*/ 2404151 w 4808302"/>
              <a:gd name="connsiteY2" fmla="*/ 0 h 4088666"/>
              <a:gd name="connsiteX3" fmla="*/ 4808302 w 4808302"/>
              <a:gd name="connsiteY3" fmla="*/ 2404151 h 4088666"/>
              <a:gd name="connsiteX4" fmla="*/ 4700216 w 4808302"/>
              <a:gd name="connsiteY4" fmla="*/ 3119072 h 4088666"/>
              <a:gd name="connsiteX5" fmla="*/ 4643143 w 4808302"/>
              <a:gd name="connsiteY5" fmla="*/ 3275009 h 4088666"/>
              <a:gd name="connsiteX6" fmla="*/ 690093 w 4808302"/>
              <a:gd name="connsiteY6" fmla="*/ 4088666 h 4088666"/>
              <a:gd name="connsiteX7" fmla="*/ 548991 w 4808302"/>
              <a:gd name="connsiteY7" fmla="*/ 3933414 h 4088666"/>
              <a:gd name="connsiteX8" fmla="*/ 48844 w 4808302"/>
              <a:gd name="connsiteY8" fmla="*/ 2888671 h 40886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4808302" h="4088666">
                <a:moveTo>
                  <a:pt x="48844" y="2888671"/>
                </a:moveTo>
                <a:cubicBezTo>
                  <a:pt x="16818" y="2732167"/>
                  <a:pt x="0" y="2570123"/>
                  <a:pt x="0" y="2404151"/>
                </a:cubicBezTo>
                <a:cubicBezTo>
                  <a:pt x="0" y="1076375"/>
                  <a:pt x="1076375" y="0"/>
                  <a:pt x="2404151" y="0"/>
                </a:cubicBezTo>
                <a:cubicBezTo>
                  <a:pt x="3731927" y="0"/>
                  <a:pt x="4808302" y="1076375"/>
                  <a:pt x="4808302" y="2404151"/>
                </a:cubicBezTo>
                <a:cubicBezTo>
                  <a:pt x="4808302" y="2653109"/>
                  <a:pt x="4770461" y="2893229"/>
                  <a:pt x="4700216" y="3119072"/>
                </a:cubicBezTo>
                <a:lnTo>
                  <a:pt x="4643143" y="3275009"/>
                </a:lnTo>
                <a:lnTo>
                  <a:pt x="690093" y="4088666"/>
                </a:lnTo>
                <a:lnTo>
                  <a:pt x="548991" y="3933414"/>
                </a:lnTo>
                <a:cubicBezTo>
                  <a:pt x="304015" y="3636572"/>
                  <a:pt x="128908" y="3279932"/>
                  <a:pt x="48844" y="2888671"/>
                </a:cubicBezTo>
                <a:close/>
              </a:path>
            </a:pathLst>
          </a:custGeom>
          <a:gradFill>
            <a:gsLst>
              <a:gs pos="39000">
                <a:schemeClr val="accent1">
                  <a:lumMod val="60000"/>
                  <a:lumOff val="40000"/>
                  <a:alpha val="0"/>
                </a:schemeClr>
              </a:gs>
              <a:gs pos="100000">
                <a:schemeClr val="accent1">
                  <a:lumMod val="75000"/>
                  <a:alpha val="26000"/>
                </a:schemeClr>
              </a:gs>
            </a:gsLst>
            <a:lin ang="186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A7C77F98-CE81-C0F2-7F67-60328316AD2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60041" y="2767106"/>
            <a:ext cx="2880828" cy="3071906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z="3200" kern="120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2.  </a:t>
            </a:r>
            <a:r>
              <a:rPr lang="en-US" sz="3200" kern="1200" dirty="0" err="1">
                <a:solidFill>
                  <a:srgbClr val="FFFFFF"/>
                </a:solidFill>
                <a:latin typeface="+mj-lt"/>
                <a:ea typeface="+mj-ea"/>
                <a:cs typeface="+mj-cs"/>
              </a:rPr>
              <a:t>Estructura</a:t>
            </a:r>
            <a:r>
              <a:rPr lang="en-US" sz="3200" kern="120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 </a:t>
            </a:r>
            <a:r>
              <a:rPr lang="en-US" sz="3200" kern="1200" dirty="0" err="1">
                <a:solidFill>
                  <a:srgbClr val="FFFFFF"/>
                </a:solidFill>
                <a:latin typeface="+mj-lt"/>
                <a:ea typeface="+mj-ea"/>
                <a:cs typeface="+mj-cs"/>
              </a:rPr>
              <a:t>productiva</a:t>
            </a:r>
            <a:r>
              <a:rPr lang="en-US" sz="3200" kern="120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 y mercado del </a:t>
            </a:r>
            <a:r>
              <a:rPr lang="en-US" sz="3200" kern="1200" dirty="0" err="1">
                <a:solidFill>
                  <a:srgbClr val="FFFFFF"/>
                </a:solidFill>
                <a:latin typeface="+mj-lt"/>
                <a:ea typeface="+mj-ea"/>
                <a:cs typeface="+mj-cs"/>
              </a:rPr>
              <a:t>trabajo</a:t>
            </a:r>
            <a:r>
              <a:rPr lang="en-US" sz="3200" kern="120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 </a:t>
            </a: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42D342C2-F433-1B28-114B-9710BD9DE12C}"/>
              </a:ext>
            </a:extLst>
          </p:cNvPr>
          <p:cNvSpPr txBox="1"/>
          <p:nvPr/>
        </p:nvSpPr>
        <p:spPr>
          <a:xfrm>
            <a:off x="660042" y="806824"/>
            <a:ext cx="2919738" cy="149411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pPr>
              <a:lnSpc>
                <a:spcPct val="90000"/>
              </a:lnSpc>
              <a:spcBef>
                <a:spcPts val="1000"/>
              </a:spcBef>
              <a:spcAft>
                <a:spcPts val="800"/>
              </a:spcAft>
            </a:pPr>
            <a:r>
              <a:rPr lang="en-US" sz="2000" b="1" kern="1200">
                <a:solidFill>
                  <a:srgbClr val="FFFFFF"/>
                </a:solidFill>
                <a:effectLst/>
                <a:latin typeface="+mn-lt"/>
                <a:ea typeface="+mn-ea"/>
                <a:cs typeface="+mn-cs"/>
              </a:rPr>
              <a:t>Población ocupada según la actividad económica en hombres y mujeres. Chile, 2023 </a:t>
            </a:r>
            <a:endParaRPr lang="en-US" sz="2000" kern="1200">
              <a:solidFill>
                <a:srgbClr val="FFFFFF"/>
              </a:solidFill>
              <a:effectLst/>
              <a:latin typeface="+mn-lt"/>
              <a:ea typeface="+mn-ea"/>
              <a:cs typeface="+mn-cs"/>
            </a:endParaRPr>
          </a:p>
        </p:txBody>
      </p:sp>
      <p:pic>
        <p:nvPicPr>
          <p:cNvPr id="3" name="Imagen 2" descr="Gráfico, Gráfico de barras&#10;&#10;Descripción generada automáticamente">
            <a:extLst>
              <a:ext uri="{FF2B5EF4-FFF2-40B4-BE49-F238E27FC236}">
                <a16:creationId xmlns:a16="http://schemas.microsoft.com/office/drawing/2014/main" id="{182D0CE1-5013-EDDD-B3C9-11117D61221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46414" y="466993"/>
            <a:ext cx="6409692" cy="5923584"/>
          </a:xfrm>
          <a:prstGeom prst="rect">
            <a:avLst/>
          </a:prstGeom>
        </p:spPr>
      </p:pic>
      <p:sp>
        <p:nvSpPr>
          <p:cNvPr id="4" name="Elipse 3">
            <a:extLst>
              <a:ext uri="{FF2B5EF4-FFF2-40B4-BE49-F238E27FC236}">
                <a16:creationId xmlns:a16="http://schemas.microsoft.com/office/drawing/2014/main" id="{FC5EBE48-9D82-E773-D7B4-37722C4AB137}"/>
              </a:ext>
            </a:extLst>
          </p:cNvPr>
          <p:cNvSpPr/>
          <p:nvPr/>
        </p:nvSpPr>
        <p:spPr>
          <a:xfrm>
            <a:off x="7930784" y="1484671"/>
            <a:ext cx="2841523" cy="226142"/>
          </a:xfrm>
          <a:prstGeom prst="ellipse">
            <a:avLst/>
          </a:prstGeom>
          <a:solidFill>
            <a:schemeClr val="lt1">
              <a:alpha val="0"/>
            </a:schemeClr>
          </a:solidFill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419"/>
          </a:p>
        </p:txBody>
      </p:sp>
      <p:sp>
        <p:nvSpPr>
          <p:cNvPr id="6" name="Elipse 5">
            <a:extLst>
              <a:ext uri="{FF2B5EF4-FFF2-40B4-BE49-F238E27FC236}">
                <a16:creationId xmlns:a16="http://schemas.microsoft.com/office/drawing/2014/main" id="{BAB7E6CE-41F3-7DBC-7B56-C4ED81D0E42F}"/>
              </a:ext>
            </a:extLst>
          </p:cNvPr>
          <p:cNvSpPr/>
          <p:nvPr/>
        </p:nvSpPr>
        <p:spPr>
          <a:xfrm>
            <a:off x="7930783" y="1951663"/>
            <a:ext cx="2841523" cy="349277"/>
          </a:xfrm>
          <a:prstGeom prst="ellipse">
            <a:avLst/>
          </a:prstGeom>
          <a:solidFill>
            <a:schemeClr val="lt1">
              <a:alpha val="0"/>
            </a:schemeClr>
          </a:solidFill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419"/>
          </a:p>
        </p:txBody>
      </p:sp>
      <p:sp>
        <p:nvSpPr>
          <p:cNvPr id="7" name="Elipse 6">
            <a:extLst>
              <a:ext uri="{FF2B5EF4-FFF2-40B4-BE49-F238E27FC236}">
                <a16:creationId xmlns:a16="http://schemas.microsoft.com/office/drawing/2014/main" id="{E235D708-880B-269B-4821-9C2AD7336AC1}"/>
              </a:ext>
            </a:extLst>
          </p:cNvPr>
          <p:cNvSpPr/>
          <p:nvPr/>
        </p:nvSpPr>
        <p:spPr>
          <a:xfrm>
            <a:off x="7827545" y="4283587"/>
            <a:ext cx="2841523" cy="226142"/>
          </a:xfrm>
          <a:prstGeom prst="ellipse">
            <a:avLst/>
          </a:prstGeom>
          <a:solidFill>
            <a:schemeClr val="lt1">
              <a:alpha val="0"/>
            </a:schemeClr>
          </a:solidFill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419"/>
          </a:p>
        </p:txBody>
      </p:sp>
    </p:spTree>
    <p:extLst>
      <p:ext uri="{BB962C8B-B14F-4D97-AF65-F5344CB8AC3E}">
        <p14:creationId xmlns:p14="http://schemas.microsoft.com/office/powerpoint/2010/main" val="1444541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6" grpId="0" animBg="1"/>
      <p:bldP spid="7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Down Arrow 7">
            <a:extLst>
              <a:ext uri="{FF2B5EF4-FFF2-40B4-BE49-F238E27FC236}">
                <a16:creationId xmlns:a16="http://schemas.microsoft.com/office/drawing/2014/main" id="{D4771268-CB57-404A-9271-370EB28F609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>
            <a:off x="800100" y="1491343"/>
            <a:ext cx="3333749" cy="3499103"/>
          </a:xfrm>
          <a:prstGeom prst="downArrow">
            <a:avLst>
              <a:gd name="adj1" fmla="val 100000"/>
              <a:gd name="adj2" fmla="val 15788"/>
            </a:avLst>
          </a:prstGeom>
          <a:solidFill>
            <a:srgbClr val="404040"/>
          </a:solidFill>
          <a:ln w="539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84DD5358-1E7C-3C06-5E01-DD4A0C92B07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28700" y="1967266"/>
            <a:ext cx="2796048" cy="2547257"/>
          </a:xfrm>
          <a:noFill/>
        </p:spPr>
        <p:txBody>
          <a:bodyPr anchor="ctr">
            <a:normAutofit/>
          </a:bodyPr>
          <a:lstStyle/>
          <a:p>
            <a:pPr algn="ctr"/>
            <a:r>
              <a:rPr lang="es-CL" sz="3200" dirty="0">
                <a:solidFill>
                  <a:srgbClr val="FFFFFF"/>
                </a:solidFill>
              </a:rPr>
              <a:t>3. Condiciones de trabajo</a:t>
            </a:r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FC458258-7F1F-AF0C-DE1B-4DB440D9166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60870" y="1399066"/>
            <a:ext cx="6780700" cy="4613520"/>
          </a:xfrm>
          <a:prstGeom prst="rect">
            <a:avLst/>
          </a:prstGeom>
        </p:spPr>
      </p:pic>
      <p:sp>
        <p:nvSpPr>
          <p:cNvPr id="5" name="CuadroTexto 4">
            <a:extLst>
              <a:ext uri="{FF2B5EF4-FFF2-40B4-BE49-F238E27FC236}">
                <a16:creationId xmlns:a16="http://schemas.microsoft.com/office/drawing/2014/main" id="{447E6F14-259C-E089-DD14-CB5C01310464}"/>
              </a:ext>
            </a:extLst>
          </p:cNvPr>
          <p:cNvSpPr txBox="1"/>
          <p:nvPr/>
        </p:nvSpPr>
        <p:spPr>
          <a:xfrm>
            <a:off x="4678027" y="364647"/>
            <a:ext cx="6780700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CL" b="1" dirty="0">
                <a:effectLst/>
                <a:latin typeface="Calibri" panose="020F0502020204030204" pitchFamily="34" charset="0"/>
                <a:ea typeface="Aptos" panose="020B0004020202020204" pitchFamily="34" charset="0"/>
              </a:rPr>
              <a:t>Prevalencia de exposición percibida a factores de riesgos higiénicos, ergonómicos y psicosociales en una muestra de trabajadores chilenos. Chile, 2011</a:t>
            </a:r>
            <a:r>
              <a:rPr lang="es-CL" sz="1100" dirty="0">
                <a:effectLst/>
              </a:rPr>
              <a:t> </a:t>
            </a:r>
            <a:r>
              <a:rPr lang="es-ES" sz="11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*</a:t>
            </a:r>
            <a:endParaRPr lang="es-CL" sz="1200" kern="100" dirty="0">
              <a:effectLst/>
              <a:latin typeface="Calibri" panose="020F0502020204030204" pitchFamily="34" charset="0"/>
              <a:ea typeface="Aptos" panose="020B0004020202020204" pitchFamily="34" charset="0"/>
            </a:endParaRPr>
          </a:p>
        </p:txBody>
      </p:sp>
      <p:sp>
        <p:nvSpPr>
          <p:cNvPr id="7" name="CuadroTexto 6">
            <a:extLst>
              <a:ext uri="{FF2B5EF4-FFF2-40B4-BE49-F238E27FC236}">
                <a16:creationId xmlns:a16="http://schemas.microsoft.com/office/drawing/2014/main" id="{47CF8DCA-23B6-8136-9078-A168B6FB2799}"/>
              </a:ext>
            </a:extLst>
          </p:cNvPr>
          <p:cNvSpPr txBox="1"/>
          <p:nvPr/>
        </p:nvSpPr>
        <p:spPr>
          <a:xfrm>
            <a:off x="4904295" y="6123675"/>
            <a:ext cx="6094428" cy="2812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s-CL" sz="1200" kern="1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Aptos" panose="020B0004020202020204" pitchFamily="34" charset="0"/>
              </a:rPr>
              <a:t>Fuente: Encuesta Nacional de Empleo, Trabajo, Salud y Calidad de Vida (ENETS) año 2011</a:t>
            </a:r>
            <a:endParaRPr lang="es-CL" sz="2400" kern="100" dirty="0">
              <a:effectLst/>
              <a:latin typeface="Calibri" panose="020F0502020204030204" pitchFamily="34" charset="0"/>
              <a:ea typeface="Aptos" panose="020B0004020202020204" pitchFamily="34" charset="0"/>
            </a:endParaRPr>
          </a:p>
        </p:txBody>
      </p:sp>
      <p:sp>
        <p:nvSpPr>
          <p:cNvPr id="10" name="CuadroTexto 9">
            <a:extLst>
              <a:ext uri="{FF2B5EF4-FFF2-40B4-BE49-F238E27FC236}">
                <a16:creationId xmlns:a16="http://schemas.microsoft.com/office/drawing/2014/main" id="{B2C7D60F-1FE4-DC6A-8C59-575510D132BB}"/>
              </a:ext>
            </a:extLst>
          </p:cNvPr>
          <p:cNvSpPr txBox="1"/>
          <p:nvPr/>
        </p:nvSpPr>
        <p:spPr>
          <a:xfrm>
            <a:off x="615785" y="4907769"/>
            <a:ext cx="4062242" cy="116955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ES" sz="1400" dirty="0"/>
              <a:t>*“toda la jornada” y “mitad de jornada” </a:t>
            </a:r>
          </a:p>
          <a:p>
            <a:r>
              <a:rPr lang="es-ES" sz="1400" b="1" dirty="0"/>
              <a:t> Riesgos </a:t>
            </a:r>
            <a:r>
              <a:rPr lang="es-ES" sz="1400" b="1" dirty="0" err="1"/>
              <a:t>Psicosiciales</a:t>
            </a:r>
            <a:endParaRPr lang="es-ES" sz="1400" b="1" dirty="0"/>
          </a:p>
          <a:p>
            <a:r>
              <a:rPr lang="es-ES" sz="1400" dirty="0"/>
              <a:t>Mantener las tareas al día, </a:t>
            </a:r>
          </a:p>
          <a:p>
            <a:r>
              <a:rPr lang="es-ES" sz="1400" dirty="0"/>
              <a:t>resolver problemas difíciles, </a:t>
            </a:r>
          </a:p>
          <a:p>
            <a:r>
              <a:rPr lang="es-ES" sz="1400" dirty="0"/>
              <a:t>esfuerzo de concentración</a:t>
            </a:r>
          </a:p>
        </p:txBody>
      </p:sp>
    </p:spTree>
    <p:extLst>
      <p:ext uri="{BB962C8B-B14F-4D97-AF65-F5344CB8AC3E}">
        <p14:creationId xmlns:p14="http://schemas.microsoft.com/office/powerpoint/2010/main" val="30092117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A8908DB7-C3A6-4FCB-9820-CEE02B398C4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17EB58FF-8D06-6E06-21D1-2429D49E921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936" y="640823"/>
            <a:ext cx="3419856" cy="5583148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z="4000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4. </a:t>
            </a:r>
            <a:r>
              <a:rPr lang="en-US" sz="4000" kern="1200" dirty="0" err="1">
                <a:solidFill>
                  <a:schemeClr val="tx1"/>
                </a:solidFill>
                <a:latin typeface="+mj-lt"/>
                <a:ea typeface="+mj-ea"/>
                <a:cs typeface="+mj-cs"/>
              </a:rPr>
              <a:t>Condiciones</a:t>
            </a:r>
            <a:r>
              <a:rPr lang="en-US" sz="4000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 de Salud</a:t>
            </a:r>
          </a:p>
        </p:txBody>
      </p:sp>
      <p:sp>
        <p:nvSpPr>
          <p:cNvPr id="12" name="sketch line">
            <a:extLst>
              <a:ext uri="{FF2B5EF4-FFF2-40B4-BE49-F238E27FC236}">
                <a16:creationId xmlns:a16="http://schemas.microsoft.com/office/drawing/2014/main" id="{535742DD-1B16-4E9D-B715-0D74B4574A6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4267200" y="630936"/>
            <a:ext cx="18288" cy="5590381"/>
          </a:xfrm>
          <a:custGeom>
            <a:avLst/>
            <a:gdLst>
              <a:gd name="connsiteX0" fmla="*/ 0 w 18288"/>
              <a:gd name="connsiteY0" fmla="*/ 0 h 5590381"/>
              <a:gd name="connsiteX1" fmla="*/ 18288 w 18288"/>
              <a:gd name="connsiteY1" fmla="*/ 0 h 5590381"/>
              <a:gd name="connsiteX2" fmla="*/ 18288 w 18288"/>
              <a:gd name="connsiteY2" fmla="*/ 754701 h 5590381"/>
              <a:gd name="connsiteX3" fmla="*/ 18288 w 18288"/>
              <a:gd name="connsiteY3" fmla="*/ 1565307 h 5590381"/>
              <a:gd name="connsiteX4" fmla="*/ 18288 w 18288"/>
              <a:gd name="connsiteY4" fmla="*/ 2152297 h 5590381"/>
              <a:gd name="connsiteX5" fmla="*/ 18288 w 18288"/>
              <a:gd name="connsiteY5" fmla="*/ 2906998 h 5590381"/>
              <a:gd name="connsiteX6" fmla="*/ 18288 w 18288"/>
              <a:gd name="connsiteY6" fmla="*/ 3549892 h 5590381"/>
              <a:gd name="connsiteX7" fmla="*/ 18288 w 18288"/>
              <a:gd name="connsiteY7" fmla="*/ 4080978 h 5590381"/>
              <a:gd name="connsiteX8" fmla="*/ 18288 w 18288"/>
              <a:gd name="connsiteY8" fmla="*/ 4835680 h 5590381"/>
              <a:gd name="connsiteX9" fmla="*/ 18288 w 18288"/>
              <a:gd name="connsiteY9" fmla="*/ 5590381 h 5590381"/>
              <a:gd name="connsiteX10" fmla="*/ 0 w 18288"/>
              <a:gd name="connsiteY10" fmla="*/ 5590381 h 5590381"/>
              <a:gd name="connsiteX11" fmla="*/ 0 w 18288"/>
              <a:gd name="connsiteY11" fmla="*/ 4835680 h 5590381"/>
              <a:gd name="connsiteX12" fmla="*/ 0 w 18288"/>
              <a:gd name="connsiteY12" fmla="*/ 4304593 h 5590381"/>
              <a:gd name="connsiteX13" fmla="*/ 0 w 18288"/>
              <a:gd name="connsiteY13" fmla="*/ 3773507 h 5590381"/>
              <a:gd name="connsiteX14" fmla="*/ 0 w 18288"/>
              <a:gd name="connsiteY14" fmla="*/ 3186517 h 5590381"/>
              <a:gd name="connsiteX15" fmla="*/ 0 w 18288"/>
              <a:gd name="connsiteY15" fmla="*/ 2487720 h 5590381"/>
              <a:gd name="connsiteX16" fmla="*/ 0 w 18288"/>
              <a:gd name="connsiteY16" fmla="*/ 1956633 h 5590381"/>
              <a:gd name="connsiteX17" fmla="*/ 0 w 18288"/>
              <a:gd name="connsiteY17" fmla="*/ 1425547 h 5590381"/>
              <a:gd name="connsiteX18" fmla="*/ 0 w 18288"/>
              <a:gd name="connsiteY18" fmla="*/ 614942 h 5590381"/>
              <a:gd name="connsiteX19" fmla="*/ 0 w 18288"/>
              <a:gd name="connsiteY19" fmla="*/ 0 h 559038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</a:cxnLst>
            <a:rect l="l" t="t" r="r" b="b"/>
            <a:pathLst>
              <a:path w="18288" h="5590381" fill="none" extrusionOk="0">
                <a:moveTo>
                  <a:pt x="0" y="0"/>
                </a:moveTo>
                <a:cubicBezTo>
                  <a:pt x="7726" y="-435"/>
                  <a:pt x="14198" y="437"/>
                  <a:pt x="18288" y="0"/>
                </a:cubicBezTo>
                <a:cubicBezTo>
                  <a:pt x="-5226" y="225076"/>
                  <a:pt x="46275" y="562283"/>
                  <a:pt x="18288" y="754701"/>
                </a:cubicBezTo>
                <a:cubicBezTo>
                  <a:pt x="-9699" y="947119"/>
                  <a:pt x="30081" y="1239251"/>
                  <a:pt x="18288" y="1565307"/>
                </a:cubicBezTo>
                <a:cubicBezTo>
                  <a:pt x="6495" y="1891363"/>
                  <a:pt x="7160" y="1999140"/>
                  <a:pt x="18288" y="2152297"/>
                </a:cubicBezTo>
                <a:cubicBezTo>
                  <a:pt x="29417" y="2305454"/>
                  <a:pt x="28705" y="2598333"/>
                  <a:pt x="18288" y="2906998"/>
                </a:cubicBezTo>
                <a:cubicBezTo>
                  <a:pt x="7871" y="3215663"/>
                  <a:pt x="35263" y="3327412"/>
                  <a:pt x="18288" y="3549892"/>
                </a:cubicBezTo>
                <a:cubicBezTo>
                  <a:pt x="1313" y="3772372"/>
                  <a:pt x="38561" y="3843836"/>
                  <a:pt x="18288" y="4080978"/>
                </a:cubicBezTo>
                <a:cubicBezTo>
                  <a:pt x="-1985" y="4318120"/>
                  <a:pt x="-3806" y="4511166"/>
                  <a:pt x="18288" y="4835680"/>
                </a:cubicBezTo>
                <a:cubicBezTo>
                  <a:pt x="40382" y="5160194"/>
                  <a:pt x="-13070" y="5401748"/>
                  <a:pt x="18288" y="5590381"/>
                </a:cubicBezTo>
                <a:cubicBezTo>
                  <a:pt x="12010" y="5589863"/>
                  <a:pt x="6799" y="5589982"/>
                  <a:pt x="0" y="5590381"/>
                </a:cubicBezTo>
                <a:cubicBezTo>
                  <a:pt x="-6480" y="5250523"/>
                  <a:pt x="-32148" y="5052531"/>
                  <a:pt x="0" y="4835680"/>
                </a:cubicBezTo>
                <a:cubicBezTo>
                  <a:pt x="32148" y="4618829"/>
                  <a:pt x="5352" y="4496374"/>
                  <a:pt x="0" y="4304593"/>
                </a:cubicBezTo>
                <a:cubicBezTo>
                  <a:pt x="-5352" y="4112812"/>
                  <a:pt x="9645" y="3919423"/>
                  <a:pt x="0" y="3773507"/>
                </a:cubicBezTo>
                <a:cubicBezTo>
                  <a:pt x="-9645" y="3627591"/>
                  <a:pt x="-10654" y="3330687"/>
                  <a:pt x="0" y="3186517"/>
                </a:cubicBezTo>
                <a:cubicBezTo>
                  <a:pt x="10654" y="3042347"/>
                  <a:pt x="18181" y="2635923"/>
                  <a:pt x="0" y="2487720"/>
                </a:cubicBezTo>
                <a:cubicBezTo>
                  <a:pt x="-18181" y="2339517"/>
                  <a:pt x="-7947" y="2113537"/>
                  <a:pt x="0" y="1956633"/>
                </a:cubicBezTo>
                <a:cubicBezTo>
                  <a:pt x="7947" y="1799729"/>
                  <a:pt x="-15145" y="1657735"/>
                  <a:pt x="0" y="1425547"/>
                </a:cubicBezTo>
                <a:cubicBezTo>
                  <a:pt x="15145" y="1193359"/>
                  <a:pt x="-23832" y="948054"/>
                  <a:pt x="0" y="614942"/>
                </a:cubicBezTo>
                <a:cubicBezTo>
                  <a:pt x="23832" y="281831"/>
                  <a:pt x="2816" y="129878"/>
                  <a:pt x="0" y="0"/>
                </a:cubicBezTo>
                <a:close/>
              </a:path>
              <a:path w="18288" h="5590381" stroke="0" extrusionOk="0">
                <a:moveTo>
                  <a:pt x="0" y="0"/>
                </a:moveTo>
                <a:cubicBezTo>
                  <a:pt x="5871" y="848"/>
                  <a:pt x="11713" y="-200"/>
                  <a:pt x="18288" y="0"/>
                </a:cubicBezTo>
                <a:cubicBezTo>
                  <a:pt x="41141" y="165299"/>
                  <a:pt x="3613" y="427555"/>
                  <a:pt x="18288" y="698798"/>
                </a:cubicBezTo>
                <a:cubicBezTo>
                  <a:pt x="32963" y="970041"/>
                  <a:pt x="19680" y="1226199"/>
                  <a:pt x="18288" y="1397595"/>
                </a:cubicBezTo>
                <a:cubicBezTo>
                  <a:pt x="16896" y="1568991"/>
                  <a:pt x="38798" y="1794517"/>
                  <a:pt x="18288" y="2152297"/>
                </a:cubicBezTo>
                <a:cubicBezTo>
                  <a:pt x="-2222" y="2510077"/>
                  <a:pt x="40846" y="2594424"/>
                  <a:pt x="18288" y="2739287"/>
                </a:cubicBezTo>
                <a:cubicBezTo>
                  <a:pt x="-4270" y="2884150"/>
                  <a:pt x="27117" y="3129706"/>
                  <a:pt x="18288" y="3493988"/>
                </a:cubicBezTo>
                <a:cubicBezTo>
                  <a:pt x="9459" y="3858270"/>
                  <a:pt x="54201" y="4041447"/>
                  <a:pt x="18288" y="4304593"/>
                </a:cubicBezTo>
                <a:cubicBezTo>
                  <a:pt x="-17625" y="4567740"/>
                  <a:pt x="49627" y="5149125"/>
                  <a:pt x="18288" y="5590381"/>
                </a:cubicBezTo>
                <a:cubicBezTo>
                  <a:pt x="10860" y="5590744"/>
                  <a:pt x="7568" y="5590157"/>
                  <a:pt x="0" y="5590381"/>
                </a:cubicBezTo>
                <a:cubicBezTo>
                  <a:pt x="36767" y="5266821"/>
                  <a:pt x="-16223" y="5116146"/>
                  <a:pt x="0" y="4835680"/>
                </a:cubicBezTo>
                <a:cubicBezTo>
                  <a:pt x="16223" y="4555214"/>
                  <a:pt x="-16316" y="4356490"/>
                  <a:pt x="0" y="4136882"/>
                </a:cubicBezTo>
                <a:cubicBezTo>
                  <a:pt x="16316" y="3917274"/>
                  <a:pt x="8005" y="3773465"/>
                  <a:pt x="0" y="3549892"/>
                </a:cubicBezTo>
                <a:cubicBezTo>
                  <a:pt x="-8005" y="3326319"/>
                  <a:pt x="27623" y="3052456"/>
                  <a:pt x="0" y="2851094"/>
                </a:cubicBezTo>
                <a:cubicBezTo>
                  <a:pt x="-27623" y="2649732"/>
                  <a:pt x="5614" y="2455815"/>
                  <a:pt x="0" y="2264104"/>
                </a:cubicBezTo>
                <a:cubicBezTo>
                  <a:pt x="-5614" y="2072393"/>
                  <a:pt x="22598" y="1990723"/>
                  <a:pt x="0" y="1733018"/>
                </a:cubicBezTo>
                <a:cubicBezTo>
                  <a:pt x="-22598" y="1475313"/>
                  <a:pt x="-6965" y="1369123"/>
                  <a:pt x="0" y="1090124"/>
                </a:cubicBezTo>
                <a:cubicBezTo>
                  <a:pt x="6965" y="811125"/>
                  <a:pt x="-19273" y="507044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1275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3114097614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2755FF98-9DEE-6FB1-BE36-D12920FB246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56759" y="2059424"/>
            <a:ext cx="7247231" cy="4010636"/>
          </a:xfrm>
          <a:prstGeom prst="rect">
            <a:avLst/>
          </a:prstGeom>
        </p:spPr>
      </p:pic>
      <p:sp>
        <p:nvSpPr>
          <p:cNvPr id="5" name="CuadroTexto 4">
            <a:extLst>
              <a:ext uri="{FF2B5EF4-FFF2-40B4-BE49-F238E27FC236}">
                <a16:creationId xmlns:a16="http://schemas.microsoft.com/office/drawing/2014/main" id="{0BCB0FF8-96D6-18D6-BA9B-7E372A369336}"/>
              </a:ext>
            </a:extLst>
          </p:cNvPr>
          <p:cNvSpPr txBox="1"/>
          <p:nvPr/>
        </p:nvSpPr>
        <p:spPr>
          <a:xfrm>
            <a:off x="4791456" y="630936"/>
            <a:ext cx="6894576" cy="1428487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en-US" b="1" dirty="0">
                <a:effectLst/>
              </a:rPr>
              <a:t>Tasa de </a:t>
            </a:r>
            <a:r>
              <a:rPr lang="en-US" b="1" dirty="0" err="1">
                <a:effectLst/>
              </a:rPr>
              <a:t>lesiones</a:t>
            </a:r>
            <a:r>
              <a:rPr lang="en-US" b="1" dirty="0">
                <a:effectLst/>
              </a:rPr>
              <a:t> </a:t>
            </a:r>
            <a:r>
              <a:rPr lang="en-US" b="1" dirty="0" err="1">
                <a:effectLst/>
              </a:rPr>
              <a:t>por</a:t>
            </a:r>
            <a:r>
              <a:rPr lang="en-US" b="1" dirty="0">
                <a:effectLst/>
              </a:rPr>
              <a:t> </a:t>
            </a:r>
            <a:r>
              <a:rPr lang="en-US" b="1" dirty="0" err="1">
                <a:effectLst/>
              </a:rPr>
              <a:t>accidentes</a:t>
            </a:r>
            <a:r>
              <a:rPr lang="en-US" b="1" dirty="0">
                <a:effectLst/>
              </a:rPr>
              <a:t> </a:t>
            </a:r>
            <a:r>
              <a:rPr lang="en-US" b="1" dirty="0" err="1">
                <a:effectLst/>
              </a:rPr>
              <a:t>en</a:t>
            </a:r>
            <a:r>
              <a:rPr lang="en-US" b="1" dirty="0">
                <a:effectLst/>
              </a:rPr>
              <a:t> </a:t>
            </a:r>
            <a:r>
              <a:rPr lang="en-US" b="1" dirty="0" err="1">
                <a:effectLst/>
              </a:rPr>
              <a:t>el</a:t>
            </a:r>
            <a:r>
              <a:rPr lang="en-US" b="1" dirty="0">
                <a:effectLst/>
              </a:rPr>
              <a:t> </a:t>
            </a:r>
            <a:r>
              <a:rPr lang="en-US" b="1" dirty="0" err="1">
                <a:effectLst/>
              </a:rPr>
              <a:t>lugar</a:t>
            </a:r>
            <a:r>
              <a:rPr lang="en-US" b="1" dirty="0">
                <a:effectLst/>
              </a:rPr>
              <a:t> de </a:t>
            </a:r>
            <a:r>
              <a:rPr lang="en-US" b="1" dirty="0" err="1">
                <a:effectLst/>
              </a:rPr>
              <a:t>trabajo</a:t>
            </a:r>
            <a:r>
              <a:rPr lang="en-US" b="1" dirty="0">
                <a:effectLst/>
              </a:rPr>
              <a:t> y de </a:t>
            </a:r>
            <a:r>
              <a:rPr lang="en-US" b="1" dirty="0" err="1">
                <a:effectLst/>
              </a:rPr>
              <a:t>trayecto</a:t>
            </a:r>
            <a:r>
              <a:rPr lang="en-US" b="1" dirty="0">
                <a:effectLst/>
              </a:rPr>
              <a:t> </a:t>
            </a:r>
            <a:r>
              <a:rPr lang="en-US" b="1" dirty="0" err="1">
                <a:effectLst/>
              </a:rPr>
              <a:t>en</a:t>
            </a:r>
            <a:r>
              <a:rPr lang="en-US" b="1" dirty="0">
                <a:effectLst/>
              </a:rPr>
              <a:t> </a:t>
            </a:r>
            <a:r>
              <a:rPr lang="en-US" b="1" dirty="0" err="1">
                <a:effectLst/>
              </a:rPr>
              <a:t>mutualidades</a:t>
            </a:r>
            <a:r>
              <a:rPr lang="en-US" b="1" dirty="0">
                <a:effectLst/>
              </a:rPr>
              <a:t> de </a:t>
            </a:r>
            <a:r>
              <a:rPr lang="en-US" b="1" dirty="0" err="1">
                <a:effectLst/>
              </a:rPr>
              <a:t>empleadores</a:t>
            </a:r>
            <a:r>
              <a:rPr lang="en-US" b="1" dirty="0">
                <a:effectLst/>
              </a:rPr>
              <a:t>, </a:t>
            </a:r>
            <a:r>
              <a:rPr lang="en-US" b="1" dirty="0" err="1">
                <a:effectLst/>
              </a:rPr>
              <a:t>excluido</a:t>
            </a:r>
            <a:r>
              <a:rPr lang="en-US" b="1" dirty="0">
                <a:effectLst/>
              </a:rPr>
              <a:t> </a:t>
            </a:r>
            <a:r>
              <a:rPr lang="en-US" b="1" dirty="0" err="1">
                <a:effectLst/>
              </a:rPr>
              <a:t>el</a:t>
            </a:r>
            <a:r>
              <a:rPr lang="en-US" b="1" dirty="0">
                <a:effectLst/>
              </a:rPr>
              <a:t> Instituto de </a:t>
            </a:r>
            <a:r>
              <a:rPr lang="en-US" b="1" dirty="0" err="1">
                <a:effectLst/>
              </a:rPr>
              <a:t>Seguridad</a:t>
            </a:r>
            <a:r>
              <a:rPr lang="en-US" b="1" dirty="0">
                <a:effectLst/>
              </a:rPr>
              <a:t> Laboral (</a:t>
            </a:r>
            <a:r>
              <a:rPr lang="en-US" b="1" dirty="0" err="1">
                <a:effectLst/>
              </a:rPr>
              <a:t>por</a:t>
            </a:r>
            <a:r>
              <a:rPr lang="en-US" b="1" dirty="0">
                <a:effectLst/>
              </a:rPr>
              <a:t> 100 </a:t>
            </a:r>
            <a:r>
              <a:rPr lang="en-US" b="1" dirty="0" err="1">
                <a:effectLst/>
              </a:rPr>
              <a:t>trabajadoras</a:t>
            </a:r>
            <a:r>
              <a:rPr lang="en-US" b="1" dirty="0">
                <a:effectLst/>
              </a:rPr>
              <a:t>/es </a:t>
            </a:r>
            <a:r>
              <a:rPr lang="en-US" b="1" dirty="0" err="1">
                <a:effectLst/>
              </a:rPr>
              <a:t>protegidas</a:t>
            </a:r>
            <a:r>
              <a:rPr lang="en-US" b="1" dirty="0">
                <a:effectLst/>
              </a:rPr>
              <a:t>/</a:t>
            </a:r>
            <a:r>
              <a:rPr lang="en-US" b="1" dirty="0" err="1">
                <a:effectLst/>
              </a:rPr>
              <a:t>os</a:t>
            </a:r>
            <a:r>
              <a:rPr lang="en-US" b="1" dirty="0">
                <a:effectLst/>
              </a:rPr>
              <a:t>). Chile, 2015–2023</a:t>
            </a: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130382142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25F6699-81AB-4D62-D08A-24ED1E1C7BD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569AAF0-8407-6846-96EB-6A470EB5700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935" y="640823"/>
            <a:ext cx="9484025" cy="1131416"/>
          </a:xfr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 sz="3200" kern="1200" dirty="0" err="1">
                <a:solidFill>
                  <a:schemeClr val="tx1"/>
                </a:solidFill>
                <a:latin typeface="+mj-lt"/>
                <a:ea typeface="+mj-ea"/>
                <a:cs typeface="+mj-cs"/>
              </a:rPr>
              <a:t>Condiciones</a:t>
            </a:r>
            <a:r>
              <a:rPr lang="en-US" sz="3200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 de Salud: </a:t>
            </a:r>
            <a:r>
              <a:rPr lang="en-US" sz="3200" kern="1200" dirty="0" err="1">
                <a:solidFill>
                  <a:schemeClr val="tx1"/>
                </a:solidFill>
                <a:latin typeface="+mj-lt"/>
                <a:ea typeface="+mj-ea"/>
                <a:cs typeface="+mj-cs"/>
              </a:rPr>
              <a:t>Accidentes</a:t>
            </a:r>
            <a:r>
              <a:rPr lang="en-US" sz="3200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 </a:t>
            </a:r>
            <a:r>
              <a:rPr lang="en-US" sz="3200" kern="1200" dirty="0" err="1">
                <a:solidFill>
                  <a:schemeClr val="tx1"/>
                </a:solidFill>
                <a:latin typeface="+mj-lt"/>
                <a:ea typeface="+mj-ea"/>
                <a:cs typeface="+mj-cs"/>
              </a:rPr>
              <a:t>mortales</a:t>
            </a:r>
            <a:r>
              <a:rPr lang="en-US" sz="3200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 2015 a 2023</a:t>
            </a:r>
          </a:p>
        </p:txBody>
      </p:sp>
      <p:graphicFrame>
        <p:nvGraphicFramePr>
          <p:cNvPr id="4" name="Gráfico 3">
            <a:extLst>
              <a:ext uri="{FF2B5EF4-FFF2-40B4-BE49-F238E27FC236}">
                <a16:creationId xmlns:a16="http://schemas.microsoft.com/office/drawing/2014/main" id="{1FD929D2-2A25-589D-6016-28BFD13EC4FC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928836260"/>
              </p:ext>
            </p:extLst>
          </p:nvPr>
        </p:nvGraphicFramePr>
        <p:xfrm>
          <a:off x="1005092" y="2643187"/>
          <a:ext cx="5090908" cy="350469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6" name="Gráfico 5">
            <a:extLst>
              <a:ext uri="{FF2B5EF4-FFF2-40B4-BE49-F238E27FC236}">
                <a16:creationId xmlns:a16="http://schemas.microsoft.com/office/drawing/2014/main" id="{3068C9E8-80E9-33CD-1C61-3B98C029679E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151326991"/>
              </p:ext>
            </p:extLst>
          </p:nvPr>
        </p:nvGraphicFramePr>
        <p:xfrm>
          <a:off x="6741267" y="2643187"/>
          <a:ext cx="4708188" cy="350469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7" name="CuadroTexto 6">
            <a:extLst>
              <a:ext uri="{FF2B5EF4-FFF2-40B4-BE49-F238E27FC236}">
                <a16:creationId xmlns:a16="http://schemas.microsoft.com/office/drawing/2014/main" id="{84D473F9-1FC2-B229-05F6-05194967179C}"/>
              </a:ext>
            </a:extLst>
          </p:cNvPr>
          <p:cNvSpPr txBox="1"/>
          <p:nvPr/>
        </p:nvSpPr>
        <p:spPr>
          <a:xfrm>
            <a:off x="1499285" y="1733542"/>
            <a:ext cx="115550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CL" sz="2400" dirty="0"/>
              <a:t>Trabajo</a:t>
            </a:r>
          </a:p>
        </p:txBody>
      </p:sp>
      <p:sp>
        <p:nvSpPr>
          <p:cNvPr id="8" name="CuadroTexto 7">
            <a:extLst>
              <a:ext uri="{FF2B5EF4-FFF2-40B4-BE49-F238E27FC236}">
                <a16:creationId xmlns:a16="http://schemas.microsoft.com/office/drawing/2014/main" id="{AB36D62C-240A-FD89-4312-F593B44509CB}"/>
              </a:ext>
            </a:extLst>
          </p:cNvPr>
          <p:cNvSpPr txBox="1"/>
          <p:nvPr/>
        </p:nvSpPr>
        <p:spPr>
          <a:xfrm>
            <a:off x="6990944" y="1772239"/>
            <a:ext cx="130298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CL" sz="2400" dirty="0"/>
              <a:t>Trayecto</a:t>
            </a:r>
            <a:endParaRPr lang="es-CL" dirty="0"/>
          </a:p>
        </p:txBody>
      </p:sp>
    </p:spTree>
    <p:extLst>
      <p:ext uri="{BB962C8B-B14F-4D97-AF65-F5344CB8AC3E}">
        <p14:creationId xmlns:p14="http://schemas.microsoft.com/office/powerpoint/2010/main" val="289367967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3" name="Rectangle 12">
            <a:extLst>
              <a:ext uri="{FF2B5EF4-FFF2-40B4-BE49-F238E27FC236}">
                <a16:creationId xmlns:a16="http://schemas.microsoft.com/office/drawing/2014/main" id="{665DBBEF-238B-476B-96AB-8AAC3224ECE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B570342B-D2A6-C611-FE2B-05622AD8975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8882" y="639193"/>
            <a:ext cx="3571810" cy="3573516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4100" kern="1200" dirty="0" err="1">
                <a:solidFill>
                  <a:schemeClr val="tx1"/>
                </a:solidFill>
                <a:latin typeface="+mj-lt"/>
                <a:ea typeface="+mj-ea"/>
                <a:cs typeface="+mj-cs"/>
              </a:rPr>
              <a:t>Enfermedades</a:t>
            </a:r>
            <a:r>
              <a:rPr lang="en-US" sz="4100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 </a:t>
            </a:r>
            <a:r>
              <a:rPr lang="en-US" sz="4100" kern="1200" dirty="0" err="1">
                <a:solidFill>
                  <a:schemeClr val="tx1"/>
                </a:solidFill>
                <a:latin typeface="+mj-lt"/>
                <a:ea typeface="+mj-ea"/>
                <a:cs typeface="+mj-cs"/>
              </a:rPr>
              <a:t>profesionales</a:t>
            </a:r>
            <a:r>
              <a:rPr lang="en-US" sz="4100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 </a:t>
            </a:r>
          </a:p>
        </p:txBody>
      </p:sp>
      <p:sp>
        <p:nvSpPr>
          <p:cNvPr id="15" name="sketch line">
            <a:extLst>
              <a:ext uri="{FF2B5EF4-FFF2-40B4-BE49-F238E27FC236}">
                <a16:creationId xmlns:a16="http://schemas.microsoft.com/office/drawing/2014/main" id="{3FCFB1DE-0B7E-48CC-BA90-B2AB0889F9D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3278" y="4409267"/>
            <a:ext cx="3255095" cy="18288"/>
          </a:xfrm>
          <a:custGeom>
            <a:avLst/>
            <a:gdLst>
              <a:gd name="connsiteX0" fmla="*/ 0 w 3255095"/>
              <a:gd name="connsiteY0" fmla="*/ 0 h 18288"/>
              <a:gd name="connsiteX1" fmla="*/ 618468 w 3255095"/>
              <a:gd name="connsiteY1" fmla="*/ 0 h 18288"/>
              <a:gd name="connsiteX2" fmla="*/ 1269487 w 3255095"/>
              <a:gd name="connsiteY2" fmla="*/ 0 h 18288"/>
              <a:gd name="connsiteX3" fmla="*/ 1953057 w 3255095"/>
              <a:gd name="connsiteY3" fmla="*/ 0 h 18288"/>
              <a:gd name="connsiteX4" fmla="*/ 2636627 w 3255095"/>
              <a:gd name="connsiteY4" fmla="*/ 0 h 18288"/>
              <a:gd name="connsiteX5" fmla="*/ 3255095 w 3255095"/>
              <a:gd name="connsiteY5" fmla="*/ 0 h 18288"/>
              <a:gd name="connsiteX6" fmla="*/ 3255095 w 3255095"/>
              <a:gd name="connsiteY6" fmla="*/ 18288 h 18288"/>
              <a:gd name="connsiteX7" fmla="*/ 2538974 w 3255095"/>
              <a:gd name="connsiteY7" fmla="*/ 18288 h 18288"/>
              <a:gd name="connsiteX8" fmla="*/ 1822853 w 3255095"/>
              <a:gd name="connsiteY8" fmla="*/ 18288 h 18288"/>
              <a:gd name="connsiteX9" fmla="*/ 1171834 w 3255095"/>
              <a:gd name="connsiteY9" fmla="*/ 18288 h 18288"/>
              <a:gd name="connsiteX10" fmla="*/ 0 w 3255095"/>
              <a:gd name="connsiteY10" fmla="*/ 18288 h 18288"/>
              <a:gd name="connsiteX11" fmla="*/ 0 w 3255095"/>
              <a:gd name="connsiteY11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3255095" h="18288" fill="none" extrusionOk="0">
                <a:moveTo>
                  <a:pt x="0" y="0"/>
                </a:moveTo>
                <a:cubicBezTo>
                  <a:pt x="240201" y="-22123"/>
                  <a:pt x="462021" y="-19623"/>
                  <a:pt x="618468" y="0"/>
                </a:cubicBezTo>
                <a:cubicBezTo>
                  <a:pt x="774915" y="19623"/>
                  <a:pt x="974734" y="2035"/>
                  <a:pt x="1269487" y="0"/>
                </a:cubicBezTo>
                <a:cubicBezTo>
                  <a:pt x="1564240" y="-2035"/>
                  <a:pt x="1733579" y="10639"/>
                  <a:pt x="1953057" y="0"/>
                </a:cubicBezTo>
                <a:cubicBezTo>
                  <a:pt x="2172535" y="-10639"/>
                  <a:pt x="2453962" y="14018"/>
                  <a:pt x="2636627" y="0"/>
                </a:cubicBezTo>
                <a:cubicBezTo>
                  <a:pt x="2819292" y="-14018"/>
                  <a:pt x="3121375" y="5399"/>
                  <a:pt x="3255095" y="0"/>
                </a:cubicBezTo>
                <a:cubicBezTo>
                  <a:pt x="3254386" y="8157"/>
                  <a:pt x="3254682" y="12125"/>
                  <a:pt x="3255095" y="18288"/>
                </a:cubicBezTo>
                <a:cubicBezTo>
                  <a:pt x="3088545" y="23203"/>
                  <a:pt x="2687475" y="7419"/>
                  <a:pt x="2538974" y="18288"/>
                </a:cubicBezTo>
                <a:cubicBezTo>
                  <a:pt x="2390473" y="29157"/>
                  <a:pt x="2137381" y="-8959"/>
                  <a:pt x="1822853" y="18288"/>
                </a:cubicBezTo>
                <a:cubicBezTo>
                  <a:pt x="1508325" y="45535"/>
                  <a:pt x="1466437" y="20385"/>
                  <a:pt x="1171834" y="18288"/>
                </a:cubicBezTo>
                <a:cubicBezTo>
                  <a:pt x="877231" y="16191"/>
                  <a:pt x="561097" y="37643"/>
                  <a:pt x="0" y="18288"/>
                </a:cubicBezTo>
                <a:cubicBezTo>
                  <a:pt x="-46" y="12483"/>
                  <a:pt x="-203" y="6491"/>
                  <a:pt x="0" y="0"/>
                </a:cubicBezTo>
                <a:close/>
              </a:path>
              <a:path w="3255095" h="18288" stroke="0" extrusionOk="0">
                <a:moveTo>
                  <a:pt x="0" y="0"/>
                </a:moveTo>
                <a:cubicBezTo>
                  <a:pt x="291965" y="19429"/>
                  <a:pt x="363155" y="8568"/>
                  <a:pt x="618468" y="0"/>
                </a:cubicBezTo>
                <a:cubicBezTo>
                  <a:pt x="873781" y="-8568"/>
                  <a:pt x="904459" y="-19505"/>
                  <a:pt x="1171834" y="0"/>
                </a:cubicBezTo>
                <a:cubicBezTo>
                  <a:pt x="1439209" y="19505"/>
                  <a:pt x="1744369" y="9790"/>
                  <a:pt x="1887955" y="0"/>
                </a:cubicBezTo>
                <a:cubicBezTo>
                  <a:pt x="2031541" y="-9790"/>
                  <a:pt x="2346378" y="21240"/>
                  <a:pt x="2506423" y="0"/>
                </a:cubicBezTo>
                <a:cubicBezTo>
                  <a:pt x="2666468" y="-21240"/>
                  <a:pt x="2990257" y="30414"/>
                  <a:pt x="3255095" y="0"/>
                </a:cubicBezTo>
                <a:cubicBezTo>
                  <a:pt x="3254831" y="4493"/>
                  <a:pt x="3255479" y="9472"/>
                  <a:pt x="3255095" y="18288"/>
                </a:cubicBezTo>
                <a:cubicBezTo>
                  <a:pt x="3120743" y="16690"/>
                  <a:pt x="2759628" y="42462"/>
                  <a:pt x="2604076" y="18288"/>
                </a:cubicBezTo>
                <a:cubicBezTo>
                  <a:pt x="2448524" y="-5886"/>
                  <a:pt x="2184336" y="19599"/>
                  <a:pt x="1887955" y="18288"/>
                </a:cubicBezTo>
                <a:cubicBezTo>
                  <a:pt x="1591574" y="16977"/>
                  <a:pt x="1548845" y="6870"/>
                  <a:pt x="1334589" y="18288"/>
                </a:cubicBezTo>
                <a:cubicBezTo>
                  <a:pt x="1120333" y="29706"/>
                  <a:pt x="996014" y="9662"/>
                  <a:pt x="683570" y="18288"/>
                </a:cubicBezTo>
                <a:cubicBezTo>
                  <a:pt x="371126" y="26914"/>
                  <a:pt x="198687" y="16167"/>
                  <a:pt x="0" y="18288"/>
                </a:cubicBezTo>
                <a:cubicBezTo>
                  <a:pt x="843" y="9577"/>
                  <a:pt x="371" y="6900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38100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3" name="Gráfico 2">
            <a:extLst>
              <a:ext uri="{FF2B5EF4-FFF2-40B4-BE49-F238E27FC236}">
                <a16:creationId xmlns:a16="http://schemas.microsoft.com/office/drawing/2014/main" id="{631F8215-359A-2B55-8138-DDF9DAD90E55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404810004"/>
              </p:ext>
            </p:extLst>
          </p:nvPr>
        </p:nvGraphicFramePr>
        <p:xfrm>
          <a:off x="4639853" y="653796"/>
          <a:ext cx="7214616" cy="555040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5" name="CuadroTexto 4">
            <a:extLst>
              <a:ext uri="{FF2B5EF4-FFF2-40B4-BE49-F238E27FC236}">
                <a16:creationId xmlns:a16="http://schemas.microsoft.com/office/drawing/2014/main" id="{BD81BD32-DA6D-5C0B-A656-F6CA0FD05647}"/>
              </a:ext>
            </a:extLst>
          </p:cNvPr>
          <p:cNvSpPr txBox="1"/>
          <p:nvPr/>
        </p:nvSpPr>
        <p:spPr>
          <a:xfrm>
            <a:off x="588659" y="4664346"/>
            <a:ext cx="4051194" cy="8710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s-CL" sz="1600" kern="100" dirty="0">
                <a:effectLst/>
                <a:latin typeface="Calibri" panose="020F0502020204030204" pitchFamily="34" charset="0"/>
                <a:ea typeface="Aptos" panose="020B0004020202020204" pitchFamily="34" charset="0"/>
              </a:rPr>
              <a:t>Distribución de enfermedades profesionales según diagnóstico en mutualidades (excluyendo COVID-19). Chile, 2019-2023. </a:t>
            </a:r>
          </a:p>
        </p:txBody>
      </p:sp>
    </p:spTree>
    <p:extLst>
      <p:ext uri="{BB962C8B-B14F-4D97-AF65-F5344CB8AC3E}">
        <p14:creationId xmlns:p14="http://schemas.microsoft.com/office/powerpoint/2010/main" val="28131653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A8908DB7-C3A6-4FCB-9820-CEE02B398C4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F5D81B83-BAF8-461C-FC08-22EAD3AF9BF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1208" y="744517"/>
            <a:ext cx="3419856" cy="5583148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z="4800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5. </a:t>
            </a:r>
            <a:r>
              <a:rPr lang="en-US" sz="4800" kern="1200" dirty="0" err="1">
                <a:solidFill>
                  <a:schemeClr val="tx1"/>
                </a:solidFill>
                <a:latin typeface="+mj-lt"/>
                <a:ea typeface="+mj-ea"/>
                <a:cs typeface="+mj-cs"/>
              </a:rPr>
              <a:t>Recursos</a:t>
            </a:r>
            <a:r>
              <a:rPr lang="en-US" sz="4800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 y </a:t>
            </a:r>
            <a:r>
              <a:rPr lang="en-US" sz="4800" kern="1200" dirty="0" err="1">
                <a:solidFill>
                  <a:schemeClr val="tx1"/>
                </a:solidFill>
                <a:latin typeface="+mj-lt"/>
                <a:ea typeface="+mj-ea"/>
                <a:cs typeface="+mj-cs"/>
              </a:rPr>
              <a:t>actividades</a:t>
            </a:r>
            <a:r>
              <a:rPr lang="en-US" sz="4800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 de </a:t>
            </a:r>
            <a:r>
              <a:rPr lang="en-US" sz="4800" kern="1200" dirty="0" err="1">
                <a:solidFill>
                  <a:schemeClr val="tx1"/>
                </a:solidFill>
                <a:latin typeface="+mj-lt"/>
                <a:ea typeface="+mj-ea"/>
                <a:cs typeface="+mj-cs"/>
              </a:rPr>
              <a:t>prevención</a:t>
            </a:r>
            <a:r>
              <a:rPr lang="en-US" sz="4800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 </a:t>
            </a:r>
          </a:p>
        </p:txBody>
      </p:sp>
      <p:sp>
        <p:nvSpPr>
          <p:cNvPr id="12" name="sketch line">
            <a:extLst>
              <a:ext uri="{FF2B5EF4-FFF2-40B4-BE49-F238E27FC236}">
                <a16:creationId xmlns:a16="http://schemas.microsoft.com/office/drawing/2014/main" id="{535742DD-1B16-4E9D-B715-0D74B4574A6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4267200" y="630936"/>
            <a:ext cx="18288" cy="5590381"/>
          </a:xfrm>
          <a:custGeom>
            <a:avLst/>
            <a:gdLst>
              <a:gd name="connsiteX0" fmla="*/ 0 w 18288"/>
              <a:gd name="connsiteY0" fmla="*/ 0 h 5590381"/>
              <a:gd name="connsiteX1" fmla="*/ 18288 w 18288"/>
              <a:gd name="connsiteY1" fmla="*/ 0 h 5590381"/>
              <a:gd name="connsiteX2" fmla="*/ 18288 w 18288"/>
              <a:gd name="connsiteY2" fmla="*/ 754701 h 5590381"/>
              <a:gd name="connsiteX3" fmla="*/ 18288 w 18288"/>
              <a:gd name="connsiteY3" fmla="*/ 1565307 h 5590381"/>
              <a:gd name="connsiteX4" fmla="*/ 18288 w 18288"/>
              <a:gd name="connsiteY4" fmla="*/ 2152297 h 5590381"/>
              <a:gd name="connsiteX5" fmla="*/ 18288 w 18288"/>
              <a:gd name="connsiteY5" fmla="*/ 2906998 h 5590381"/>
              <a:gd name="connsiteX6" fmla="*/ 18288 w 18288"/>
              <a:gd name="connsiteY6" fmla="*/ 3549892 h 5590381"/>
              <a:gd name="connsiteX7" fmla="*/ 18288 w 18288"/>
              <a:gd name="connsiteY7" fmla="*/ 4080978 h 5590381"/>
              <a:gd name="connsiteX8" fmla="*/ 18288 w 18288"/>
              <a:gd name="connsiteY8" fmla="*/ 4835680 h 5590381"/>
              <a:gd name="connsiteX9" fmla="*/ 18288 w 18288"/>
              <a:gd name="connsiteY9" fmla="*/ 5590381 h 5590381"/>
              <a:gd name="connsiteX10" fmla="*/ 0 w 18288"/>
              <a:gd name="connsiteY10" fmla="*/ 5590381 h 5590381"/>
              <a:gd name="connsiteX11" fmla="*/ 0 w 18288"/>
              <a:gd name="connsiteY11" fmla="*/ 4835680 h 5590381"/>
              <a:gd name="connsiteX12" fmla="*/ 0 w 18288"/>
              <a:gd name="connsiteY12" fmla="*/ 4304593 h 5590381"/>
              <a:gd name="connsiteX13" fmla="*/ 0 w 18288"/>
              <a:gd name="connsiteY13" fmla="*/ 3773507 h 5590381"/>
              <a:gd name="connsiteX14" fmla="*/ 0 w 18288"/>
              <a:gd name="connsiteY14" fmla="*/ 3186517 h 5590381"/>
              <a:gd name="connsiteX15" fmla="*/ 0 w 18288"/>
              <a:gd name="connsiteY15" fmla="*/ 2487720 h 5590381"/>
              <a:gd name="connsiteX16" fmla="*/ 0 w 18288"/>
              <a:gd name="connsiteY16" fmla="*/ 1956633 h 5590381"/>
              <a:gd name="connsiteX17" fmla="*/ 0 w 18288"/>
              <a:gd name="connsiteY17" fmla="*/ 1425547 h 5590381"/>
              <a:gd name="connsiteX18" fmla="*/ 0 w 18288"/>
              <a:gd name="connsiteY18" fmla="*/ 614942 h 5590381"/>
              <a:gd name="connsiteX19" fmla="*/ 0 w 18288"/>
              <a:gd name="connsiteY19" fmla="*/ 0 h 559038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</a:cxnLst>
            <a:rect l="l" t="t" r="r" b="b"/>
            <a:pathLst>
              <a:path w="18288" h="5590381" fill="none" extrusionOk="0">
                <a:moveTo>
                  <a:pt x="0" y="0"/>
                </a:moveTo>
                <a:cubicBezTo>
                  <a:pt x="7726" y="-435"/>
                  <a:pt x="14198" y="437"/>
                  <a:pt x="18288" y="0"/>
                </a:cubicBezTo>
                <a:cubicBezTo>
                  <a:pt x="-5226" y="225076"/>
                  <a:pt x="46275" y="562283"/>
                  <a:pt x="18288" y="754701"/>
                </a:cubicBezTo>
                <a:cubicBezTo>
                  <a:pt x="-9699" y="947119"/>
                  <a:pt x="30081" y="1239251"/>
                  <a:pt x="18288" y="1565307"/>
                </a:cubicBezTo>
                <a:cubicBezTo>
                  <a:pt x="6495" y="1891363"/>
                  <a:pt x="7160" y="1999140"/>
                  <a:pt x="18288" y="2152297"/>
                </a:cubicBezTo>
                <a:cubicBezTo>
                  <a:pt x="29417" y="2305454"/>
                  <a:pt x="28705" y="2598333"/>
                  <a:pt x="18288" y="2906998"/>
                </a:cubicBezTo>
                <a:cubicBezTo>
                  <a:pt x="7871" y="3215663"/>
                  <a:pt x="35263" y="3327412"/>
                  <a:pt x="18288" y="3549892"/>
                </a:cubicBezTo>
                <a:cubicBezTo>
                  <a:pt x="1313" y="3772372"/>
                  <a:pt x="38561" y="3843836"/>
                  <a:pt x="18288" y="4080978"/>
                </a:cubicBezTo>
                <a:cubicBezTo>
                  <a:pt x="-1985" y="4318120"/>
                  <a:pt x="-3806" y="4511166"/>
                  <a:pt x="18288" y="4835680"/>
                </a:cubicBezTo>
                <a:cubicBezTo>
                  <a:pt x="40382" y="5160194"/>
                  <a:pt x="-13070" y="5401748"/>
                  <a:pt x="18288" y="5590381"/>
                </a:cubicBezTo>
                <a:cubicBezTo>
                  <a:pt x="12010" y="5589863"/>
                  <a:pt x="6799" y="5589982"/>
                  <a:pt x="0" y="5590381"/>
                </a:cubicBezTo>
                <a:cubicBezTo>
                  <a:pt x="-6480" y="5250523"/>
                  <a:pt x="-32148" y="5052531"/>
                  <a:pt x="0" y="4835680"/>
                </a:cubicBezTo>
                <a:cubicBezTo>
                  <a:pt x="32148" y="4618829"/>
                  <a:pt x="5352" y="4496374"/>
                  <a:pt x="0" y="4304593"/>
                </a:cubicBezTo>
                <a:cubicBezTo>
                  <a:pt x="-5352" y="4112812"/>
                  <a:pt x="9645" y="3919423"/>
                  <a:pt x="0" y="3773507"/>
                </a:cubicBezTo>
                <a:cubicBezTo>
                  <a:pt x="-9645" y="3627591"/>
                  <a:pt x="-10654" y="3330687"/>
                  <a:pt x="0" y="3186517"/>
                </a:cubicBezTo>
                <a:cubicBezTo>
                  <a:pt x="10654" y="3042347"/>
                  <a:pt x="18181" y="2635923"/>
                  <a:pt x="0" y="2487720"/>
                </a:cubicBezTo>
                <a:cubicBezTo>
                  <a:pt x="-18181" y="2339517"/>
                  <a:pt x="-7947" y="2113537"/>
                  <a:pt x="0" y="1956633"/>
                </a:cubicBezTo>
                <a:cubicBezTo>
                  <a:pt x="7947" y="1799729"/>
                  <a:pt x="-15145" y="1657735"/>
                  <a:pt x="0" y="1425547"/>
                </a:cubicBezTo>
                <a:cubicBezTo>
                  <a:pt x="15145" y="1193359"/>
                  <a:pt x="-23832" y="948054"/>
                  <a:pt x="0" y="614942"/>
                </a:cubicBezTo>
                <a:cubicBezTo>
                  <a:pt x="23832" y="281831"/>
                  <a:pt x="2816" y="129878"/>
                  <a:pt x="0" y="0"/>
                </a:cubicBezTo>
                <a:close/>
              </a:path>
              <a:path w="18288" h="5590381" stroke="0" extrusionOk="0">
                <a:moveTo>
                  <a:pt x="0" y="0"/>
                </a:moveTo>
                <a:cubicBezTo>
                  <a:pt x="5871" y="848"/>
                  <a:pt x="11713" y="-200"/>
                  <a:pt x="18288" y="0"/>
                </a:cubicBezTo>
                <a:cubicBezTo>
                  <a:pt x="41141" y="165299"/>
                  <a:pt x="3613" y="427555"/>
                  <a:pt x="18288" y="698798"/>
                </a:cubicBezTo>
                <a:cubicBezTo>
                  <a:pt x="32963" y="970041"/>
                  <a:pt x="19680" y="1226199"/>
                  <a:pt x="18288" y="1397595"/>
                </a:cubicBezTo>
                <a:cubicBezTo>
                  <a:pt x="16896" y="1568991"/>
                  <a:pt x="38798" y="1794517"/>
                  <a:pt x="18288" y="2152297"/>
                </a:cubicBezTo>
                <a:cubicBezTo>
                  <a:pt x="-2222" y="2510077"/>
                  <a:pt x="40846" y="2594424"/>
                  <a:pt x="18288" y="2739287"/>
                </a:cubicBezTo>
                <a:cubicBezTo>
                  <a:pt x="-4270" y="2884150"/>
                  <a:pt x="27117" y="3129706"/>
                  <a:pt x="18288" y="3493988"/>
                </a:cubicBezTo>
                <a:cubicBezTo>
                  <a:pt x="9459" y="3858270"/>
                  <a:pt x="54201" y="4041447"/>
                  <a:pt x="18288" y="4304593"/>
                </a:cubicBezTo>
                <a:cubicBezTo>
                  <a:pt x="-17625" y="4567740"/>
                  <a:pt x="49627" y="5149125"/>
                  <a:pt x="18288" y="5590381"/>
                </a:cubicBezTo>
                <a:cubicBezTo>
                  <a:pt x="10860" y="5590744"/>
                  <a:pt x="7568" y="5590157"/>
                  <a:pt x="0" y="5590381"/>
                </a:cubicBezTo>
                <a:cubicBezTo>
                  <a:pt x="36767" y="5266821"/>
                  <a:pt x="-16223" y="5116146"/>
                  <a:pt x="0" y="4835680"/>
                </a:cubicBezTo>
                <a:cubicBezTo>
                  <a:pt x="16223" y="4555214"/>
                  <a:pt x="-16316" y="4356490"/>
                  <a:pt x="0" y="4136882"/>
                </a:cubicBezTo>
                <a:cubicBezTo>
                  <a:pt x="16316" y="3917274"/>
                  <a:pt x="8005" y="3773465"/>
                  <a:pt x="0" y="3549892"/>
                </a:cubicBezTo>
                <a:cubicBezTo>
                  <a:pt x="-8005" y="3326319"/>
                  <a:pt x="27623" y="3052456"/>
                  <a:pt x="0" y="2851094"/>
                </a:cubicBezTo>
                <a:cubicBezTo>
                  <a:pt x="-27623" y="2649732"/>
                  <a:pt x="5614" y="2455815"/>
                  <a:pt x="0" y="2264104"/>
                </a:cubicBezTo>
                <a:cubicBezTo>
                  <a:pt x="-5614" y="2072393"/>
                  <a:pt x="22598" y="1990723"/>
                  <a:pt x="0" y="1733018"/>
                </a:cubicBezTo>
                <a:cubicBezTo>
                  <a:pt x="-22598" y="1475313"/>
                  <a:pt x="-6965" y="1369123"/>
                  <a:pt x="0" y="1090124"/>
                </a:cubicBezTo>
                <a:cubicBezTo>
                  <a:pt x="6965" y="811125"/>
                  <a:pt x="-19273" y="507044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1275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3114097614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36974A70-9167-AC1C-D39A-7FF289E3716D}"/>
              </a:ext>
            </a:extLst>
          </p:cNvPr>
          <p:cNvSpPr txBox="1"/>
          <p:nvPr/>
        </p:nvSpPr>
        <p:spPr>
          <a:xfrm>
            <a:off x="4681728" y="349125"/>
            <a:ext cx="6894576" cy="1428487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>
              <a:lnSpc>
                <a:spcPct val="90000"/>
              </a:lnSpc>
              <a:spcAft>
                <a:spcPts val="800"/>
              </a:spcAft>
            </a:pPr>
            <a:r>
              <a:rPr lang="en-US" sz="2000" b="1" dirty="0">
                <a:effectLst/>
              </a:rPr>
              <a:t>Tasa de </a:t>
            </a:r>
            <a:r>
              <a:rPr lang="es-CL" sz="2000" b="1" dirty="0">
                <a:effectLst/>
              </a:rPr>
              <a:t>inspectores</a:t>
            </a:r>
            <a:r>
              <a:rPr lang="en-US" sz="2000" b="1" dirty="0">
                <a:effectLst/>
              </a:rPr>
              <a:t> de la </a:t>
            </a:r>
            <a:r>
              <a:rPr lang="es-CL" sz="2000" b="1" dirty="0">
                <a:effectLst/>
              </a:rPr>
              <a:t>Autoridad</a:t>
            </a:r>
            <a:r>
              <a:rPr lang="en-US" sz="2000" b="1" dirty="0">
                <a:effectLst/>
              </a:rPr>
              <a:t> Laboral </a:t>
            </a:r>
            <a:r>
              <a:rPr lang="en-US" sz="2000" b="1" dirty="0" err="1">
                <a:effectLst/>
              </a:rPr>
              <a:t>según</a:t>
            </a:r>
            <a:r>
              <a:rPr lang="en-US" sz="2000" b="1" dirty="0">
                <a:effectLst/>
              </a:rPr>
              <a:t> población </a:t>
            </a:r>
            <a:r>
              <a:rPr lang="es-CL" sz="2000" b="1" dirty="0">
                <a:effectLst/>
              </a:rPr>
              <a:t>trabajadora</a:t>
            </a:r>
            <a:r>
              <a:rPr lang="en-US" sz="2000" b="1" dirty="0">
                <a:effectLst/>
              </a:rPr>
              <a:t> formal </a:t>
            </a:r>
            <a:r>
              <a:rPr lang="en-US" sz="2000" b="1" dirty="0" err="1">
                <a:effectLst/>
              </a:rPr>
              <a:t>en</a:t>
            </a:r>
            <a:r>
              <a:rPr lang="en-US" sz="2000" b="1" dirty="0">
                <a:effectLst/>
              </a:rPr>
              <a:t> las regiones. Chile, 2023.</a:t>
            </a:r>
            <a:endParaRPr lang="en-US" sz="2000" dirty="0">
              <a:effectLst/>
            </a:endParaRPr>
          </a:p>
        </p:txBody>
      </p:sp>
      <p:sp>
        <p:nvSpPr>
          <p:cNvPr id="7" name="CuadroTexto 6">
            <a:extLst>
              <a:ext uri="{FF2B5EF4-FFF2-40B4-BE49-F238E27FC236}">
                <a16:creationId xmlns:a16="http://schemas.microsoft.com/office/drawing/2014/main" id="{E3C5091C-69BF-4978-0129-5B95F99A419F}"/>
              </a:ext>
            </a:extLst>
          </p:cNvPr>
          <p:cNvSpPr txBox="1"/>
          <p:nvPr/>
        </p:nvSpPr>
        <p:spPr>
          <a:xfrm>
            <a:off x="4790419" y="5780971"/>
            <a:ext cx="6094428" cy="40703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s-CL" sz="1200" kern="100" dirty="0">
                <a:effectLst/>
                <a:latin typeface="Calibri" panose="020F0502020204030204" pitchFamily="34" charset="0"/>
                <a:ea typeface="Aptos" panose="020B0004020202020204" pitchFamily="34" charset="0"/>
              </a:rPr>
              <a:t>Fuentes: Elaboración propia con datos de la Dirección del Trabajo</a:t>
            </a:r>
            <a:r>
              <a:rPr lang="es-CL" sz="2000" kern="100" dirty="0">
                <a:effectLst/>
                <a:latin typeface="Calibri" panose="020F0502020204030204" pitchFamily="34" charset="0"/>
                <a:ea typeface="Aptos" panose="020B0004020202020204" pitchFamily="34" charset="0"/>
              </a:rPr>
              <a:t> </a:t>
            </a:r>
            <a:endParaRPr lang="es-CL" sz="2400" kern="100" dirty="0">
              <a:effectLst/>
              <a:latin typeface="Calibri" panose="020F0502020204030204" pitchFamily="34" charset="0"/>
              <a:ea typeface="Aptos" panose="020B0004020202020204" pitchFamily="34" charset="0"/>
            </a:endParaRPr>
          </a:p>
        </p:txBody>
      </p:sp>
      <p:sp>
        <p:nvSpPr>
          <p:cNvPr id="8" name="CuadroTexto 7">
            <a:extLst>
              <a:ext uri="{FF2B5EF4-FFF2-40B4-BE49-F238E27FC236}">
                <a16:creationId xmlns:a16="http://schemas.microsoft.com/office/drawing/2014/main" id="{1DE20A67-220B-7981-8D12-D0C7F1A085C7}"/>
              </a:ext>
            </a:extLst>
          </p:cNvPr>
          <p:cNvSpPr txBox="1"/>
          <p:nvPr/>
        </p:nvSpPr>
        <p:spPr>
          <a:xfrm>
            <a:off x="666580" y="5005633"/>
            <a:ext cx="3288970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L" sz="1400" dirty="0"/>
              <a:t>Tasa media nacional de inspectores Dirección del Trabajo: 0,9 inspectores por cada 10.000 trabajadores</a:t>
            </a:r>
          </a:p>
        </p:txBody>
      </p:sp>
      <p:graphicFrame>
        <p:nvGraphicFramePr>
          <p:cNvPr id="9" name="Gráfico 8">
            <a:extLst>
              <a:ext uri="{FF2B5EF4-FFF2-40B4-BE49-F238E27FC236}">
                <a16:creationId xmlns:a16="http://schemas.microsoft.com/office/drawing/2014/main" id="{24B81205-2213-3142-D5D3-02E920ECF4DF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219698297"/>
              </p:ext>
            </p:extLst>
          </p:nvPr>
        </p:nvGraphicFramePr>
        <p:xfrm>
          <a:off x="5195982" y="1429563"/>
          <a:ext cx="6329438" cy="435140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374760422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Down Arrow 7">
            <a:extLst>
              <a:ext uri="{FF2B5EF4-FFF2-40B4-BE49-F238E27FC236}">
                <a16:creationId xmlns:a16="http://schemas.microsoft.com/office/drawing/2014/main" id="{D4771268-CB57-404A-9271-370EB28F609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>
            <a:off x="800100" y="1491343"/>
            <a:ext cx="3333749" cy="3499103"/>
          </a:xfrm>
          <a:prstGeom prst="downArrow">
            <a:avLst>
              <a:gd name="adj1" fmla="val 100000"/>
              <a:gd name="adj2" fmla="val 15788"/>
            </a:avLst>
          </a:prstGeom>
          <a:solidFill>
            <a:srgbClr val="404040"/>
          </a:solidFill>
          <a:ln w="539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BB37E598-D309-B744-1854-CA980367481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28700" y="1967266"/>
            <a:ext cx="2628900" cy="2547257"/>
          </a:xfrm>
          <a:noFill/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en-US" sz="3600" kern="120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Recursos y actividades de prevención </a:t>
            </a:r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D248F813-561E-A8CD-E6AF-150FDC989691}"/>
              </a:ext>
            </a:extLst>
          </p:cNvPr>
          <p:cNvSpPr txBox="1"/>
          <p:nvPr/>
        </p:nvSpPr>
        <p:spPr>
          <a:xfrm>
            <a:off x="5205953" y="230599"/>
            <a:ext cx="6094428" cy="67191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s-CL" sz="1800" b="1" dirty="0">
                <a:effectLst/>
                <a:latin typeface="Calibri" panose="020F0502020204030204" pitchFamily="34" charset="0"/>
                <a:ea typeface="Aptos" panose="020B0004020202020204" pitchFamily="34" charset="0"/>
              </a:rPr>
              <a:t>Tasa de fiscalizadores se la Autoridad Sanitaria según población trabajadora formal en las regiones. Chile, 2023</a:t>
            </a:r>
            <a:endParaRPr lang="es-CL" sz="1800" kern="100" dirty="0">
              <a:effectLst/>
              <a:latin typeface="Calibri" panose="020F0502020204030204" pitchFamily="34" charset="0"/>
              <a:ea typeface="Aptos" panose="020B0004020202020204" pitchFamily="34" charset="0"/>
            </a:endParaRPr>
          </a:p>
        </p:txBody>
      </p:sp>
      <p:sp>
        <p:nvSpPr>
          <p:cNvPr id="10" name="CuadroTexto 9">
            <a:extLst>
              <a:ext uri="{FF2B5EF4-FFF2-40B4-BE49-F238E27FC236}">
                <a16:creationId xmlns:a16="http://schemas.microsoft.com/office/drawing/2014/main" id="{546F9924-ED7A-DFF3-4564-0945EAC2A940}"/>
              </a:ext>
            </a:extLst>
          </p:cNvPr>
          <p:cNvSpPr txBox="1"/>
          <p:nvPr/>
        </p:nvSpPr>
        <p:spPr>
          <a:xfrm>
            <a:off x="666580" y="5005633"/>
            <a:ext cx="3288970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L" sz="1400" dirty="0"/>
              <a:t>Tasa media nacional autoridad Sanitaria: 0,3 fiscalizadore de SST por cada 10.000 </a:t>
            </a:r>
            <a:r>
              <a:rPr lang="es-CL" sz="1400" dirty="0" err="1"/>
              <a:t>trab</a:t>
            </a:r>
            <a:r>
              <a:rPr lang="es-CL" sz="1400" dirty="0"/>
              <a:t>. </a:t>
            </a:r>
          </a:p>
        </p:txBody>
      </p:sp>
      <p:graphicFrame>
        <p:nvGraphicFramePr>
          <p:cNvPr id="15" name="Gráfico 14">
            <a:extLst>
              <a:ext uri="{FF2B5EF4-FFF2-40B4-BE49-F238E27FC236}">
                <a16:creationId xmlns:a16="http://schemas.microsoft.com/office/drawing/2014/main" id="{D55FE537-6DF8-14C2-D724-823763E8A975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734545879"/>
              </p:ext>
            </p:extLst>
          </p:nvPr>
        </p:nvGraphicFramePr>
        <p:xfrm>
          <a:off x="4753905" y="1507775"/>
          <a:ext cx="6720673" cy="48148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165717300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45" name="Rectangle 44">
            <a:extLst>
              <a:ext uri="{FF2B5EF4-FFF2-40B4-BE49-F238E27FC236}">
                <a16:creationId xmlns:a16="http://schemas.microsoft.com/office/drawing/2014/main" id="{09588DA8-065E-4F6F-8EFD-43104AB2E0C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47" name="Rectangle 46">
            <a:extLst>
              <a:ext uri="{FF2B5EF4-FFF2-40B4-BE49-F238E27FC236}">
                <a16:creationId xmlns:a16="http://schemas.microsoft.com/office/drawing/2014/main" id="{C4285719-470E-454C-AF62-8323075F1F5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9" name="Rectangle 48">
            <a:extLst>
              <a:ext uri="{FF2B5EF4-FFF2-40B4-BE49-F238E27FC236}">
                <a16:creationId xmlns:a16="http://schemas.microsoft.com/office/drawing/2014/main" id="{CD9FE4EF-C4D8-49A0-B2FF-81D8DB7D8A2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0084" y="1410082"/>
            <a:ext cx="6858000" cy="4037836"/>
          </a:xfrm>
          <a:prstGeom prst="rect">
            <a:avLst/>
          </a:prstGeom>
          <a:gradFill>
            <a:gsLst>
              <a:gs pos="800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3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1" name="Rectangle 50">
            <a:extLst>
              <a:ext uri="{FF2B5EF4-FFF2-40B4-BE49-F238E27FC236}">
                <a16:creationId xmlns:a16="http://schemas.microsoft.com/office/drawing/2014/main" id="{4300840D-0A0B-4512-BACA-B439D5B9C57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0085" y="1420219"/>
            <a:ext cx="6857999" cy="4037839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99000">
                <a:schemeClr val="accent1">
                  <a:alpha val="46000"/>
                </a:schemeClr>
              </a:gs>
            </a:gsLst>
            <a:lin ang="1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3" name="Rectangle 52">
            <a:extLst>
              <a:ext uri="{FF2B5EF4-FFF2-40B4-BE49-F238E27FC236}">
                <a16:creationId xmlns:a16="http://schemas.microsoft.com/office/drawing/2014/main" id="{D2B78728-A580-49A7-84F9-6EF6F583ADE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767923" y="3588085"/>
            <a:ext cx="2501979" cy="4037841"/>
          </a:xfrm>
          <a:prstGeom prst="rect">
            <a:avLst/>
          </a:prstGeom>
          <a:gradFill>
            <a:gsLst>
              <a:gs pos="2000">
                <a:schemeClr val="accent1">
                  <a:alpha val="29000"/>
                </a:schemeClr>
              </a:gs>
              <a:gs pos="100000">
                <a:srgbClr val="000000">
                  <a:alpha val="30000"/>
                </a:srgbClr>
              </a:gs>
            </a:gsLst>
            <a:lin ang="7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5" name="Freeform: Shape 54">
            <a:extLst>
              <a:ext uri="{FF2B5EF4-FFF2-40B4-BE49-F238E27FC236}">
                <a16:creationId xmlns:a16="http://schemas.microsoft.com/office/drawing/2014/main" id="{38FAA1A1-D861-433F-88FA-1E9D6FD31D1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0635413">
            <a:off x="-501737" y="969718"/>
            <a:ext cx="3900357" cy="4178958"/>
          </a:xfrm>
          <a:custGeom>
            <a:avLst/>
            <a:gdLst>
              <a:gd name="connsiteX0" fmla="*/ 2432225 w 3900357"/>
              <a:gd name="connsiteY0" fmla="*/ 93939 h 4178958"/>
              <a:gd name="connsiteX1" fmla="*/ 3900357 w 3900357"/>
              <a:gd name="connsiteY1" fmla="*/ 2089479 h 4178958"/>
              <a:gd name="connsiteX2" fmla="*/ 1810878 w 3900357"/>
              <a:gd name="connsiteY2" fmla="*/ 4178958 h 4178958"/>
              <a:gd name="connsiteX3" fmla="*/ 78249 w 3900357"/>
              <a:gd name="connsiteY3" fmla="*/ 3257727 h 4178958"/>
              <a:gd name="connsiteX4" fmla="*/ 0 w 3900357"/>
              <a:gd name="connsiteY4" fmla="*/ 3128923 h 4178958"/>
              <a:gd name="connsiteX5" fmla="*/ 831324 w 3900357"/>
              <a:gd name="connsiteY5" fmla="*/ 244281 h 4178958"/>
              <a:gd name="connsiteX6" fmla="*/ 997559 w 3900357"/>
              <a:gd name="connsiteY6" fmla="*/ 164202 h 4178958"/>
              <a:gd name="connsiteX7" fmla="*/ 1810878 w 3900357"/>
              <a:gd name="connsiteY7" fmla="*/ 0 h 4178958"/>
              <a:gd name="connsiteX8" fmla="*/ 2432225 w 3900357"/>
              <a:gd name="connsiteY8" fmla="*/ 93939 h 41789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900357" h="4178958">
                <a:moveTo>
                  <a:pt x="2432225" y="93939"/>
                </a:moveTo>
                <a:cubicBezTo>
                  <a:pt x="3282786" y="358491"/>
                  <a:pt x="3900357" y="1151865"/>
                  <a:pt x="3900357" y="2089479"/>
                </a:cubicBezTo>
                <a:cubicBezTo>
                  <a:pt x="3900357" y="3243466"/>
                  <a:pt x="2964865" y="4178958"/>
                  <a:pt x="1810878" y="4178958"/>
                </a:cubicBezTo>
                <a:cubicBezTo>
                  <a:pt x="1089636" y="4178958"/>
                  <a:pt x="453744" y="3813531"/>
                  <a:pt x="78249" y="3257727"/>
                </a:cubicBezTo>
                <a:lnTo>
                  <a:pt x="0" y="3128923"/>
                </a:lnTo>
                <a:lnTo>
                  <a:pt x="831324" y="244281"/>
                </a:lnTo>
                <a:lnTo>
                  <a:pt x="997559" y="164202"/>
                </a:lnTo>
                <a:cubicBezTo>
                  <a:pt x="1247540" y="58468"/>
                  <a:pt x="1522381" y="0"/>
                  <a:pt x="1810878" y="0"/>
                </a:cubicBezTo>
                <a:cubicBezTo>
                  <a:pt x="2027251" y="0"/>
                  <a:pt x="2235942" y="32888"/>
                  <a:pt x="2432225" y="93939"/>
                </a:cubicBezTo>
                <a:close/>
              </a:path>
            </a:pathLst>
          </a:custGeom>
          <a:gradFill>
            <a:gsLst>
              <a:gs pos="29000">
                <a:srgbClr val="000000">
                  <a:alpha val="0"/>
                </a:srgbClr>
              </a:gs>
              <a:gs pos="100000">
                <a:schemeClr val="accent1">
                  <a:alpha val="43000"/>
                </a:schemeClr>
              </a:gs>
            </a:gsLst>
            <a:lin ang="1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57" name="Rectangle 56">
            <a:extLst>
              <a:ext uri="{FF2B5EF4-FFF2-40B4-BE49-F238E27FC236}">
                <a16:creationId xmlns:a16="http://schemas.microsoft.com/office/drawing/2014/main" id="{8D71EDA1-87BF-4D5D-AB79-F346FD19278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0093" y="1399943"/>
            <a:ext cx="6858003" cy="4037835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99000">
                <a:schemeClr val="accent1">
                  <a:lumMod val="60000"/>
                  <a:lumOff val="40000"/>
                  <a:alpha val="11000"/>
                </a:schemeClr>
              </a:gs>
            </a:gsLst>
            <a:lin ang="7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3F600FA8-366F-64DC-4202-E206BB1912D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6722" y="586855"/>
            <a:ext cx="3201366" cy="3387497"/>
          </a:xfrm>
        </p:spPr>
        <p:txBody>
          <a:bodyPr anchor="b">
            <a:normAutofit/>
          </a:bodyPr>
          <a:lstStyle/>
          <a:p>
            <a:pPr algn="r"/>
            <a:r>
              <a:rPr lang="es-CL" sz="3100">
                <a:solidFill>
                  <a:srgbClr val="FFFFFF"/>
                </a:solidFill>
              </a:rPr>
              <a:t>6. Conclusiones y Recomendaciones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3CF8F174-CE34-270B-0ABE-100A4792F5B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810259" y="649480"/>
            <a:ext cx="6555347" cy="5546047"/>
          </a:xfrm>
        </p:spPr>
        <p:txBody>
          <a:bodyPr anchor="ctr">
            <a:normAutofit/>
          </a:bodyPr>
          <a:lstStyle/>
          <a:p>
            <a:r>
              <a:rPr lang="es-CL" sz="1700" b="1" dirty="0"/>
              <a:t>La atomización empresarial provoca un detrimento de la capacidad fiscalizadora de normas en SST.</a:t>
            </a:r>
          </a:p>
          <a:p>
            <a:r>
              <a:rPr lang="es-CL" sz="1700" dirty="0"/>
              <a:t>La capacidad fiscalizadora del estado es muy disímil entre regiones tanto inspectores de trabajo como fiscalizadores de salud.</a:t>
            </a:r>
          </a:p>
          <a:p>
            <a:r>
              <a:rPr lang="es-CL" sz="1700" dirty="0"/>
              <a:t>Existe inequidad en el sistema de adhesión de las empresas a los Organismos Administradores que debe resolverse. </a:t>
            </a:r>
          </a:p>
          <a:p>
            <a:r>
              <a:rPr lang="es-CL" sz="1700" b="1" dirty="0"/>
              <a:t>Hay una dispersión apreciable de instituciones fiscalizadoras que obliga a mantener coordinaciones permanentes</a:t>
            </a:r>
            <a:r>
              <a:rPr lang="es-CL" sz="1700" dirty="0"/>
              <a:t>.</a:t>
            </a:r>
          </a:p>
          <a:p>
            <a:r>
              <a:rPr lang="es-CL" sz="1700" dirty="0">
                <a:effectLst/>
                <a:ea typeface="Aptos" panose="020B0004020202020204" pitchFamily="34" charset="0"/>
              </a:rPr>
              <a:t>El mercado laboral, la matriz productiva, las condiciones de empleo y de trabajo actual han cambiado de manera sustancial desde la promulgación de la Ley N°16.744, en 1968.</a:t>
            </a:r>
          </a:p>
          <a:p>
            <a:r>
              <a:rPr lang="es-CL" sz="1700" b="1" dirty="0"/>
              <a:t>Las enfermedades profesionales asociadas a riesgos psicosociales han irrumpido fuertemente en el sistema.</a:t>
            </a:r>
          </a:p>
          <a:p>
            <a:r>
              <a:rPr lang="es-CL" sz="1700" b="1" dirty="0"/>
              <a:t>No se visualiza un enfoque de género en las políticas ni en la gestión preventiva</a:t>
            </a:r>
            <a:r>
              <a:rPr lang="es-CL" sz="1700" dirty="0"/>
              <a:t>.</a:t>
            </a:r>
          </a:p>
          <a:p>
            <a:r>
              <a:rPr lang="es-CL" sz="1700" b="1" dirty="0">
                <a:effectLst/>
                <a:latin typeface="Calibri" panose="020F0502020204030204" pitchFamily="34" charset="0"/>
                <a:ea typeface="Aptos" panose="020B0004020202020204" pitchFamily="34" charset="0"/>
              </a:rPr>
              <a:t>Existe un porcentaje importante de personas trabajadoras independientes e informales que se desempeñan en diversas actividades productivas</a:t>
            </a:r>
            <a:r>
              <a:rPr lang="es-CL" sz="1700" dirty="0">
                <a:effectLst/>
                <a:latin typeface="Calibri" panose="020F0502020204030204" pitchFamily="34" charset="0"/>
                <a:ea typeface="Aptos" panose="020B0004020202020204" pitchFamily="34" charset="0"/>
              </a:rPr>
              <a:t>. </a:t>
            </a:r>
            <a:endParaRPr lang="es-CL" sz="1700" dirty="0"/>
          </a:p>
        </p:txBody>
      </p:sp>
    </p:spTree>
    <p:extLst>
      <p:ext uri="{BB962C8B-B14F-4D97-AF65-F5344CB8AC3E}">
        <p14:creationId xmlns:p14="http://schemas.microsoft.com/office/powerpoint/2010/main" val="64151363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42" name="Rectangle 41">
            <a:extLst>
              <a:ext uri="{FF2B5EF4-FFF2-40B4-BE49-F238E27FC236}">
                <a16:creationId xmlns:a16="http://schemas.microsoft.com/office/drawing/2014/main" id="{09588DA8-065E-4F6F-8EFD-43104AB2E0C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44" name="Rectangle 43">
            <a:extLst>
              <a:ext uri="{FF2B5EF4-FFF2-40B4-BE49-F238E27FC236}">
                <a16:creationId xmlns:a16="http://schemas.microsoft.com/office/drawing/2014/main" id="{C4285719-470E-454C-AF62-8323075F1F5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6" name="Rectangle 45">
            <a:extLst>
              <a:ext uri="{FF2B5EF4-FFF2-40B4-BE49-F238E27FC236}">
                <a16:creationId xmlns:a16="http://schemas.microsoft.com/office/drawing/2014/main" id="{CD9FE4EF-C4D8-49A0-B2FF-81D8DB7D8A2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0084" y="1410082"/>
            <a:ext cx="6858000" cy="4037836"/>
          </a:xfrm>
          <a:prstGeom prst="rect">
            <a:avLst/>
          </a:prstGeom>
          <a:gradFill>
            <a:gsLst>
              <a:gs pos="800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3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5" name="Rectangle 47">
            <a:extLst>
              <a:ext uri="{FF2B5EF4-FFF2-40B4-BE49-F238E27FC236}">
                <a16:creationId xmlns:a16="http://schemas.microsoft.com/office/drawing/2014/main" id="{4300840D-0A0B-4512-BACA-B439D5B9C57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0085" y="1420219"/>
            <a:ext cx="6857999" cy="4037839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99000">
                <a:schemeClr val="accent1">
                  <a:alpha val="46000"/>
                </a:schemeClr>
              </a:gs>
            </a:gsLst>
            <a:lin ang="1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6" name="Rectangle 49">
            <a:extLst>
              <a:ext uri="{FF2B5EF4-FFF2-40B4-BE49-F238E27FC236}">
                <a16:creationId xmlns:a16="http://schemas.microsoft.com/office/drawing/2014/main" id="{D2B78728-A580-49A7-84F9-6EF6F583ADE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767923" y="3588085"/>
            <a:ext cx="2501979" cy="4037841"/>
          </a:xfrm>
          <a:prstGeom prst="rect">
            <a:avLst/>
          </a:prstGeom>
          <a:gradFill>
            <a:gsLst>
              <a:gs pos="2000">
                <a:schemeClr val="accent1">
                  <a:alpha val="29000"/>
                </a:schemeClr>
              </a:gs>
              <a:gs pos="100000">
                <a:srgbClr val="000000">
                  <a:alpha val="30000"/>
                </a:srgbClr>
              </a:gs>
            </a:gsLst>
            <a:lin ang="7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7" name="Freeform: Shape 51">
            <a:extLst>
              <a:ext uri="{FF2B5EF4-FFF2-40B4-BE49-F238E27FC236}">
                <a16:creationId xmlns:a16="http://schemas.microsoft.com/office/drawing/2014/main" id="{38FAA1A1-D861-433F-88FA-1E9D6FD31D1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0635413">
            <a:off x="-501737" y="969718"/>
            <a:ext cx="3900357" cy="4178958"/>
          </a:xfrm>
          <a:custGeom>
            <a:avLst/>
            <a:gdLst>
              <a:gd name="connsiteX0" fmla="*/ 2432225 w 3900357"/>
              <a:gd name="connsiteY0" fmla="*/ 93939 h 4178958"/>
              <a:gd name="connsiteX1" fmla="*/ 3900357 w 3900357"/>
              <a:gd name="connsiteY1" fmla="*/ 2089479 h 4178958"/>
              <a:gd name="connsiteX2" fmla="*/ 1810878 w 3900357"/>
              <a:gd name="connsiteY2" fmla="*/ 4178958 h 4178958"/>
              <a:gd name="connsiteX3" fmla="*/ 78249 w 3900357"/>
              <a:gd name="connsiteY3" fmla="*/ 3257727 h 4178958"/>
              <a:gd name="connsiteX4" fmla="*/ 0 w 3900357"/>
              <a:gd name="connsiteY4" fmla="*/ 3128923 h 4178958"/>
              <a:gd name="connsiteX5" fmla="*/ 831324 w 3900357"/>
              <a:gd name="connsiteY5" fmla="*/ 244281 h 4178958"/>
              <a:gd name="connsiteX6" fmla="*/ 997559 w 3900357"/>
              <a:gd name="connsiteY6" fmla="*/ 164202 h 4178958"/>
              <a:gd name="connsiteX7" fmla="*/ 1810878 w 3900357"/>
              <a:gd name="connsiteY7" fmla="*/ 0 h 4178958"/>
              <a:gd name="connsiteX8" fmla="*/ 2432225 w 3900357"/>
              <a:gd name="connsiteY8" fmla="*/ 93939 h 41789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900357" h="4178958">
                <a:moveTo>
                  <a:pt x="2432225" y="93939"/>
                </a:moveTo>
                <a:cubicBezTo>
                  <a:pt x="3282786" y="358491"/>
                  <a:pt x="3900357" y="1151865"/>
                  <a:pt x="3900357" y="2089479"/>
                </a:cubicBezTo>
                <a:cubicBezTo>
                  <a:pt x="3900357" y="3243466"/>
                  <a:pt x="2964865" y="4178958"/>
                  <a:pt x="1810878" y="4178958"/>
                </a:cubicBezTo>
                <a:cubicBezTo>
                  <a:pt x="1089636" y="4178958"/>
                  <a:pt x="453744" y="3813531"/>
                  <a:pt x="78249" y="3257727"/>
                </a:cubicBezTo>
                <a:lnTo>
                  <a:pt x="0" y="3128923"/>
                </a:lnTo>
                <a:lnTo>
                  <a:pt x="831324" y="244281"/>
                </a:lnTo>
                <a:lnTo>
                  <a:pt x="997559" y="164202"/>
                </a:lnTo>
                <a:cubicBezTo>
                  <a:pt x="1247540" y="58468"/>
                  <a:pt x="1522381" y="0"/>
                  <a:pt x="1810878" y="0"/>
                </a:cubicBezTo>
                <a:cubicBezTo>
                  <a:pt x="2027251" y="0"/>
                  <a:pt x="2235942" y="32888"/>
                  <a:pt x="2432225" y="93939"/>
                </a:cubicBezTo>
                <a:close/>
              </a:path>
            </a:pathLst>
          </a:custGeom>
          <a:gradFill>
            <a:gsLst>
              <a:gs pos="29000">
                <a:srgbClr val="000000">
                  <a:alpha val="0"/>
                </a:srgbClr>
              </a:gs>
              <a:gs pos="100000">
                <a:schemeClr val="accent1">
                  <a:alpha val="43000"/>
                </a:schemeClr>
              </a:gs>
            </a:gsLst>
            <a:lin ang="1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54" name="Rectangle 53">
            <a:extLst>
              <a:ext uri="{FF2B5EF4-FFF2-40B4-BE49-F238E27FC236}">
                <a16:creationId xmlns:a16="http://schemas.microsoft.com/office/drawing/2014/main" id="{8D71EDA1-87BF-4D5D-AB79-F346FD19278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0093" y="1399943"/>
            <a:ext cx="6858003" cy="4037835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99000">
                <a:schemeClr val="accent1">
                  <a:lumMod val="60000"/>
                  <a:lumOff val="40000"/>
                  <a:alpha val="11000"/>
                </a:schemeClr>
              </a:gs>
            </a:gsLst>
            <a:lin ang="7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1448631D-8E82-470B-09D7-94ACC90C9E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6722" y="586855"/>
            <a:ext cx="3201366" cy="3387497"/>
          </a:xfrm>
        </p:spPr>
        <p:txBody>
          <a:bodyPr anchor="b">
            <a:normAutofit/>
          </a:bodyPr>
          <a:lstStyle/>
          <a:p>
            <a:pPr algn="r"/>
            <a:r>
              <a:rPr lang="es-CL" sz="4000">
                <a:solidFill>
                  <a:srgbClr val="FFFFFF"/>
                </a:solidFill>
              </a:rPr>
              <a:t>Desafíos </a:t>
            </a:r>
          </a:p>
        </p:txBody>
      </p:sp>
      <p:sp>
        <p:nvSpPr>
          <p:cNvPr id="30" name="Marcador de contenido 2">
            <a:extLst>
              <a:ext uri="{FF2B5EF4-FFF2-40B4-BE49-F238E27FC236}">
                <a16:creationId xmlns:a16="http://schemas.microsoft.com/office/drawing/2014/main" id="{04845ACF-61F0-263F-BE81-04DBDAF6074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810259" y="649480"/>
            <a:ext cx="6555347" cy="5546047"/>
          </a:xfrm>
        </p:spPr>
        <p:txBody>
          <a:bodyPr anchor="ctr">
            <a:normAutofit/>
          </a:bodyPr>
          <a:lstStyle/>
          <a:p>
            <a:r>
              <a:rPr lang="es-CL" sz="2000" dirty="0"/>
              <a:t>Generar más y mejor información en SST para la toma de decisiones basada en evidencia. (ENETS Versión 2)</a:t>
            </a:r>
          </a:p>
          <a:p>
            <a:r>
              <a:rPr lang="es-CL" sz="2000" dirty="0"/>
              <a:t>Desarrollar los vínculos entre el mundo académico, las entidades gubernamentales, organismos administradores, empresas y trabajadores.</a:t>
            </a:r>
          </a:p>
          <a:p>
            <a:r>
              <a:rPr lang="es-CL" sz="2000" dirty="0"/>
              <a:t>Fortalecer el enfoque preventivo en todas las políticas.</a:t>
            </a:r>
          </a:p>
          <a:p>
            <a:r>
              <a:rPr lang="es-CL" sz="2000" dirty="0"/>
              <a:t>Atención especial a riesgos más emergentes (psicosociales, nuevas tecnologías).</a:t>
            </a:r>
          </a:p>
          <a:p>
            <a:r>
              <a:rPr lang="es-CL" sz="2000" dirty="0"/>
              <a:t>Fortalecer Enfoque de género y diversidad en SST.</a:t>
            </a:r>
          </a:p>
          <a:p>
            <a:r>
              <a:rPr lang="es-CL" sz="2000" dirty="0"/>
              <a:t>Incorporar trabajadores informales a la seguridad social  y/o regular actividades que precarizan la SST y as relaciones de empleo.</a:t>
            </a:r>
          </a:p>
          <a:p>
            <a:r>
              <a:rPr lang="es-CL" sz="2000" dirty="0"/>
              <a:t>Incorporar las herramientas tecnológicas tanto en la investigación como en la Acción Preventiva (robotización, automatización, IAG.)</a:t>
            </a:r>
          </a:p>
        </p:txBody>
      </p:sp>
    </p:spTree>
    <p:extLst>
      <p:ext uri="{BB962C8B-B14F-4D97-AF65-F5344CB8AC3E}">
        <p14:creationId xmlns:p14="http://schemas.microsoft.com/office/powerpoint/2010/main" val="65948521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3">
          <a:extLst>
            <a:ext uri="{FF2B5EF4-FFF2-40B4-BE49-F238E27FC236}">
              <a16:creationId xmlns:a16="http://schemas.microsoft.com/office/drawing/2014/main" id="{48478803-AABF-488F-6C07-E6DA205C20C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 descr="Sitio web&#10;&#10;El contenido generado por IA puede ser incorrecto.">
            <a:extLst>
              <a:ext uri="{FF2B5EF4-FFF2-40B4-BE49-F238E27FC236}">
                <a16:creationId xmlns:a16="http://schemas.microsoft.com/office/drawing/2014/main" id="{942D34F1-45A4-02EB-73E5-DA7A75B62CB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0757068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Override1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 panose="020F030202020403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2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 panose="020F030202020403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otalTime>1418</TotalTime>
  <Words>804</Words>
  <Application>Microsoft Office PowerPoint</Application>
  <PresentationFormat>Panorámica</PresentationFormat>
  <Paragraphs>92</Paragraphs>
  <Slides>18</Slides>
  <Notes>4</Notes>
  <HiddenSlides>0</HiddenSlides>
  <MMClips>0</MMClips>
  <ScaleCrop>false</ScaleCrop>
  <HeadingPairs>
    <vt:vector size="6" baseType="variant">
      <vt:variant>
        <vt:lpstr>Fuentes usadas</vt:lpstr>
      </vt:variant>
      <vt:variant>
        <vt:i4>6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18</vt:i4>
      </vt:variant>
    </vt:vector>
  </HeadingPairs>
  <TitlesOfParts>
    <vt:vector size="25" baseType="lpstr">
      <vt:lpstr>Aptos</vt:lpstr>
      <vt:lpstr>Aptos Display</vt:lpstr>
      <vt:lpstr>Arial</vt:lpstr>
      <vt:lpstr>Calibri</vt:lpstr>
      <vt:lpstr>Google Sans</vt:lpstr>
      <vt:lpstr>Verdana</vt:lpstr>
      <vt:lpstr>Tema de Office</vt:lpstr>
      <vt:lpstr>Presentación de PowerPoint</vt:lpstr>
      <vt:lpstr>Agenda</vt:lpstr>
      <vt:lpstr>Presentación de PowerPoint</vt:lpstr>
      <vt:lpstr>Introducción El proceso de construcción colectiva del perfil de SST en Chile (2023-2024)</vt:lpstr>
      <vt:lpstr>Presentación de PowerPoint</vt:lpstr>
      <vt:lpstr>Elementos de contexto país a destacar</vt:lpstr>
      <vt:lpstr>Demografía y economía </vt:lpstr>
      <vt:lpstr>1.- Marco institucional para la SST</vt:lpstr>
      <vt:lpstr>2.  Estructura productiva y mercado del trabajo </vt:lpstr>
      <vt:lpstr>3. Condiciones de trabajo</vt:lpstr>
      <vt:lpstr>4. Condiciones de Salud</vt:lpstr>
      <vt:lpstr>Condiciones de Salud: Accidentes mortales 2015 a 2023</vt:lpstr>
      <vt:lpstr>Enfermedades profesionales </vt:lpstr>
      <vt:lpstr>5. Recursos y actividades de prevención </vt:lpstr>
      <vt:lpstr>Recursos y actividades de prevención </vt:lpstr>
      <vt:lpstr>6. Conclusiones y Recomendaciones</vt:lpstr>
      <vt:lpstr>Desafíos </vt:lpstr>
      <vt:lpstr>Presentación de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Santiago Mansilla</dc:creator>
  <cp:lastModifiedBy>Santiago Mansilla</cp:lastModifiedBy>
  <cp:revision>23</cp:revision>
  <dcterms:created xsi:type="dcterms:W3CDTF">2024-12-02T18:44:19Z</dcterms:created>
  <dcterms:modified xsi:type="dcterms:W3CDTF">2025-06-21T17:14:49Z</dcterms:modified>
</cp:coreProperties>
</file>