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63" roundtripDataSignature="AMtx7mjTVvFpgFqUHW0/pSdOKoGZXobZ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3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698ea8f112_0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3698ea8f11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6a143543d0_0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36a143543d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a143543d0_0_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36a143543d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6a143543d0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6a143543d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a143543d0_0_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6a143543d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756f5fdab_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6756f5fdab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67870424d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67870424d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6a143543d0_0_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6a143543d0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7870424d3_0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67870424d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7870424d3_0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367870424d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67870424d3_0_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367870424d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7870424d3_0_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g367870424d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7870424d3_0_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367870424d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7870424d3_0_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67870424d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67870424d3_0_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g367870424d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7870424d3_0_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67870424d3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7870424d3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67870424d3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6a143543d0_0_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6a143543d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67870424d3_0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367870424d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6756f5fda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g36756f5fda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a143543d0_0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6a143543d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6756f5fdab_3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g36756f5fdab_3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6a143543d0_0_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36a143543d0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6756f5fdab_6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36756f5fdab_6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6a143543d0_0_1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g36a143543d0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6a143543d0_0_1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g36a143543d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6756f5fdab_3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g36756f5fdab_3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676babcbea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3676babcbe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a143543d0_0_1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g36a143543d0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677857ccaf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3677857cca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a143543d0_0_1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36a143543d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676babcbea_1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g3676babcbea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6783d061e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g36783d061e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67870424d3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67870424d3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6783d061ed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g36783d061e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6783d061ed_0_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36783d061e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6a4c066ba2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36a4c066ba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6a4c066ba2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g36a4c066ba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6a4c066ba2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g36a4c066ba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676babcbea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g3676babcbe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6a143543d0_0_1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g36a143543d0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6a143543d0_0_1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g36a143543d0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67705e95d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g367705e95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6a143543d0_0_1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g36a143543d0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6a143543d0_0_1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g36a143543d0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6778797352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g3677879735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67870424d3_0_1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g367870424d3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6783d061e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g36783d061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67870424d3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67870424d3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67870424d3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g367870424d3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67870424d3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g367870424d3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627812bba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g3627812bba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627812bb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g3627812bb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627812bba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g3627812bba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8.jpg"/><Relationship Id="rId5" Type="http://schemas.openxmlformats.org/officeDocument/2006/relationships/image" Target="../media/image2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35.jpg"/><Relationship Id="rId5" Type="http://schemas.openxmlformats.org/officeDocument/2006/relationships/image" Target="../media/image7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0.jpg"/><Relationship Id="rId5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7.jpg"/><Relationship Id="rId5" Type="http://schemas.openxmlformats.org/officeDocument/2006/relationships/image" Target="../media/image2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4.jpg"/><Relationship Id="rId5" Type="http://schemas.openxmlformats.org/officeDocument/2006/relationships/image" Target="../media/image2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1.jpg"/><Relationship Id="rId5" Type="http://schemas.openxmlformats.org/officeDocument/2006/relationships/image" Target="../media/image2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30.jpg"/><Relationship Id="rId5" Type="http://schemas.openxmlformats.org/officeDocument/2006/relationships/image" Target="../media/image3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2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OYojqQyTv3JlG_pS4JBHIOPsgK9w_zCL/view" TargetMode="External"/><Relationship Id="rId5" Type="http://schemas.openxmlformats.org/officeDocument/2006/relationships/image" Target="../media/image19.jpg"/><Relationship Id="rId6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GpgAdtiUVTE39ulGhg9leVf1LryLFeCM/view" TargetMode="External"/><Relationship Id="rId5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6w4_AtUvn2qTZ0qQluMPZpqQoOGU0c4M/view" TargetMode="External"/><Relationship Id="rId5" Type="http://schemas.openxmlformats.org/officeDocument/2006/relationships/image" Target="../media/image2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fdpRFelST3zZLTHaRHP1ZX34sl45FwAf/view" TargetMode="External"/><Relationship Id="rId5" Type="http://schemas.openxmlformats.org/officeDocument/2006/relationships/image" Target="../media/image13.png"/><Relationship Id="rId6" Type="http://schemas.openxmlformats.org/officeDocument/2006/relationships/hyperlink" Target="http://drive.google.com/file/d/1itT_xIqccseVV2adAq-6fA2oiJJ5HR_G/view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bO9bVLLywUpYBcrFgvdfq3ObLGTx8QVG/view" TargetMode="External"/><Relationship Id="rId5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40.png"/><Relationship Id="rId5" Type="http://schemas.openxmlformats.org/officeDocument/2006/relationships/image" Target="../media/image39.png"/><Relationship Id="rId6" Type="http://schemas.openxmlformats.org/officeDocument/2006/relationships/image" Target="../media/image3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Relationship Id="rId4" Type="http://schemas.openxmlformats.org/officeDocument/2006/relationships/hyperlink" Target="http://www.youtube.com/watch?v=mV17J0A9EEc" TargetMode="External"/><Relationship Id="rId5" Type="http://schemas.openxmlformats.org/officeDocument/2006/relationships/image" Target="../media/image32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kOXuMmZNm03y89co2Qd_SVc7hC1Ro1kG/view" TargetMode="External"/><Relationship Id="rId5" Type="http://schemas.openxmlformats.org/officeDocument/2006/relationships/image" Target="../media/image1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Fs1QwfcHSyANC5SUZQac6lVG_0WISUcM/view" TargetMode="External"/><Relationship Id="rId5" Type="http://schemas.openxmlformats.org/officeDocument/2006/relationships/image" Target="../media/image43.jpg"/><Relationship Id="rId6" Type="http://schemas.openxmlformats.org/officeDocument/2006/relationships/hyperlink" Target="http://www.youtube.com/watch?v=uaWLrABQ6YY" TargetMode="External"/><Relationship Id="rId7" Type="http://schemas.openxmlformats.org/officeDocument/2006/relationships/image" Target="../media/image3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Relationship Id="rId4" Type="http://schemas.openxmlformats.org/officeDocument/2006/relationships/image" Target="../media/image47.png"/><Relationship Id="rId5" Type="http://schemas.openxmlformats.org/officeDocument/2006/relationships/image" Target="../media/image4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HJD1ij96tT_QyqwNRv4xAtiiYBhQl-YX/view" TargetMode="External"/><Relationship Id="rId5" Type="http://schemas.openxmlformats.org/officeDocument/2006/relationships/image" Target="../media/image34.jpg"/><Relationship Id="rId6" Type="http://schemas.openxmlformats.org/officeDocument/2006/relationships/hyperlink" Target="http://drive.google.com/file/d/1tg1XtuQU-gXxRUEkVZ9JRYqV3Gqyp2T_/view" TargetMode="External"/><Relationship Id="rId7" Type="http://schemas.openxmlformats.org/officeDocument/2006/relationships/image" Target="../media/image36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vZ687Er6IcqRmaemO91qXQ-wc8ZzV1O9/view" TargetMode="External"/><Relationship Id="rId5" Type="http://schemas.openxmlformats.org/officeDocument/2006/relationships/image" Target="../media/image44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fxL0A_FbsWuNgFD3A2VrwNn9P0-lDBkB/view" TargetMode="External"/><Relationship Id="rId5" Type="http://schemas.openxmlformats.org/officeDocument/2006/relationships/image" Target="../media/image37.jpg"/><Relationship Id="rId6" Type="http://schemas.openxmlformats.org/officeDocument/2006/relationships/hyperlink" Target="http://drive.google.com/file/d/1YCNgsqyRBsVn8oosRiKpimfxvekswgbF/view" TargetMode="External"/><Relationship Id="rId7" Type="http://schemas.openxmlformats.org/officeDocument/2006/relationships/image" Target="../media/image4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.png"/><Relationship Id="rId4" Type="http://schemas.openxmlformats.org/officeDocument/2006/relationships/image" Target="../media/image5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v0vbTHd04gE" TargetMode="External"/><Relationship Id="rId5" Type="http://schemas.openxmlformats.org/officeDocument/2006/relationships/image" Target="../media/image4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png"/><Relationship Id="rId4" Type="http://schemas.openxmlformats.org/officeDocument/2006/relationships/image" Target="../media/image48.png"/><Relationship Id="rId9" Type="http://schemas.openxmlformats.org/officeDocument/2006/relationships/image" Target="../media/image64.png"/><Relationship Id="rId5" Type="http://schemas.openxmlformats.org/officeDocument/2006/relationships/image" Target="../media/image56.png"/><Relationship Id="rId6" Type="http://schemas.openxmlformats.org/officeDocument/2006/relationships/image" Target="../media/image54.png"/><Relationship Id="rId7" Type="http://schemas.openxmlformats.org/officeDocument/2006/relationships/image" Target="../media/image45.png"/><Relationship Id="rId8" Type="http://schemas.openxmlformats.org/officeDocument/2006/relationships/image" Target="../media/image6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8jf0J2ZkLBF5E59OPR8w5f4vTzsqC5sQ/view" TargetMode="External"/><Relationship Id="rId5" Type="http://schemas.openxmlformats.org/officeDocument/2006/relationships/image" Target="../media/image13.png"/><Relationship Id="rId6" Type="http://schemas.openxmlformats.org/officeDocument/2006/relationships/image" Target="../media/image5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6_2mLWnAAiHViFcexjttf-f50dxjThpo/view" TargetMode="External"/><Relationship Id="rId5" Type="http://schemas.openxmlformats.org/officeDocument/2006/relationships/image" Target="../media/image52.jpg"/><Relationship Id="rId6" Type="http://schemas.openxmlformats.org/officeDocument/2006/relationships/image" Target="../media/image59.png"/><Relationship Id="rId7" Type="http://schemas.openxmlformats.org/officeDocument/2006/relationships/image" Target="../media/image5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Relationship Id="rId4" Type="http://schemas.openxmlformats.org/officeDocument/2006/relationships/image" Target="../media/image67.png"/><Relationship Id="rId5" Type="http://schemas.openxmlformats.org/officeDocument/2006/relationships/image" Target="../media/image6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8lAzZ6Naj9Aa1K8DQw9W0lWyBJcZJngR/view" TargetMode="External"/><Relationship Id="rId5" Type="http://schemas.openxmlformats.org/officeDocument/2006/relationships/image" Target="../media/image62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XZkC-hqhjVpsB7C92Zpm0IDNSoc_a0bL/view" TargetMode="External"/><Relationship Id="rId9" Type="http://schemas.openxmlformats.org/officeDocument/2006/relationships/image" Target="../media/image57.jpg"/><Relationship Id="rId5" Type="http://schemas.openxmlformats.org/officeDocument/2006/relationships/image" Target="../media/image77.jpg"/><Relationship Id="rId6" Type="http://schemas.openxmlformats.org/officeDocument/2006/relationships/hyperlink" Target="http://drive.google.com/file/d/1XWfwiXqOwHcj7NfOe9lwxiIZfmEJ9rbU/view" TargetMode="External"/><Relationship Id="rId7" Type="http://schemas.openxmlformats.org/officeDocument/2006/relationships/image" Target="../media/image55.jpg"/><Relationship Id="rId8" Type="http://schemas.openxmlformats.org/officeDocument/2006/relationships/hyperlink" Target="http://drive.google.com/file/d/186UigaCvz6DjQtZc8KAqD_eq5A-oHIOS/view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S9PcrHKpdA7Iipv-tNqicyrkgiiqzheI/view" TargetMode="External"/><Relationship Id="rId5" Type="http://schemas.openxmlformats.org/officeDocument/2006/relationships/image" Target="../media/image7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.png"/><Relationship Id="rId4" Type="http://schemas.openxmlformats.org/officeDocument/2006/relationships/image" Target="../media/image72.jpg"/><Relationship Id="rId5" Type="http://schemas.openxmlformats.org/officeDocument/2006/relationships/image" Target="../media/image7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IB90jBRutCdik8gq9mBYK9MNkn0eCZOr/view" TargetMode="External"/><Relationship Id="rId5" Type="http://schemas.openxmlformats.org/officeDocument/2006/relationships/image" Target="../media/image6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9PePSFp7IlQUzfKatzm-t1XHyqwqkcsV/view" TargetMode="External"/><Relationship Id="rId5" Type="http://schemas.openxmlformats.org/officeDocument/2006/relationships/image" Target="../media/image1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.png"/><Relationship Id="rId4" Type="http://schemas.openxmlformats.org/officeDocument/2006/relationships/image" Target="../media/image70.png"/><Relationship Id="rId5" Type="http://schemas.openxmlformats.org/officeDocument/2006/relationships/image" Target="../media/image6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.png"/><Relationship Id="rId4" Type="http://schemas.openxmlformats.org/officeDocument/2006/relationships/hyperlink" Target="http://www.youtube.com/watch?v=vPND_1rYqZk" TargetMode="External"/><Relationship Id="rId5" Type="http://schemas.openxmlformats.org/officeDocument/2006/relationships/image" Target="../media/image63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.png"/><Relationship Id="rId4" Type="http://schemas.openxmlformats.org/officeDocument/2006/relationships/image" Target="../media/image78.png"/><Relationship Id="rId5" Type="http://schemas.openxmlformats.org/officeDocument/2006/relationships/image" Target="../media/image69.png"/><Relationship Id="rId6" Type="http://schemas.openxmlformats.org/officeDocument/2006/relationships/hyperlink" Target="http://www.youtube.com/watch?v=gXsPM0h8210" TargetMode="External"/><Relationship Id="rId7" Type="http://schemas.openxmlformats.org/officeDocument/2006/relationships/image" Target="../media/image65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.png"/><Relationship Id="rId4" Type="http://schemas.openxmlformats.org/officeDocument/2006/relationships/hyperlink" Target="https://tel.meet/ryx-wdeh-vre?pin=4716549935490" TargetMode="Externa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.png"/><Relationship Id="rId4" Type="http://schemas.openxmlformats.org/officeDocument/2006/relationships/image" Target="../media/image7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9.png"/><Relationship Id="rId4" Type="http://schemas.openxmlformats.org/officeDocument/2006/relationships/image" Target="../media/image7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terfaz de usuario gráfica&#10;&#10;El contenido generado por IA puede ser incorrecto." id="54" name="Google Shape;5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/>
        </p:nvSpPr>
        <p:spPr>
          <a:xfrm>
            <a:off x="3784680" y="2466964"/>
            <a:ext cx="5143512" cy="4882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20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La IA y Esperanza Salvando Vidas</a:t>
            </a:r>
            <a:endParaRPr b="0" i="0" sz="2100" u="none" cap="none" strike="noStrike">
              <a:solidFill>
                <a:srgbClr val="2E31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3784680" y="3289728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419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Ing. SEBASTIÁN URIBE SANABRIA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419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CEO XENITAL / CEO ADT Ai DIGITAL TECH  </a:t>
            </a:r>
            <a:endParaRPr>
              <a:solidFill>
                <a:srgbClr val="2E319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419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CTO KPICHAT</a:t>
            </a:r>
            <a:endParaRPr>
              <a:solidFill>
                <a:srgbClr val="2E319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419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Colombia.</a:t>
            </a:r>
            <a:endParaRPr b="0" i="0" sz="1400" u="none" cap="none" strike="noStrike">
              <a:solidFill>
                <a:srgbClr val="2E31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840718" y="1602727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419" sz="1400" u="none" cap="none" strike="noStrike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PANEL: </a:t>
            </a:r>
            <a:r>
              <a:rPr b="1" lang="es-419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“Salud Mental y Riesgos Psicosociales en relación con la trasformación digital y las nuevas formas de trabajo</a:t>
            </a:r>
            <a:r>
              <a:rPr lang="es-419">
                <a:solidFill>
                  <a:schemeClr val="dk1"/>
                </a:solidFill>
              </a:rPr>
              <a:t>”</a:t>
            </a:r>
            <a:endParaRPr b="1" i="0" sz="1400" u="none" cap="none" strike="noStrike">
              <a:solidFill>
                <a:srgbClr val="2E319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3698ea8f112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3698ea8f112_0_49"/>
          <p:cNvSpPr txBox="1"/>
          <p:nvPr/>
        </p:nvSpPr>
        <p:spPr>
          <a:xfrm>
            <a:off x="628657" y="6197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LOS DATOS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g3698ea8f112_0_49"/>
          <p:cNvPicPr preferRelativeResize="0"/>
          <p:nvPr/>
        </p:nvPicPr>
        <p:blipFill rotWithShape="1">
          <a:blip r:embed="rId4">
            <a:alphaModFix/>
          </a:blip>
          <a:srcRect b="0" l="0" r="0" t="12831"/>
          <a:stretch/>
        </p:blipFill>
        <p:spPr>
          <a:xfrm>
            <a:off x="0" y="1343444"/>
            <a:ext cx="9144001" cy="3526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g36a143543d0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g36a143543d0_0_21"/>
          <p:cNvSpPr txBox="1"/>
          <p:nvPr/>
        </p:nvSpPr>
        <p:spPr>
          <a:xfrm>
            <a:off x="170682" y="2556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LOS TIPOS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g36a143543d0_0_21"/>
          <p:cNvPicPr preferRelativeResize="0"/>
          <p:nvPr/>
        </p:nvPicPr>
        <p:blipFill rotWithShape="1">
          <a:blip r:embed="rId4">
            <a:alphaModFix/>
          </a:blip>
          <a:srcRect b="0" l="0" r="0" t="4906"/>
          <a:stretch/>
        </p:blipFill>
        <p:spPr>
          <a:xfrm>
            <a:off x="42600" y="721025"/>
            <a:ext cx="9058800" cy="401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g36a143543d0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g36a143543d0_0_33"/>
          <p:cNvSpPr txBox="1"/>
          <p:nvPr/>
        </p:nvSpPr>
        <p:spPr>
          <a:xfrm>
            <a:off x="170682" y="2556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LOS SEGMENTOS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g36a143543d0_0_33"/>
          <p:cNvPicPr preferRelativeResize="0"/>
          <p:nvPr/>
        </p:nvPicPr>
        <p:blipFill rotWithShape="1">
          <a:blip r:embed="rId4">
            <a:alphaModFix/>
          </a:blip>
          <a:srcRect b="0" l="0" r="0" t="5704"/>
          <a:stretch/>
        </p:blipFill>
        <p:spPr>
          <a:xfrm>
            <a:off x="0" y="656300"/>
            <a:ext cx="9144001" cy="423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g36a143543d0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g36a143543d0_0_40"/>
          <p:cNvSpPr txBox="1"/>
          <p:nvPr/>
        </p:nvSpPr>
        <p:spPr>
          <a:xfrm>
            <a:off x="170682" y="2556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LA CAUSAS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g36a143543d0_0_40"/>
          <p:cNvPicPr preferRelativeResize="0"/>
          <p:nvPr/>
        </p:nvPicPr>
        <p:blipFill rotWithShape="1">
          <a:blip r:embed="rId4">
            <a:alphaModFix/>
          </a:blip>
          <a:srcRect b="4077" l="0" r="2410" t="12373"/>
          <a:stretch/>
        </p:blipFill>
        <p:spPr>
          <a:xfrm>
            <a:off x="18275" y="861950"/>
            <a:ext cx="9143501" cy="39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36a143543d0_0_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36a143543d0_0_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39920"/>
            <a:ext cx="9143999" cy="3886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7"/>
          <p:cNvSpPr txBox="1"/>
          <p:nvPr/>
        </p:nvSpPr>
        <p:spPr>
          <a:xfrm>
            <a:off x="368232" y="2591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 RIESGO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7" title="Gemini_Generated_Image_t4rdp8t4rdp8t4rd.jpg"/>
          <p:cNvPicPr preferRelativeResize="0"/>
          <p:nvPr/>
        </p:nvPicPr>
        <p:blipFill rotWithShape="1">
          <a:blip r:embed="rId4">
            <a:alphaModFix/>
          </a:blip>
          <a:srcRect b="7740" l="0" r="0" t="0"/>
          <a:stretch/>
        </p:blipFill>
        <p:spPr>
          <a:xfrm>
            <a:off x="125550" y="684430"/>
            <a:ext cx="4446449" cy="410242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7"/>
          <p:cNvSpPr/>
          <p:nvPr/>
        </p:nvSpPr>
        <p:spPr>
          <a:xfrm>
            <a:off x="4562475" y="683425"/>
            <a:ext cx="4500600" cy="4107600"/>
          </a:xfrm>
          <a:prstGeom prst="rect">
            <a:avLst/>
          </a:prstGeom>
          <a:solidFill>
            <a:srgbClr val="070C1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7"/>
          <p:cNvSpPr txBox="1"/>
          <p:nvPr/>
        </p:nvSpPr>
        <p:spPr>
          <a:xfrm>
            <a:off x="3991000" y="839200"/>
            <a:ext cx="5072100" cy="3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1. Eliminación: Efectiva 100%,</a:t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2. Sustitución: Reemplaza un peligro por otro menos dañino. Puede reducir enfermedades por exposición a químicos en más de un 70%. La IA ayuda a diseñar alternativas seguras.</a:t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3. Controles de Ingeniería: Aíslan físicamente al trabajador del peligro. Son muy fiables, previniendo el 70-90% de lesiones por contacto. La tecnología los potencia con sensores láser.</a:t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4. Controles Administrativos: Cambian el comportamiento con procedimientos. Son débiles, pues el error humano causa &gt;80% de los accidentes. La tecnología como la Realidad Aumentada (AR) ayuda.</a:t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45720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5. EPP (Equipo de Protección Personal)</a:t>
            </a:r>
            <a:endParaRPr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Última y menos efectiva barrera. Hasta un 50% de los usuarios no reciben la protección esperada por mal uso. El "EPP Inteligente" ayuda con sensores y alertas.</a:t>
            </a:r>
            <a:endParaRPr b="1" sz="700">
              <a:solidFill>
                <a:srgbClr val="1B1C1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36756f5fdab_3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6756f5fdab_3_10"/>
          <p:cNvSpPr txBox="1"/>
          <p:nvPr/>
        </p:nvSpPr>
        <p:spPr>
          <a:xfrm>
            <a:off x="-150" y="200175"/>
            <a:ext cx="9144000" cy="46173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La IA Liberando la </a:t>
            </a:r>
            <a:endParaRPr b="1" sz="3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Capacidad Humano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67870424d3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67870424d3_0_6"/>
          <p:cNvSpPr txBox="1"/>
          <p:nvPr/>
        </p:nvSpPr>
        <p:spPr>
          <a:xfrm>
            <a:off x="1359700" y="2456075"/>
            <a:ext cx="6548400" cy="7635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ALGUNAS SOLUCIONES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g367870424d3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0204"/>
            <a:ext cx="9143999" cy="424839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367870424d3_0_6"/>
          <p:cNvSpPr txBox="1"/>
          <p:nvPr/>
        </p:nvSpPr>
        <p:spPr>
          <a:xfrm>
            <a:off x="0" y="72200"/>
            <a:ext cx="9143400" cy="5280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4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Matriz Tecnológica de Soluciones IA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36a143543d0_0_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6a143543d0_0_84"/>
          <p:cNvSpPr txBox="1"/>
          <p:nvPr/>
        </p:nvSpPr>
        <p:spPr>
          <a:xfrm>
            <a:off x="936729" y="673650"/>
            <a:ext cx="358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EPP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g36a143543d0_0_84" title="sst 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6725" y="1137100"/>
            <a:ext cx="3580426" cy="358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6a143543d0_0_84" title="sst 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2225" y="1137100"/>
            <a:ext cx="3580426" cy="3580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36a143543d0_0_84"/>
          <p:cNvSpPr txBox="1"/>
          <p:nvPr/>
        </p:nvSpPr>
        <p:spPr>
          <a:xfrm>
            <a:off x="4752179" y="673650"/>
            <a:ext cx="358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MALAS POSTURAS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367870424d3_0_41" title="sst 3.jpg"/>
          <p:cNvPicPr preferRelativeResize="0"/>
          <p:nvPr/>
        </p:nvPicPr>
        <p:blipFill rotWithShape="1">
          <a:blip r:embed="rId3">
            <a:alphaModFix/>
          </a:blip>
          <a:srcRect b="21876" l="0" r="0" t="21870"/>
          <a:stretch/>
        </p:blipFill>
        <p:spPr>
          <a:xfrm>
            <a:off x="250" y="0"/>
            <a:ext cx="914349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67870424d3_0_41"/>
          <p:cNvSpPr txBox="1"/>
          <p:nvPr/>
        </p:nvSpPr>
        <p:spPr>
          <a:xfrm>
            <a:off x="550255" y="579700"/>
            <a:ext cx="27051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GEO SEGURIDAD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367870424d3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67870424d3_0_54" title="sst 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125" y="1011300"/>
            <a:ext cx="3646223" cy="364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67870424d3_0_54" title="sst 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9575" y="1011300"/>
            <a:ext cx="3646223" cy="364622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67870424d3_0_54"/>
          <p:cNvSpPr txBox="1"/>
          <p:nvPr/>
        </p:nvSpPr>
        <p:spPr>
          <a:xfrm>
            <a:off x="631929" y="597450"/>
            <a:ext cx="358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ZONAS NO SEGURAS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367870424d3_0_54"/>
          <p:cNvSpPr txBox="1"/>
          <p:nvPr/>
        </p:nvSpPr>
        <p:spPr>
          <a:xfrm>
            <a:off x="4447379" y="597450"/>
            <a:ext cx="358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COLAPSOS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367870424d3_0_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367870424d3_0_63" title="sst 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650" y="873975"/>
            <a:ext cx="3673902" cy="3673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67870424d3_0_63" title="sst 7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8750" y="873975"/>
            <a:ext cx="3673902" cy="367390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67870424d3_0_63"/>
          <p:cNvSpPr txBox="1"/>
          <p:nvPr/>
        </p:nvSpPr>
        <p:spPr>
          <a:xfrm>
            <a:off x="173654" y="415300"/>
            <a:ext cx="358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FUGAS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67870424d3_0_63"/>
          <p:cNvSpPr txBox="1"/>
          <p:nvPr/>
        </p:nvSpPr>
        <p:spPr>
          <a:xfrm>
            <a:off x="3989104" y="415300"/>
            <a:ext cx="358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FALLAS ESTRUCTURALES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367870424d3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367870424d3_0_72"/>
          <p:cNvSpPr txBox="1"/>
          <p:nvPr/>
        </p:nvSpPr>
        <p:spPr>
          <a:xfrm>
            <a:off x="106975" y="485775"/>
            <a:ext cx="41523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70"/>
              <a:buFont typeface="Arial"/>
              <a:buNone/>
            </a:pPr>
            <a:r>
              <a:rPr b="1" lang="es-419" sz="167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MANTENIMIENTOS PREDICTIVOS</a:t>
            </a:r>
            <a:endParaRPr b="0" i="0" sz="97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g367870424d3_0_72" title="sst 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125" y="1011300"/>
            <a:ext cx="3712000" cy="37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367870424d3_0_72" title="sst 9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0350" y="1011300"/>
            <a:ext cx="3712000" cy="37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67870424d3_0_72"/>
          <p:cNvSpPr txBox="1"/>
          <p:nvPr/>
        </p:nvSpPr>
        <p:spPr>
          <a:xfrm>
            <a:off x="4706101" y="485775"/>
            <a:ext cx="38205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ANALITICA DE INCIDENTES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367870424d3_0_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67870424d3_0_81"/>
          <p:cNvSpPr txBox="1"/>
          <p:nvPr/>
        </p:nvSpPr>
        <p:spPr>
          <a:xfrm>
            <a:off x="327129" y="485775"/>
            <a:ext cx="355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EXCESO DE 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QUÍMICOS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g367870424d3_0_81" title="sst 1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125" y="989350"/>
            <a:ext cx="3602376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67870424d3_0_81" title="sst 11 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2625" y="989350"/>
            <a:ext cx="3602376" cy="360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367870424d3_0_81"/>
          <p:cNvSpPr txBox="1"/>
          <p:nvPr/>
        </p:nvSpPr>
        <p:spPr>
          <a:xfrm>
            <a:off x="4168566" y="485775"/>
            <a:ext cx="3550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7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PREDICCIÓN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DE DESASTRES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367870424d3_0_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67870424d3_0_90"/>
          <p:cNvSpPr txBox="1"/>
          <p:nvPr/>
        </p:nvSpPr>
        <p:spPr>
          <a:xfrm>
            <a:off x="327129" y="485775"/>
            <a:ext cx="31041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EPP INTELIGENTES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g367870424d3_0_90" title="sst 1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125" y="989375"/>
            <a:ext cx="3755848" cy="375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367870424d3_0_90" title="sst 1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6100" y="1142875"/>
            <a:ext cx="3602350" cy="360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367870424d3_0_90"/>
          <p:cNvSpPr txBox="1"/>
          <p:nvPr/>
        </p:nvSpPr>
        <p:spPr>
          <a:xfrm>
            <a:off x="4296100" y="485775"/>
            <a:ext cx="37557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DE FACHADAS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367870424d3_0_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67870424d3_0_99"/>
          <p:cNvSpPr txBox="1"/>
          <p:nvPr/>
        </p:nvSpPr>
        <p:spPr>
          <a:xfrm>
            <a:off x="217504" y="415325"/>
            <a:ext cx="30963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LARGAS JORNADAS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367870424d3_0_99" title="sst 1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500" y="873975"/>
            <a:ext cx="3805476" cy="380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367870424d3_0_99" title="sst 16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200" y="873975"/>
            <a:ext cx="3695826" cy="369582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367870424d3_0_99"/>
          <p:cNvSpPr txBox="1"/>
          <p:nvPr/>
        </p:nvSpPr>
        <p:spPr>
          <a:xfrm>
            <a:off x="4274204" y="485775"/>
            <a:ext cx="30963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7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INVENTARIOS EN ALTURAS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g367870424d3_0_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367870424d3_0_108"/>
          <p:cNvSpPr txBox="1"/>
          <p:nvPr/>
        </p:nvSpPr>
        <p:spPr>
          <a:xfrm>
            <a:off x="327129" y="485775"/>
            <a:ext cx="36798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CONTEO DE 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CULTIVOS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367870424d3_0_108" title="sst 1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125" y="873975"/>
            <a:ext cx="3827400" cy="38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67870424d3_0_108" title="sst 1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9950" y="873975"/>
            <a:ext cx="3873874" cy="387387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367870424d3_0_108"/>
          <p:cNvSpPr txBox="1"/>
          <p:nvPr/>
        </p:nvSpPr>
        <p:spPr>
          <a:xfrm>
            <a:off x="4339941" y="485775"/>
            <a:ext cx="36798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7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DE ESPACIOS CONFINADOS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367870424d3_0_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67870424d3_0_153" title="unnamed.jpg"/>
          <p:cNvPicPr preferRelativeResize="0"/>
          <p:nvPr/>
        </p:nvPicPr>
        <p:blipFill rotWithShape="1">
          <a:blip r:embed="rId4">
            <a:alphaModFix/>
          </a:blip>
          <a:srcRect b="-4177" l="0" r="0" t="0"/>
          <a:stretch/>
        </p:blipFill>
        <p:spPr>
          <a:xfrm>
            <a:off x="250" y="0"/>
            <a:ext cx="9143501" cy="53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67870424d3_0_153"/>
          <p:cNvSpPr txBox="1"/>
          <p:nvPr/>
        </p:nvSpPr>
        <p:spPr>
          <a:xfrm>
            <a:off x="1359700" y="2456075"/>
            <a:ext cx="6548400" cy="7635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ALGUNAS SOLUCIONES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36a143543d0_0_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6a143543d0_0_71"/>
          <p:cNvSpPr txBox="1"/>
          <p:nvPr/>
        </p:nvSpPr>
        <p:spPr>
          <a:xfrm>
            <a:off x="460325" y="1207550"/>
            <a:ext cx="3699000" cy="3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Chatbot Personalizado para Procesos Internos</a:t>
            </a: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Desarrollo de chatbot específico basado en la información interna de la compañía para automatizar consultas frecuentes y agilizar procesos internos.</a:t>
            </a: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g36a143543d0_0_71"/>
          <p:cNvSpPr txBox="1"/>
          <p:nvPr/>
        </p:nvSpPr>
        <p:spPr>
          <a:xfrm>
            <a:off x="628657" y="654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CUBIERTAS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g36a143543d0_0_71" title="kpi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88300" y="1159525"/>
            <a:ext cx="4708752" cy="264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6a143543d0_0_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2325" y="3176518"/>
            <a:ext cx="1514975" cy="148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367870424d3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67870424d3_0_14"/>
          <p:cNvSpPr txBox="1"/>
          <p:nvPr/>
        </p:nvSpPr>
        <p:spPr>
          <a:xfrm>
            <a:off x="4922725" y="1137100"/>
            <a:ext cx="3957600" cy="3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65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Verdana"/>
              <a:buChar char="➔"/>
            </a:pPr>
            <a:r>
              <a:rPr lang="es-419" sz="17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Las caídas de altura son la causa #1 de fatalidades el  38% de muertes en construcción.</a:t>
            </a:r>
            <a:endParaRPr sz="17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Verdana"/>
              <a:buChar char="➔"/>
            </a:pPr>
            <a:r>
              <a:rPr lang="es-419" sz="17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Otros Riesgos Mortales: Caída de objetos 10%, colapso de andamios y electrocución.</a:t>
            </a:r>
            <a:endParaRPr sz="17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¡Más del 95% de estos accidentes son prevenibles! La solución es la gestión de seguridad rigurosa y el uso de tecnologías para eliminar la exposición humana al riesgo.</a:t>
            </a:r>
            <a:endParaRPr sz="17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5" name="Google Shape;215;g367870424d3_0_14"/>
          <p:cNvSpPr txBox="1"/>
          <p:nvPr/>
        </p:nvSpPr>
        <p:spPr>
          <a:xfrm>
            <a:off x="628657" y="7488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FACHADAS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g367870424d3_0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875" y="1137100"/>
            <a:ext cx="4450713" cy="3454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36756f5fdab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36756f5fdab_3_0" title="PENAS BLANCAS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" y="176989"/>
            <a:ext cx="9143500" cy="4739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g36a143543d0_0_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6a143543d0_0_79"/>
          <p:cNvSpPr txBox="1"/>
          <p:nvPr/>
        </p:nvSpPr>
        <p:spPr>
          <a:xfrm>
            <a:off x="119776" y="1207550"/>
            <a:ext cx="4156800" cy="3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Las caídas a través de techos frágiles son una de las principales causas de muerte en trabajos de altura, llegando a representar hasta 1 de cada 5 fatalidades en el sector construcción.</a:t>
            </a:r>
            <a:br>
              <a:rPr lang="es-419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Perfil del Accidente: La mayoría de estas caídas ocurren durante trabajos de corta duración (inspecciones, reparaciones menores, limpieza de canaletas), donde se subestima el peligro y se omiten las medidas de seguridad por considerar que la tarea "solo tomará un minuto".</a:t>
            </a: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9" name="Google Shape;229;g36a143543d0_0_79"/>
          <p:cNvSpPr txBox="1"/>
          <p:nvPr/>
        </p:nvSpPr>
        <p:spPr>
          <a:xfrm>
            <a:off x="628657" y="654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CUBIERTAS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g36a143543d0_0_79"/>
          <p:cNvPicPr preferRelativeResize="0"/>
          <p:nvPr/>
        </p:nvPicPr>
        <p:blipFill rotWithShape="1">
          <a:blip r:embed="rId4">
            <a:alphaModFix/>
          </a:blip>
          <a:srcRect b="0" l="0" r="13397" t="0"/>
          <a:stretch/>
        </p:blipFill>
        <p:spPr>
          <a:xfrm>
            <a:off x="4338425" y="1207550"/>
            <a:ext cx="4553500" cy="31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g36756f5fdab_3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6756f5fdab_3_19" title="CUBIERTAS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0375" y="50725"/>
            <a:ext cx="7331174" cy="5042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36a143543d0_0_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36a143543d0_0_106"/>
          <p:cNvSpPr txBox="1"/>
          <p:nvPr/>
        </p:nvSpPr>
        <p:spPr>
          <a:xfrm>
            <a:off x="628657" y="7488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TORRES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g36a143543d0_0_106" title="INSPECCION TORRES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75" y="1308200"/>
            <a:ext cx="4427136" cy="317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36a143543d0_0_106" title="TERMICA.mp4">
            <a:hlinkClick r:id="rId6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94" y="1319932"/>
            <a:ext cx="4394456" cy="3155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6756f5fdab_6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36756f5fdab_6_1" title="3D TORRE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" y="0"/>
            <a:ext cx="9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6a143543d0_0_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6a143543d0_0_127"/>
          <p:cNvSpPr txBox="1"/>
          <p:nvPr/>
        </p:nvSpPr>
        <p:spPr>
          <a:xfrm>
            <a:off x="628657" y="7488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PUENTES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g36a143543d0_0_127"/>
          <p:cNvPicPr preferRelativeResize="0"/>
          <p:nvPr/>
        </p:nvPicPr>
        <p:blipFill rotWithShape="1">
          <a:blip r:embed="rId4">
            <a:alphaModFix/>
          </a:blip>
          <a:srcRect b="0" l="22166" r="23756" t="0"/>
          <a:stretch/>
        </p:blipFill>
        <p:spPr>
          <a:xfrm>
            <a:off x="166750" y="1282850"/>
            <a:ext cx="3840027" cy="340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6a143543d0_0_127"/>
          <p:cNvPicPr preferRelativeResize="0"/>
          <p:nvPr/>
        </p:nvPicPr>
        <p:blipFill rotWithShape="1">
          <a:blip r:embed="rId5">
            <a:alphaModFix/>
          </a:blip>
          <a:srcRect b="0" l="0" r="9321" t="0"/>
          <a:stretch/>
        </p:blipFill>
        <p:spPr>
          <a:xfrm>
            <a:off x="4172425" y="1282850"/>
            <a:ext cx="3539300" cy="25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36a143543d0_0_1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0825" y="2809600"/>
            <a:ext cx="3310775" cy="2056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36a143543d0_0_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36a143543d0_0_117"/>
          <p:cNvSpPr txBox="1"/>
          <p:nvPr/>
        </p:nvSpPr>
        <p:spPr>
          <a:xfrm>
            <a:off x="257" y="1969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PUENTES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 muestra, a cámara lenta, los vídeos de los colapsos estructurales ocurridos el 15 de enero de 2018. El primero es el colapso del puente atirantado en construcción Chirajara (Colombia) y el segundo es el forjado de la Bolsa de Valores de Jakarta (Indonesia). En el blog Estructurando.net comentamos lo que se puede ver en estas imágenes." id="266" name="Google Shape;266;g36a143543d0_0_117" title="Colapso puente Chirajara y forjado en la Bolsa de Valores de Jakarta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3825" y="585175"/>
            <a:ext cx="7563325" cy="4254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g36756f5fdab_3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36756f5fdab_3_41" title="Puente del chirajara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" y="0"/>
            <a:ext cx="9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g3676babcbea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3676babcbea_1_0"/>
          <p:cNvSpPr txBox="1"/>
          <p:nvPr/>
        </p:nvSpPr>
        <p:spPr>
          <a:xfrm>
            <a:off x="628657" y="7488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ESPACIOS CONFINADOS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g3676babcbea_1_0" title="0. SERVICIOS ACUEDUCTO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275" y="1210925"/>
            <a:ext cx="4666200" cy="320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3676babcbea_1_0"/>
          <p:cNvSpPr txBox="1"/>
          <p:nvPr/>
        </p:nvSpPr>
        <p:spPr>
          <a:xfrm>
            <a:off x="6437605" y="2885900"/>
            <a:ext cx="18075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falta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Video footage of an Elios 3 fly-though of a V-shaped gallery complete with a 3D model.&#10;&#10;Find out more about Elios 3 in mining 👉 https://bit.ly/4cUvL7r&#10;Get in touch with us at Flyability 👉 https://bit.ly/4d2dJ3a&#10;Meet us at tradeshows and events 👉 https://bit.ly/3W29ApB&#10;Learn more on drone inspections in mining 👉 https://bit.ly/3Q49Pg4&#10;&#10;#Flyability #Elios3 #Drone #Elios #miningdrones #dronesinmining #mininginspections #technology #future #tech #drones #safety #robot #robotics #fly #technologynews #inspection #inspector #ndt #innovation #uav #inspectiondrone #ut #utm #lidar #lidarscanner #3d #3dmodel #3dmodeling #scan #scanner #digitaltwin #flyaningscanner #pilot #dronepilot #automation #engineering #roboticsengineering #mining #mine #shaft #copper #zinc #cement #gold #silver #goldmines #coal #coalcrusher #surveying #survey #mapping #3dmapping #surveyingdrone #mappingdrone #stockpile" id="281" name="Google Shape;281;g3676babcbea_1_0" title="Elios 3 inspecting a V-shaped gallery in an underground mine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1850" y="1486888"/>
            <a:ext cx="4724050" cy="26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g36a143543d0_0_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36a143543d0_0_137"/>
          <p:cNvSpPr txBox="1"/>
          <p:nvPr/>
        </p:nvSpPr>
        <p:spPr>
          <a:xfrm>
            <a:off x="675632" y="2204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LEVANTAMIENTOS DE SITIOS INESTABLES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88" name="Google Shape;288;g36a143543d0_0_137"/>
          <p:cNvPicPr preferRelativeResize="0"/>
          <p:nvPr/>
        </p:nvPicPr>
        <p:blipFill rotWithShape="1">
          <a:blip r:embed="rId4">
            <a:alphaModFix/>
          </a:blip>
          <a:srcRect b="0" l="17977" r="14790" t="0"/>
          <a:stretch/>
        </p:blipFill>
        <p:spPr>
          <a:xfrm>
            <a:off x="178500" y="758400"/>
            <a:ext cx="5153276" cy="400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36a143543d0_0_137"/>
          <p:cNvPicPr preferRelativeResize="0"/>
          <p:nvPr/>
        </p:nvPicPr>
        <p:blipFill rotWithShape="1">
          <a:blip r:embed="rId4">
            <a:alphaModFix/>
          </a:blip>
          <a:srcRect b="42543" l="46478" r="38661" t="32515"/>
          <a:stretch/>
        </p:blipFill>
        <p:spPr>
          <a:xfrm>
            <a:off x="4935625" y="1005026"/>
            <a:ext cx="3883776" cy="340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g36a143543d0_0_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5125" y="2431125"/>
            <a:ext cx="1753175" cy="23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g3677857ccaf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3677857ccaf_0_1"/>
          <p:cNvSpPr txBox="1"/>
          <p:nvPr/>
        </p:nvSpPr>
        <p:spPr>
          <a:xfrm>
            <a:off x="675632" y="2204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LEVANTAMIENTOS DE SITIOS INESTABLES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7" name="Google Shape;297;g3677857ccaf_0_1" title="Y2meta.app - KM58 SCI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525" y="679125"/>
            <a:ext cx="6107875" cy="343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3677857ccaf_0_1" title="168. pacifico 2 km 33 global.mp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54225" y="2358400"/>
            <a:ext cx="4395974" cy="247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g36a143543d0_0_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36a143543d0_0_186" title="ADT V3 31072024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" y="292"/>
            <a:ext cx="9143501" cy="514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g3676babcbea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3676babcbea_1_9"/>
          <p:cNvSpPr txBox="1"/>
          <p:nvPr/>
        </p:nvSpPr>
        <p:spPr>
          <a:xfrm>
            <a:off x="628657" y="7488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AGRICULTURA DE 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PRECISIÓN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g3676babcbea_1_9" title="MICRO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275" y="1272950"/>
            <a:ext cx="4569201" cy="314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3676babcbea_1_9" title="SERVICIOS AGRO IA 2.mp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62450" y="1272950"/>
            <a:ext cx="4569201" cy="3142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g36783d061ed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6783d061ed_0_24" title="IA EN SST.jpg"/>
          <p:cNvPicPr preferRelativeResize="0"/>
          <p:nvPr/>
        </p:nvPicPr>
        <p:blipFill rotWithShape="1">
          <a:blip r:embed="rId4">
            <a:alphaModFix/>
          </a:blip>
          <a:srcRect b="17242" l="0" r="0" t="24444"/>
          <a:stretch/>
        </p:blipFill>
        <p:spPr>
          <a:xfrm>
            <a:off x="0" y="0"/>
            <a:ext cx="90600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36783d061ed_0_24"/>
          <p:cNvSpPr txBox="1"/>
          <p:nvPr/>
        </p:nvSpPr>
        <p:spPr>
          <a:xfrm>
            <a:off x="526500" y="341200"/>
            <a:ext cx="8091000" cy="7635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VISIÓN DE COMPUTADORA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g367870424d3_0_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Video Compilation of the classic Terminator vision clips. Some of these were slowed down and sped up for dramatic effect and I added some of my own effects and drums in certain spots." id="325" name="Google Shape;325;g367870424d3_0_128" title="Terminator Vision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-58700"/>
            <a:ext cx="9143500" cy="5143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36783d061ed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36783d061ed_0_8"/>
          <p:cNvSpPr txBox="1"/>
          <p:nvPr/>
        </p:nvSpPr>
        <p:spPr>
          <a:xfrm>
            <a:off x="364307" y="243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DE PROTECCIÓN PERSONAL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32" name="Google Shape;332;g36783d061ed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800" y="632150"/>
            <a:ext cx="2916276" cy="209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36783d061ed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6625" y="632150"/>
            <a:ext cx="2916275" cy="211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36783d061ed_0_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09850" y="632150"/>
            <a:ext cx="2771849" cy="2028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36783d061ed_0_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5795" y="2849375"/>
            <a:ext cx="2583266" cy="190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36783d061ed_0_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2675" y="2857025"/>
            <a:ext cx="3293300" cy="18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36783d061ed_0_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19600" y="2857025"/>
            <a:ext cx="2771850" cy="16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g36783d061ed_0_19" title="WhatsApp Image 2025-06-22 at 5.04.25 PM.jpeg"/>
          <p:cNvPicPr preferRelativeResize="0"/>
          <p:nvPr/>
        </p:nvPicPr>
        <p:blipFill rotWithShape="1">
          <a:blip r:embed="rId3">
            <a:alphaModFix/>
          </a:blip>
          <a:srcRect b="0" l="9002" r="9002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g36783d061ed_0_19"/>
          <p:cNvSpPr txBox="1"/>
          <p:nvPr/>
        </p:nvSpPr>
        <p:spPr>
          <a:xfrm>
            <a:off x="368232" y="2591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 RIESGO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g36a4c066ba2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g36a4c066ba2_0_13"/>
          <p:cNvSpPr txBox="1"/>
          <p:nvPr/>
        </p:nvSpPr>
        <p:spPr>
          <a:xfrm>
            <a:off x="301407" y="4435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ANÁLISIS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TRÁNSITO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" name="Google Shape;350;g36a4c066ba2_0_13" title="A3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400" y="1021650"/>
            <a:ext cx="5138026" cy="385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36a4c066ba2_0_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0650" y="1676813"/>
            <a:ext cx="4123226" cy="254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g36a4c066ba2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g36a4c066ba2_0_18"/>
          <p:cNvSpPr txBox="1"/>
          <p:nvPr/>
        </p:nvSpPr>
        <p:spPr>
          <a:xfrm>
            <a:off x="293582" y="4435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</a:t>
            </a: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DE PAVIMENTOS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g36a4c066ba2_0_18" title="a1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575" y="1058500"/>
            <a:ext cx="6590251" cy="370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g36a4c066ba2_0_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2175" y="748901"/>
            <a:ext cx="3079325" cy="21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g36a4c066ba2_0_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76845" y="2823993"/>
            <a:ext cx="2522798" cy="179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g36a4c066ba2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g36a4c066ba2_0_6"/>
          <p:cNvSpPr txBox="1"/>
          <p:nvPr/>
        </p:nvSpPr>
        <p:spPr>
          <a:xfrm>
            <a:off x="628657" y="7488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AGRICULTURA DE PRECISIÓN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g36a4c066ba2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488" y="1114425"/>
            <a:ext cx="6010275" cy="29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g36a4c066ba2_0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9025" y="2086676"/>
            <a:ext cx="5662425" cy="2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g3676babcbea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3676babcbea_0_1" title="a2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125" y="911025"/>
            <a:ext cx="7106923" cy="39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g3676babcbea_0_1"/>
          <p:cNvSpPr txBox="1"/>
          <p:nvPr/>
        </p:nvSpPr>
        <p:spPr>
          <a:xfrm>
            <a:off x="270132" y="3143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COMPORTAMIENTO HUMANO 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g36a143543d0_0_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36a143543d0_0_143"/>
          <p:cNvSpPr txBox="1"/>
          <p:nvPr/>
        </p:nvSpPr>
        <p:spPr>
          <a:xfrm>
            <a:off x="346828" y="220450"/>
            <a:ext cx="43998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INVENTARIOS EN ALTURAS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82" name="Google Shape;382;g36a143543d0_0_143" title="Diseño sin título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9600" y="608650"/>
            <a:ext cx="2405900" cy="427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36a143543d0_0_143" title="Diseño sin título (1).mp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6575" y="608650"/>
            <a:ext cx="2405900" cy="4277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36a143543d0_0_143" title="ADT V4 23092024.mp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62625" y="827639"/>
            <a:ext cx="3881126" cy="348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g36a143543d0_0_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g36a143543d0_0_148"/>
          <p:cNvSpPr txBox="1"/>
          <p:nvPr/>
        </p:nvSpPr>
        <p:spPr>
          <a:xfrm>
            <a:off x="257" y="1969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INSPECCIÓN DE PUENTES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g36a143543d0_0_148" title="cccc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875" y="662300"/>
            <a:ext cx="7319376" cy="411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g367705e95d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367705e95d8_0_0"/>
          <p:cNvSpPr txBox="1"/>
          <p:nvPr/>
        </p:nvSpPr>
        <p:spPr>
          <a:xfrm>
            <a:off x="364307" y="243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ASPERSIÓN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98" name="Google Shape;398;g367705e95d8_0_0" title="WhatsApp Image 2025-06-17 at 9.39.24 AM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071" y="1073350"/>
            <a:ext cx="2615775" cy="348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g367705e95d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46050" y="1073350"/>
            <a:ext cx="5314621" cy="348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g36a143543d0_0_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36a143543d0_0_178"/>
          <p:cNvSpPr txBox="1"/>
          <p:nvPr/>
        </p:nvSpPr>
        <p:spPr>
          <a:xfrm>
            <a:off x="364307" y="243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INVENTARIOS EN ALTURAS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06" name="Google Shape;406;g36a143543d0_0_178" title="005 GHT Conteo claveles (1)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g36a143543d0_0_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g36a143543d0_0_194"/>
          <p:cNvSpPr txBox="1"/>
          <p:nvPr/>
        </p:nvSpPr>
        <p:spPr>
          <a:xfrm>
            <a:off x="364307" y="243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INVENTARIOS EN ALTURAS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13" name="Google Shape;413;g36a143543d0_0_194" title="022 SUNSHINE BOUQUET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" y="144450"/>
            <a:ext cx="9208726" cy="485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g36778797352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g36778797352_0_2"/>
          <p:cNvSpPr txBox="1"/>
          <p:nvPr/>
        </p:nvSpPr>
        <p:spPr>
          <a:xfrm>
            <a:off x="364307" y="243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EQUIPOS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20" name="Google Shape;420;g36778797352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254" y="632154"/>
            <a:ext cx="2850250" cy="408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g36778797352_0_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3675" y="1529638"/>
            <a:ext cx="5124450" cy="31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g36778797352_0_2"/>
          <p:cNvSpPr txBox="1"/>
          <p:nvPr/>
        </p:nvSpPr>
        <p:spPr>
          <a:xfrm>
            <a:off x="3453677" y="1025950"/>
            <a:ext cx="51246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2800 km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g367870424d3_0_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g367870424d3_0_139"/>
          <p:cNvSpPr txBox="1"/>
          <p:nvPr/>
        </p:nvSpPr>
        <p:spPr>
          <a:xfrm>
            <a:off x="364307" y="24394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ANÁLISIS DE MOVIMIENTOS</a:t>
            </a:r>
            <a:endParaRPr b="1" sz="2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29" name="Google Shape;429;g367870424d3_0_139" title="femsa video certificacion V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975" y="632150"/>
            <a:ext cx="7381325" cy="41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g36783d061e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36783d061ed_0_0"/>
          <p:cNvSpPr txBox="1"/>
          <p:nvPr/>
        </p:nvSpPr>
        <p:spPr>
          <a:xfrm>
            <a:off x="368232" y="25919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EPP INTELIGENTES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6" name="Google Shape;436;g36783d061ed_0_0" title="Screenshot 2025-06-20 00021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875" y="1137100"/>
            <a:ext cx="2993615" cy="37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g36783d061ed_0_0"/>
          <p:cNvPicPr preferRelativeResize="0"/>
          <p:nvPr/>
        </p:nvPicPr>
        <p:blipFill rotWithShape="1">
          <a:blip r:embed="rId5">
            <a:alphaModFix/>
          </a:blip>
          <a:srcRect b="8855" l="0" r="71020" t="42490"/>
          <a:stretch/>
        </p:blipFill>
        <p:spPr>
          <a:xfrm>
            <a:off x="374875" y="3961750"/>
            <a:ext cx="969651" cy="9137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leva la colaboración abierta de Trimble Connect y las funcionalidad de realidad mixta de HoloLens 2 al equipo de campo.&#10;&#10;Acelera tu proceso de diseño, reduce reprocesos e involucra a tus clientes gracias a nuevas tecnologías. Con HoloLens 2 podrás evitar errores y validar con precisión los diseños y las condiciones de instalación en fases tempranas del proyecto.&#10;&#10;Convierte y visualiza tu proyecto en una construcción real. Cierra el ciclo de tu proyecto mediante una colaboración mejorada y factible a través de la realidad mixta.&#10;&#10;Más información: https://bit.ly/hololens-XR10" id="438" name="Google Shape;438;g36783d061ed_0_0" title="Realidad mixta para la construcción | Trimble XR10 con HoloLens 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00025" y="1282400"/>
            <a:ext cx="5394700" cy="303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g367870424d3_0_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g367870424d3_0_165"/>
          <p:cNvSpPr txBox="1"/>
          <p:nvPr/>
        </p:nvSpPr>
        <p:spPr>
          <a:xfrm>
            <a:off x="-150" y="200175"/>
            <a:ext cx="9144000" cy="46173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¿NORMALIZACIÓN O REGULACIÓN?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g367870424d3_0_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g367870424d3_0_160"/>
          <p:cNvSpPr txBox="1"/>
          <p:nvPr/>
        </p:nvSpPr>
        <p:spPr>
          <a:xfrm>
            <a:off x="-150" y="200175"/>
            <a:ext cx="9144000" cy="46173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PRINCIPIOS A REVISAR</a:t>
            </a:r>
            <a:endParaRPr b="1"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Verdana"/>
              <a:buAutoNum type="arabicPeriod"/>
            </a:pPr>
            <a:r>
              <a:rPr b="1" lang="es-419" sz="15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Transparencia: Ser claro sobre cuándo y cómo se utiliza la IA.</a:t>
            </a:r>
            <a:endParaRPr b="1"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Verdana"/>
              <a:buAutoNum type="arabicPeriod"/>
            </a:pPr>
            <a:r>
              <a:rPr b="1" lang="es-419" sz="15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Equidad: Auditar los algoritmos para evitar sesgos.</a:t>
            </a:r>
            <a:endParaRPr b="1"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Verdana"/>
              <a:buAutoNum type="arabicPeriod"/>
            </a:pPr>
            <a:r>
              <a:rPr b="1" lang="es-419" sz="15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Privacidad: Establecer una gobernanza de datos robusta para proteger la información.</a:t>
            </a:r>
            <a:endParaRPr b="1"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Verdana"/>
              <a:buAutoNum type="arabicPeriod"/>
            </a:pPr>
            <a:r>
              <a:rPr b="1" lang="es-419" sz="15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Supervisión Humana: Asegurar siempre que un humano tenga la capacidad de intervenir y anular las decisiones de un sistema de IA de alto riesgo.</a:t>
            </a:r>
            <a:endParaRPr sz="5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g367870424d3_0_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g367870424d3_0_172"/>
          <p:cNvSpPr txBox="1"/>
          <p:nvPr/>
        </p:nvSpPr>
        <p:spPr>
          <a:xfrm>
            <a:off x="-150" y="200175"/>
            <a:ext cx="9144000" cy="461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2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NO ES CIENCIA FICCIÓN, ES REAL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g3627812bbab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g3627812bbab_0_5"/>
          <p:cNvSpPr txBox="1"/>
          <p:nvPr/>
        </p:nvSpPr>
        <p:spPr>
          <a:xfrm>
            <a:off x="-150" y="200175"/>
            <a:ext cx="9144000" cy="46173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63" name="Google Shape;463;g3627812bbab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6975" y="1047750"/>
            <a:ext cx="421005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g3627812bba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g3627812bbab_0_0"/>
          <p:cNvSpPr txBox="1"/>
          <p:nvPr/>
        </p:nvSpPr>
        <p:spPr>
          <a:xfrm>
            <a:off x="-150" y="200175"/>
            <a:ext cx="9144000" cy="46173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HOPE</a:t>
            </a:r>
            <a:endParaRPr b="1" sz="3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“SALVANDO VIDAS”</a:t>
            </a:r>
            <a:endParaRPr b="1" sz="3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g3627812bbab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g3627812bbab_0_16"/>
          <p:cNvSpPr txBox="1"/>
          <p:nvPr/>
        </p:nvSpPr>
        <p:spPr>
          <a:xfrm>
            <a:off x="-150" y="200175"/>
            <a:ext cx="9144000" cy="4617300"/>
          </a:xfrm>
          <a:prstGeom prst="rect">
            <a:avLst/>
          </a:prstGeom>
          <a:gradFill>
            <a:gsLst>
              <a:gs pos="0">
                <a:srgbClr val="1076D2"/>
              </a:gs>
              <a:gs pos="100000">
                <a:srgbClr val="0930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419" sz="3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GRACIAS</a:t>
            </a:r>
            <a:endParaRPr b="1" sz="3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itio web&#10;&#10;El contenido generado por IA puede ser incorrecto." id="480" name="Google Shape;48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</cp:coreProperties>
</file>