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7"/>
  </p:notesMasterIdLst>
  <p:sldIdLst>
    <p:sldId id="265" r:id="rId2"/>
    <p:sldId id="257" r:id="rId3"/>
    <p:sldId id="266" r:id="rId4"/>
    <p:sldId id="267" r:id="rId5"/>
    <p:sldId id="268" r:id="rId6"/>
    <p:sldId id="269" r:id="rId7"/>
    <p:sldId id="270" r:id="rId8"/>
    <p:sldId id="271" r:id="rId9"/>
    <p:sldId id="272" r:id="rId10"/>
    <p:sldId id="274" r:id="rId11"/>
    <p:sldId id="275" r:id="rId12"/>
    <p:sldId id="276" r:id="rId13"/>
    <p:sldId id="277" r:id="rId14"/>
    <p:sldId id="273" r:id="rId15"/>
    <p:sldId id="264" r:id="rId1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3193"/>
    <a:srgbClr val="27519D"/>
    <a:srgbClr val="4285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58"/>
  </p:normalViewPr>
  <p:slideViewPr>
    <p:cSldViewPr snapToGrid="0">
      <p:cViewPr varScale="1">
        <p:scale>
          <a:sx n="93" d="100"/>
          <a:sy n="93" d="100"/>
        </p:scale>
        <p:origin x="726" y="7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64025117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a:extLst>
            <a:ext uri="{FF2B5EF4-FFF2-40B4-BE49-F238E27FC236}">
              <a16:creationId xmlns:a16="http://schemas.microsoft.com/office/drawing/2014/main" xmlns="" id="{11B755BA-B090-EFC0-20A9-5F63DD57DD26}"/>
            </a:ext>
          </a:extLst>
        </p:cNvPr>
        <p:cNvGrpSpPr/>
        <p:nvPr/>
      </p:nvGrpSpPr>
      <p:grpSpPr>
        <a:xfrm>
          <a:off x="0" y="0"/>
          <a:ext cx="0" cy="0"/>
          <a:chOff x="0" y="0"/>
          <a:chExt cx="0" cy="0"/>
        </a:xfrm>
      </p:grpSpPr>
      <p:sp>
        <p:nvSpPr>
          <p:cNvPr id="51" name="Google Shape;51;p:notes">
            <a:extLst>
              <a:ext uri="{FF2B5EF4-FFF2-40B4-BE49-F238E27FC236}">
                <a16:creationId xmlns:a16="http://schemas.microsoft.com/office/drawing/2014/main" xmlns="" id="{6CB494C1-958D-9042-9B1B-02055692EC5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a:extLst>
              <a:ext uri="{FF2B5EF4-FFF2-40B4-BE49-F238E27FC236}">
                <a16:creationId xmlns:a16="http://schemas.microsoft.com/office/drawing/2014/main" xmlns="" id="{9A9C7C60-71E3-9989-2EE8-72B79BAE1B1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263907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332ce85889f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97445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xmlns="" id="{97BF9228-3BC7-77C5-9A6B-625A3AF8CE76}"/>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xmlns="" id="{70F6BE37-BF35-62DB-92B1-7512382B735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xmlns="" id="{ACB2ECB8-6A07-D3E5-6419-F76874ECD9D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178119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xmlns="" id="{C045CB65-F741-26CB-522C-3A93795F4644}"/>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xmlns="" id="{03873C6E-AF34-5082-DFAF-39E76C6902B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xmlns="" id="{ABDD37FB-B0FA-6743-5D74-5C31EDD77A5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28255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xmlns="" id="{3597BF1B-E113-D324-4EED-45312A3BBB33}"/>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xmlns="" id="{4C05DC40-9D2E-11B6-8A45-2ACE876F815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xmlns="" id="{CD50D686-EC32-2B21-209E-A9B36E419C5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983446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xmlns="" id="{CE20CF1C-0689-8BB7-DEE5-ADB8C85B6C2B}"/>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xmlns="" id="{16804BFC-6F1A-5B36-04A6-C54F436560E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xmlns="" id="{4BDBBECD-EF42-F8FD-2491-9856DFAB433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221958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xmlns="" id="{B46F05D6-7EB1-3AE2-35EF-ADC8E44697FF}"/>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xmlns="" id="{FBD669B9-4CDD-346D-26C2-8BB40A0855B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xmlns="" id="{9FC6C3FE-2E86-794B-B497-6DB75B523CD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939625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xmlns="" id="{73DEF281-5375-220F-8198-7AB04C537A52}"/>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xmlns="" id="{9ED9CBAD-5143-5B09-925A-C27A88F57F2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xmlns="" id="{1EC3C56E-0474-28FD-51A3-E1742D21490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608067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xmlns="" id="{9BAFAE5A-61D5-597B-E085-69419747CFD1}"/>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xmlns="" id="{FDAC6C9E-DB64-F299-55F7-AD76250DC8E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xmlns="" id="{6AE87CF9-889A-BC50-2487-604F650FB26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171007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xmlns="" id="{D034629A-8617-99D8-2218-A4C370F6751A}"/>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xmlns="" id="{CB6E0F8B-71C8-38F0-44F0-FF01919FDB6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xmlns="" id="{6727F8CB-8E8B-C3A4-2A41-14F3B36907A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044602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xmlns="" id="{D680301E-EACF-6A76-4D30-E25ED9B4E50A}"/>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xmlns="" id="{D3296F84-9443-8167-ED7F-4F093D1FB46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xmlns="" id="{3EB57638-B38B-ECA7-10A0-ED4247A500B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373509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xmlns="" id="{0DF41063-65A6-D481-5BEF-EE68FD9DE086}"/>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xmlns="" id="{A61488D0-D486-B037-99E1-22AC6E9E8E2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xmlns="" id="{3FBE900F-AA1F-3F94-11C1-26A6A559DA0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894013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xmlns="" id="{BD3A2A7D-8971-9365-559E-9008B0B4B0CA}"/>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xmlns="" id="{503FD781-0535-BA72-8187-DB14631815F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xmlns="" id="{9563D162-4FCC-B906-7F8D-9AC03B07815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467813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xmlns="" id="{A6CF3F9C-DAD4-5C15-7BD7-BABBA81C49FF}"/>
            </a:ext>
          </a:extLst>
        </p:cNvPr>
        <p:cNvGrpSpPr/>
        <p:nvPr/>
      </p:nvGrpSpPr>
      <p:grpSpPr>
        <a:xfrm>
          <a:off x="0" y="0"/>
          <a:ext cx="0" cy="0"/>
          <a:chOff x="0" y="0"/>
          <a:chExt cx="0" cy="0"/>
        </a:xfrm>
      </p:grpSpPr>
      <p:sp>
        <p:nvSpPr>
          <p:cNvPr id="60" name="Google Shape;60;g332ce85889f_0_17:notes">
            <a:extLst>
              <a:ext uri="{FF2B5EF4-FFF2-40B4-BE49-F238E27FC236}">
                <a16:creationId xmlns:a16="http://schemas.microsoft.com/office/drawing/2014/main" xmlns="" id="{88141C28-50BE-3416-0E76-F14609FE201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a:extLst>
              <a:ext uri="{FF2B5EF4-FFF2-40B4-BE49-F238E27FC236}">
                <a16:creationId xmlns:a16="http://schemas.microsoft.com/office/drawing/2014/main" xmlns="" id="{38DD9FDB-AE10-C123-5D2A-E5095D49A7C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694171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a:extLst>
            <a:ext uri="{FF2B5EF4-FFF2-40B4-BE49-F238E27FC236}">
              <a16:creationId xmlns:a16="http://schemas.microsoft.com/office/drawing/2014/main" xmlns="" id="{5B847F10-8F30-1CB2-948E-BC83F4015E60}"/>
            </a:ext>
          </a:extLst>
        </p:cNvPr>
        <p:cNvGrpSpPr/>
        <p:nvPr/>
      </p:nvGrpSpPr>
      <p:grpSpPr>
        <a:xfrm>
          <a:off x="0" y="0"/>
          <a:ext cx="0" cy="0"/>
          <a:chOff x="0" y="0"/>
          <a:chExt cx="0" cy="0"/>
        </a:xfrm>
      </p:grpSpPr>
      <p:sp>
        <p:nvSpPr>
          <p:cNvPr id="51" name="Google Shape;51;p:notes">
            <a:extLst>
              <a:ext uri="{FF2B5EF4-FFF2-40B4-BE49-F238E27FC236}">
                <a16:creationId xmlns:a16="http://schemas.microsoft.com/office/drawing/2014/main" xmlns="" id="{620AB2C1-91E1-9F64-D4DF-0117A6B7070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a:extLst>
              <a:ext uri="{FF2B5EF4-FFF2-40B4-BE49-F238E27FC236}">
                <a16:creationId xmlns:a16="http://schemas.microsoft.com/office/drawing/2014/main" xmlns="" id="{093B2D33-A7C7-8603-3025-4FD1D4E8BFA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129113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s-419"/>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a:extLst>
            <a:ext uri="{FF2B5EF4-FFF2-40B4-BE49-F238E27FC236}">
              <a16:creationId xmlns:a16="http://schemas.microsoft.com/office/drawing/2014/main" xmlns="" id="{D68E432B-24D0-F4F3-9F81-2F16EE68541D}"/>
            </a:ext>
          </a:extLst>
        </p:cNvPr>
        <p:cNvGrpSpPr/>
        <p:nvPr/>
      </p:nvGrpSpPr>
      <p:grpSpPr>
        <a:xfrm>
          <a:off x="0" y="0"/>
          <a:ext cx="0" cy="0"/>
          <a:chOff x="0" y="0"/>
          <a:chExt cx="0" cy="0"/>
        </a:xfrm>
      </p:grpSpPr>
      <p:pic>
        <p:nvPicPr>
          <p:cNvPr id="10" name="Imagen 9" descr="Interfaz de usuario gráfica&#10;&#10;El contenido generado por IA puede ser incorrecto.">
            <a:extLst>
              <a:ext uri="{FF2B5EF4-FFF2-40B4-BE49-F238E27FC236}">
                <a16:creationId xmlns:a16="http://schemas.microsoft.com/office/drawing/2014/main" xmlns="" id="{59867260-0A19-49DC-441B-68D5A21D34AC}"/>
              </a:ext>
            </a:extLst>
          </p:cNvPr>
          <p:cNvPicPr>
            <a:picLocks noChangeAspect="1"/>
          </p:cNvPicPr>
          <p:nvPr/>
        </p:nvPicPr>
        <p:blipFill>
          <a:blip r:embed="rId3"/>
          <a:stretch>
            <a:fillRect/>
          </a:stretch>
        </p:blipFill>
        <p:spPr>
          <a:xfrm>
            <a:off x="0" y="0"/>
            <a:ext cx="9144000" cy="5143500"/>
          </a:xfrm>
          <a:prstGeom prst="rect">
            <a:avLst/>
          </a:prstGeom>
        </p:spPr>
      </p:pic>
      <p:sp>
        <p:nvSpPr>
          <p:cNvPr id="55" name="Google Shape;55;p13">
            <a:extLst>
              <a:ext uri="{FF2B5EF4-FFF2-40B4-BE49-F238E27FC236}">
                <a16:creationId xmlns:a16="http://schemas.microsoft.com/office/drawing/2014/main" xmlns="" id="{A355D33A-4F26-162E-12E6-1CD418419503}"/>
              </a:ext>
            </a:extLst>
          </p:cNvPr>
          <p:cNvSpPr txBox="1"/>
          <p:nvPr/>
        </p:nvSpPr>
        <p:spPr>
          <a:xfrm>
            <a:off x="3784680" y="2132424"/>
            <a:ext cx="5143512" cy="822764"/>
          </a:xfrm>
          <a:prstGeom prst="rect">
            <a:avLst/>
          </a:prstGeom>
          <a:noFill/>
          <a:ln>
            <a:noFill/>
          </a:ln>
        </p:spPr>
        <p:txBody>
          <a:bodyPr spcFirstLastPara="1" wrap="square" lIns="68575" tIns="34275" rIns="68575" bIns="34275" anchor="t" anchorCtr="0">
            <a:noAutofit/>
          </a:bodyPr>
          <a:lstStyle/>
          <a:p>
            <a:pPr>
              <a:lnSpc>
                <a:spcPct val="90000"/>
              </a:lnSpc>
            </a:pPr>
            <a:r>
              <a:rPr lang="es-419" sz="2000" b="1" dirty="0">
                <a:solidFill>
                  <a:srgbClr val="2E3193"/>
                </a:solidFill>
                <a:latin typeface="Verdana"/>
                <a:ea typeface="Verdana"/>
                <a:sym typeface="Verdana"/>
              </a:rPr>
              <a:t>LA PROTECCIÓN JURISDICCIONAL DE LA VIDA Y SALUD DE LA PERSONA TRABAJADORA</a:t>
            </a:r>
            <a:endParaRPr lang="es-419" sz="2800" dirty="0">
              <a:solidFill>
                <a:srgbClr val="2E3193"/>
              </a:solidFill>
            </a:endParaRPr>
          </a:p>
        </p:txBody>
      </p:sp>
      <p:sp>
        <p:nvSpPr>
          <p:cNvPr id="56" name="Google Shape;56;p13">
            <a:extLst>
              <a:ext uri="{FF2B5EF4-FFF2-40B4-BE49-F238E27FC236}">
                <a16:creationId xmlns:a16="http://schemas.microsoft.com/office/drawing/2014/main" xmlns="" id="{BCF2698B-6DE5-BB4A-17FF-6174FAB5EB13}"/>
              </a:ext>
            </a:extLst>
          </p:cNvPr>
          <p:cNvSpPr txBox="1"/>
          <p:nvPr/>
        </p:nvSpPr>
        <p:spPr>
          <a:xfrm>
            <a:off x="3784680" y="3289728"/>
            <a:ext cx="4819800" cy="259500"/>
          </a:xfrm>
          <a:prstGeom prst="rect">
            <a:avLst/>
          </a:prstGeom>
          <a:noFill/>
          <a:ln>
            <a:noFill/>
          </a:ln>
        </p:spPr>
        <p:txBody>
          <a:bodyPr spcFirstLastPara="1" wrap="square" lIns="68575" tIns="34275" rIns="68575" bIns="34275" anchor="t" anchorCtr="0">
            <a:noAutofit/>
          </a:bodyPr>
          <a:lstStyle/>
          <a:p>
            <a:pPr marL="0" lvl="0" indent="0" rtl="0">
              <a:lnSpc>
                <a:spcPct val="90000"/>
              </a:lnSpc>
              <a:spcBef>
                <a:spcPts val="0"/>
              </a:spcBef>
              <a:spcAft>
                <a:spcPts val="0"/>
              </a:spcAft>
              <a:buNone/>
            </a:pPr>
            <a:r>
              <a:rPr lang="es-419" dirty="0">
                <a:solidFill>
                  <a:srgbClr val="2E3193"/>
                </a:solidFill>
                <a:latin typeface="Verdana"/>
                <a:ea typeface="Verdana"/>
                <a:cs typeface="Verdana"/>
                <a:sym typeface="Verdana"/>
              </a:rPr>
              <a:t>Patricia Fuenzalida </a:t>
            </a:r>
            <a:r>
              <a:rPr lang="es-419" dirty="0" err="1">
                <a:solidFill>
                  <a:srgbClr val="2E3193"/>
                </a:solidFill>
                <a:latin typeface="Verdana"/>
                <a:ea typeface="Verdana"/>
                <a:cs typeface="Verdana"/>
                <a:sym typeface="Verdana"/>
              </a:rPr>
              <a:t>Marínez</a:t>
            </a:r>
            <a:endParaRPr lang="es-419" dirty="0">
              <a:solidFill>
                <a:srgbClr val="2E3193"/>
              </a:solidFill>
              <a:latin typeface="Verdana"/>
              <a:ea typeface="Verdana"/>
              <a:cs typeface="Verdana"/>
              <a:sym typeface="Verdana"/>
            </a:endParaRPr>
          </a:p>
          <a:p>
            <a:pPr marL="0" lvl="0" indent="0" rtl="0">
              <a:lnSpc>
                <a:spcPct val="90000"/>
              </a:lnSpc>
              <a:spcBef>
                <a:spcPts val="0"/>
              </a:spcBef>
              <a:spcAft>
                <a:spcPts val="0"/>
              </a:spcAft>
              <a:buNone/>
            </a:pPr>
            <a:r>
              <a:rPr lang="es-419" dirty="0">
                <a:solidFill>
                  <a:srgbClr val="2E3193"/>
                </a:solidFill>
                <a:latin typeface="Verdana"/>
                <a:ea typeface="Verdana"/>
                <a:cs typeface="Verdana"/>
                <a:sym typeface="Verdana"/>
              </a:rPr>
              <a:t>Poder Judicial/ Pontificia Universidad Católica</a:t>
            </a:r>
          </a:p>
          <a:p>
            <a:pPr marL="0" lvl="0" indent="0" rtl="0">
              <a:lnSpc>
                <a:spcPct val="90000"/>
              </a:lnSpc>
              <a:spcBef>
                <a:spcPts val="0"/>
              </a:spcBef>
              <a:spcAft>
                <a:spcPts val="0"/>
              </a:spcAft>
              <a:buNone/>
            </a:pPr>
            <a:r>
              <a:rPr lang="es-419" dirty="0">
                <a:solidFill>
                  <a:srgbClr val="2E3193"/>
                </a:solidFill>
                <a:latin typeface="Verdana"/>
                <a:ea typeface="Verdana"/>
                <a:cs typeface="Verdana"/>
                <a:sym typeface="Verdana"/>
              </a:rPr>
              <a:t>Chile</a:t>
            </a:r>
          </a:p>
        </p:txBody>
      </p:sp>
      <p:sp>
        <p:nvSpPr>
          <p:cNvPr id="8" name="Google Shape;56;p13">
            <a:extLst>
              <a:ext uri="{FF2B5EF4-FFF2-40B4-BE49-F238E27FC236}">
                <a16:creationId xmlns:a16="http://schemas.microsoft.com/office/drawing/2014/main" xmlns="" id="{1A33E813-93FB-D425-5475-12A0FFDC8F0E}"/>
              </a:ext>
            </a:extLst>
          </p:cNvPr>
          <p:cNvSpPr txBox="1"/>
          <p:nvPr/>
        </p:nvSpPr>
        <p:spPr>
          <a:xfrm>
            <a:off x="3784680" y="1387366"/>
            <a:ext cx="4819800" cy="745058"/>
          </a:xfrm>
          <a:prstGeom prst="rect">
            <a:avLst/>
          </a:prstGeom>
          <a:noFill/>
          <a:ln>
            <a:noFill/>
          </a:ln>
        </p:spPr>
        <p:txBody>
          <a:bodyPr spcFirstLastPara="1" wrap="square" lIns="68575" tIns="34275" rIns="68575" bIns="34275" anchor="t" anchorCtr="0">
            <a:normAutofit lnSpcReduction="10000"/>
          </a:bodyPr>
          <a:lstStyle/>
          <a:p>
            <a:pPr marL="0" lvl="0" indent="0" rtl="0">
              <a:lnSpc>
                <a:spcPct val="90000"/>
              </a:lnSpc>
              <a:spcBef>
                <a:spcPts val="0"/>
              </a:spcBef>
              <a:spcAft>
                <a:spcPts val="0"/>
              </a:spcAft>
              <a:buNone/>
            </a:pPr>
            <a:r>
              <a:rPr lang="es-419" b="1" dirty="0">
                <a:solidFill>
                  <a:srgbClr val="2E3193"/>
                </a:solidFill>
                <a:latin typeface="Verdana"/>
                <a:ea typeface="Verdana"/>
                <a:sym typeface="Verdana"/>
              </a:rPr>
              <a:t>PANEL</a:t>
            </a:r>
            <a:r>
              <a:rPr lang="es-419" sz="2200" b="1" dirty="0">
                <a:solidFill>
                  <a:srgbClr val="2E3193"/>
                </a:solidFill>
                <a:latin typeface="Verdana" panose="020B0604030504040204" pitchFamily="34" charset="0"/>
                <a:ea typeface="Verdana" panose="020B0604030504040204" pitchFamily="34" charset="0"/>
                <a:sym typeface="Verdana"/>
              </a:rPr>
              <a:t>: </a:t>
            </a:r>
            <a:r>
              <a:rPr lang="es-MX" b="1" dirty="0">
                <a:solidFill>
                  <a:srgbClr val="2E3193"/>
                </a:solidFill>
                <a:latin typeface="Verdana"/>
                <a:ea typeface="Verdana"/>
              </a:rPr>
              <a:t>Principales avances en los Sistemas Nacionales de Seguridad y Salud en el Trabajo en Iberoamérica </a:t>
            </a:r>
            <a:r>
              <a:rPr lang="es-419" b="1" dirty="0">
                <a:solidFill>
                  <a:srgbClr val="2E3193"/>
                </a:solidFill>
                <a:latin typeface="Verdana"/>
                <a:ea typeface="Verdana"/>
                <a:sym typeface="Verdana"/>
              </a:rPr>
              <a:t> </a:t>
            </a:r>
            <a:endParaRPr b="1" dirty="0">
              <a:solidFill>
                <a:srgbClr val="2E3193"/>
              </a:solidFill>
              <a:latin typeface="Verdana"/>
              <a:ea typeface="Verdana"/>
            </a:endParaRPr>
          </a:p>
        </p:txBody>
      </p:sp>
    </p:spTree>
    <p:extLst>
      <p:ext uri="{BB962C8B-B14F-4D97-AF65-F5344CB8AC3E}">
        <p14:creationId xmlns:p14="http://schemas.microsoft.com/office/powerpoint/2010/main" val="403983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pic>
        <p:nvPicPr>
          <p:cNvPr id="63" name="Google Shape;63;p14"/>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p:cNvSpPr txBox="1"/>
          <p:nvPr/>
        </p:nvSpPr>
        <p:spPr>
          <a:xfrm>
            <a:off x="2800847" y="1960713"/>
            <a:ext cx="5466300" cy="26883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El trabajo es inseparable de la dignidad humana, por lo tanto, la vida y salud del trabajador son esenciales y deben estar protegidas por el ordenamiento jurídico.</a:t>
            </a:r>
          </a:p>
          <a:p>
            <a:pPr marL="0" lvl="0" indent="0" algn="l" rtl="0">
              <a:lnSpc>
                <a:spcPct val="90000"/>
              </a:lnSpc>
              <a:spcBef>
                <a:spcPts val="0"/>
              </a:spcBef>
              <a:spcAft>
                <a:spcPts val="0"/>
              </a:spcAft>
              <a:buNone/>
            </a:pPr>
            <a:endParaRPr lang="es-MX" sz="1500" dirty="0">
              <a:solidFill>
                <a:srgbClr val="2E3192"/>
              </a:solidFill>
              <a:latin typeface="Verdana"/>
              <a:ea typeface="Verdana"/>
              <a:cs typeface="Verdana"/>
              <a:sym typeface="Verdana"/>
            </a:endParaRPr>
          </a:p>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El concepto de trabajo decente incluye un entorno seguro y saludable, tal como lo reconocen documentos históricos como la Encíclica </a:t>
            </a:r>
            <a:r>
              <a:rPr lang="es-MX" sz="1500" dirty="0" err="1">
                <a:solidFill>
                  <a:srgbClr val="2E3192"/>
                </a:solidFill>
                <a:latin typeface="Verdana"/>
                <a:ea typeface="Verdana"/>
                <a:cs typeface="Verdana"/>
                <a:sym typeface="Verdana"/>
              </a:rPr>
              <a:t>Rerum</a:t>
            </a:r>
            <a:r>
              <a:rPr lang="es-MX" sz="1500" dirty="0">
                <a:solidFill>
                  <a:srgbClr val="2E3192"/>
                </a:solidFill>
                <a:latin typeface="Verdana"/>
                <a:ea typeface="Verdana"/>
                <a:cs typeface="Verdana"/>
                <a:sym typeface="Verdana"/>
              </a:rPr>
              <a:t> </a:t>
            </a:r>
            <a:r>
              <a:rPr lang="es-MX" sz="1500" dirty="0" err="1">
                <a:solidFill>
                  <a:srgbClr val="2E3192"/>
                </a:solidFill>
                <a:latin typeface="Verdana"/>
                <a:ea typeface="Verdana"/>
                <a:cs typeface="Verdana"/>
                <a:sym typeface="Verdana"/>
              </a:rPr>
              <a:t>Novarum</a:t>
            </a:r>
            <a:r>
              <a:rPr lang="es-MX" sz="1500" dirty="0">
                <a:solidFill>
                  <a:srgbClr val="2E3192"/>
                </a:solidFill>
                <a:latin typeface="Verdana"/>
                <a:ea typeface="Verdana"/>
                <a:cs typeface="Verdana"/>
                <a:sym typeface="Verdana"/>
              </a:rPr>
              <a:t> (1891) y la Declaración de Filadelfia (1944).</a:t>
            </a:r>
            <a:endParaRPr sz="1500" dirty="0">
              <a:solidFill>
                <a:srgbClr val="2E3192"/>
              </a:solidFill>
              <a:latin typeface="Verdana"/>
              <a:ea typeface="Verdana"/>
              <a:cs typeface="Verdana"/>
              <a:sym typeface="Verdana"/>
            </a:endParaRPr>
          </a:p>
        </p:txBody>
      </p:sp>
      <p:sp>
        <p:nvSpPr>
          <p:cNvPr id="65" name="Google Shape;65;p14"/>
          <p:cNvSpPr txBox="1"/>
          <p:nvPr/>
        </p:nvSpPr>
        <p:spPr>
          <a:xfrm>
            <a:off x="628657" y="983770"/>
            <a:ext cx="7886700" cy="388200"/>
          </a:xfrm>
          <a:prstGeom prst="rect">
            <a:avLst/>
          </a:prstGeom>
          <a:noFill/>
          <a:ln>
            <a:noFill/>
          </a:ln>
        </p:spPr>
        <p:txBody>
          <a:bodyPr spcFirstLastPara="1" wrap="square" lIns="68575" tIns="34275" rIns="68575" bIns="34275" anchor="t" anchorCtr="0">
            <a:normAutofit/>
          </a:bodyPr>
          <a:lstStyle/>
          <a:p>
            <a:pPr marL="0" marR="0" lvl="0" indent="0" algn="l" rtl="0">
              <a:lnSpc>
                <a:spcPct val="90000"/>
              </a:lnSpc>
              <a:spcBef>
                <a:spcPts val="0"/>
              </a:spcBef>
              <a:spcAft>
                <a:spcPts val="0"/>
              </a:spcAft>
              <a:buClr>
                <a:srgbClr val="000000"/>
              </a:buClr>
              <a:buSzPts val="2100"/>
              <a:buFont typeface="Arial"/>
              <a:buNone/>
            </a:pPr>
            <a:r>
              <a:rPr lang="es-419" sz="2100" b="1" dirty="0">
                <a:solidFill>
                  <a:srgbClr val="2E3192"/>
                </a:solidFill>
                <a:latin typeface="Verdana"/>
                <a:ea typeface="Verdana"/>
                <a:cs typeface="Verdana"/>
                <a:sym typeface="Verdana"/>
              </a:rPr>
              <a:t>FUNDAMENTOS DEL DEBER DE SEGURIDAD</a:t>
            </a:r>
            <a:endParaRPr sz="1100" dirty="0">
              <a:solidFill>
                <a:srgbClr val="2E319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xmlns="" id="{DF9F9C6A-578F-E568-FC04-60ACA0EF6CEF}"/>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xmlns="" id="{C3339406-4FEF-A8E7-1BB6-D70DBFB867FB}"/>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xmlns="" id="{BF47BF2D-CA3F-F218-D3D6-9A58C4595F2B}"/>
              </a:ext>
            </a:extLst>
          </p:cNvPr>
          <p:cNvSpPr txBox="1"/>
          <p:nvPr/>
        </p:nvSpPr>
        <p:spPr>
          <a:xfrm>
            <a:off x="2800847" y="1960713"/>
            <a:ext cx="5466300" cy="26883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Es una obligación esencial en la relación laboral.</a:t>
            </a:r>
          </a:p>
          <a:p>
            <a:pPr marL="0" lvl="0" indent="0" algn="l" rtl="0">
              <a:lnSpc>
                <a:spcPct val="90000"/>
              </a:lnSpc>
              <a:spcBef>
                <a:spcPts val="0"/>
              </a:spcBef>
              <a:spcAft>
                <a:spcPts val="0"/>
              </a:spcAft>
              <a:buNone/>
            </a:pPr>
            <a:endParaRPr lang="es-MX" sz="1500" dirty="0">
              <a:solidFill>
                <a:srgbClr val="2E3192"/>
              </a:solidFill>
              <a:latin typeface="Verdana"/>
              <a:ea typeface="Verdana"/>
              <a:cs typeface="Verdana"/>
              <a:sym typeface="Verdana"/>
            </a:endParaRPr>
          </a:p>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Desde el Código del Trabajo de 1931 hasta el actual artículo 184, el empleador debe proteger eficazmente la vida y salud de sus trabajadores.</a:t>
            </a:r>
          </a:p>
          <a:p>
            <a:pPr marL="0" lvl="0" indent="0" algn="l" rtl="0">
              <a:lnSpc>
                <a:spcPct val="90000"/>
              </a:lnSpc>
              <a:spcBef>
                <a:spcPts val="0"/>
              </a:spcBef>
              <a:spcAft>
                <a:spcPts val="0"/>
              </a:spcAft>
              <a:buNone/>
            </a:pPr>
            <a:endParaRPr lang="es-MX" sz="1500" dirty="0">
              <a:solidFill>
                <a:srgbClr val="2E3192"/>
              </a:solidFill>
              <a:latin typeface="Verdana"/>
              <a:ea typeface="Verdana"/>
              <a:cs typeface="Verdana"/>
              <a:sym typeface="Verdana"/>
            </a:endParaRPr>
          </a:p>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Se configura como una obligación de resultado: si ocurre un accidente, se presume que el empleador no cumplió eficazmente con su deber, salvo que demuestre lo contrario.</a:t>
            </a:r>
            <a:endParaRPr sz="1500" dirty="0">
              <a:solidFill>
                <a:srgbClr val="2E3192"/>
              </a:solidFill>
              <a:latin typeface="Verdana"/>
              <a:ea typeface="Verdana"/>
              <a:cs typeface="Verdana"/>
              <a:sym typeface="Verdana"/>
            </a:endParaRPr>
          </a:p>
        </p:txBody>
      </p:sp>
      <p:sp>
        <p:nvSpPr>
          <p:cNvPr id="65" name="Google Shape;65;p14">
            <a:extLst>
              <a:ext uri="{FF2B5EF4-FFF2-40B4-BE49-F238E27FC236}">
                <a16:creationId xmlns:a16="http://schemas.microsoft.com/office/drawing/2014/main" xmlns="" id="{3DDA965D-5942-150A-3DDA-ED3B38FE03CE}"/>
              </a:ext>
            </a:extLst>
          </p:cNvPr>
          <p:cNvSpPr txBox="1"/>
          <p:nvPr/>
        </p:nvSpPr>
        <p:spPr>
          <a:xfrm>
            <a:off x="628657" y="983770"/>
            <a:ext cx="7886700" cy="388200"/>
          </a:xfrm>
          <a:prstGeom prst="rect">
            <a:avLst/>
          </a:prstGeom>
          <a:noFill/>
          <a:ln>
            <a:noFill/>
          </a:ln>
        </p:spPr>
        <p:txBody>
          <a:bodyPr spcFirstLastPara="1" wrap="square" lIns="68575" tIns="34275" rIns="68575" bIns="34275" anchor="t" anchorCtr="0">
            <a:normAutofit/>
          </a:bodyPr>
          <a:lstStyle/>
          <a:p>
            <a:pPr marL="0" marR="0" lvl="0" indent="0" algn="l" rtl="0">
              <a:lnSpc>
                <a:spcPct val="90000"/>
              </a:lnSpc>
              <a:spcBef>
                <a:spcPts val="0"/>
              </a:spcBef>
              <a:spcAft>
                <a:spcPts val="0"/>
              </a:spcAft>
              <a:buClr>
                <a:srgbClr val="000000"/>
              </a:buClr>
              <a:buSzPts val="2100"/>
              <a:buFont typeface="Arial"/>
              <a:buNone/>
            </a:pPr>
            <a:r>
              <a:rPr lang="es-419" sz="2100" b="1" dirty="0">
                <a:solidFill>
                  <a:srgbClr val="2E3192"/>
                </a:solidFill>
                <a:latin typeface="Verdana"/>
                <a:ea typeface="Verdana"/>
                <a:cs typeface="Verdana"/>
                <a:sym typeface="Verdana"/>
              </a:rPr>
              <a:t>CARÁCTERISTICAS DEL DEBER DE SEGURIDAD</a:t>
            </a:r>
            <a:endParaRPr sz="1100" dirty="0">
              <a:solidFill>
                <a:srgbClr val="2E3192"/>
              </a:solidFill>
            </a:endParaRPr>
          </a:p>
        </p:txBody>
      </p:sp>
    </p:spTree>
    <p:extLst>
      <p:ext uri="{BB962C8B-B14F-4D97-AF65-F5344CB8AC3E}">
        <p14:creationId xmlns:p14="http://schemas.microsoft.com/office/powerpoint/2010/main" val="28635704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xmlns="" id="{AE44F912-C372-CD45-B165-A4CC8A015359}"/>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xmlns="" id="{47BBE59C-8DBC-073E-2227-A2D23D9C1B14}"/>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xmlns="" id="{97F7FF34-AF6B-7D20-C91B-6AA00B8195E5}"/>
              </a:ext>
            </a:extLst>
          </p:cNvPr>
          <p:cNvSpPr txBox="1"/>
          <p:nvPr/>
        </p:nvSpPr>
        <p:spPr>
          <a:xfrm>
            <a:off x="1639614" y="1524000"/>
            <a:ext cx="6627533" cy="3125013"/>
          </a:xfrm>
          <a:prstGeom prst="rect">
            <a:avLst/>
          </a:prstGeom>
          <a:noFill/>
          <a:ln>
            <a:noFill/>
          </a:ln>
        </p:spPr>
        <p:txBody>
          <a:bodyPr spcFirstLastPara="1" wrap="square" lIns="68575" tIns="34275" rIns="68575" bIns="34275" anchor="t" anchorCtr="0">
            <a:normAutofit fontScale="92500" lnSpcReduction="10000"/>
          </a:bodyPr>
          <a:lstStyle/>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Chile ha dictado normas desde los años 1920 para regular la salud laboral (desde la leyes N° 4.054 y 4.055, 6.174, y el Código del Trabajo de 1931), hasta la regulación en vigencia Ley 16.744, de 1968 y otras referidas a aspectos más particulares como el acoso laboral y sexual, en que cabe destacar la reciente Ley 21.643, entre otros.</a:t>
            </a:r>
          </a:p>
          <a:p>
            <a:pPr marL="0" lvl="0" indent="0" algn="l" rtl="0">
              <a:lnSpc>
                <a:spcPct val="90000"/>
              </a:lnSpc>
              <a:spcBef>
                <a:spcPts val="0"/>
              </a:spcBef>
              <a:spcAft>
                <a:spcPts val="0"/>
              </a:spcAft>
              <a:buNone/>
            </a:pPr>
            <a:endParaRPr lang="es-MX" sz="1500" dirty="0">
              <a:solidFill>
                <a:srgbClr val="2E3192"/>
              </a:solidFill>
              <a:latin typeface="Verdana"/>
              <a:ea typeface="Verdana"/>
              <a:cs typeface="Verdana"/>
              <a:sym typeface="Verdana"/>
            </a:endParaRPr>
          </a:p>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Esta regulación se ha complementado con un amplio numero de decretos y reglamentos, el más reciente, Decreto N° 44, de 3 de agosto de 2023, de la Subsecretaría de Previsión Social, que reemplazó al Decreto N° 40, de 11 de febrero de 1969, incorporando un nuevo concepto relevante la “gestión preventiva”.  </a:t>
            </a:r>
          </a:p>
          <a:p>
            <a:pPr marL="0" lvl="0" indent="0" algn="l" rtl="0">
              <a:lnSpc>
                <a:spcPct val="90000"/>
              </a:lnSpc>
              <a:spcBef>
                <a:spcPts val="0"/>
              </a:spcBef>
              <a:spcAft>
                <a:spcPts val="0"/>
              </a:spcAft>
              <a:buNone/>
            </a:pPr>
            <a:endParaRPr lang="es-MX" sz="1500" dirty="0">
              <a:solidFill>
                <a:srgbClr val="2E3192"/>
              </a:solidFill>
              <a:latin typeface="Verdana"/>
              <a:ea typeface="Verdana"/>
              <a:cs typeface="Verdana"/>
              <a:sym typeface="Verdana"/>
            </a:endParaRPr>
          </a:p>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Además, se han ratificado convenios clave de la OIT, como:</a:t>
            </a:r>
          </a:p>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Convenio 155 (Seguridad y Salud, 1981)</a:t>
            </a:r>
          </a:p>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Convenio 190 (Violencia y Acoso, 2019)</a:t>
            </a:r>
          </a:p>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Convenio 187 (Marco Promocional, 2006)</a:t>
            </a:r>
          </a:p>
          <a:p>
            <a:pPr marL="0" lvl="0" indent="0" algn="l" rtl="0">
              <a:lnSpc>
                <a:spcPct val="90000"/>
              </a:lnSpc>
              <a:spcBef>
                <a:spcPts val="0"/>
              </a:spcBef>
              <a:spcAft>
                <a:spcPts val="0"/>
              </a:spcAft>
              <a:buNone/>
            </a:pPr>
            <a:r>
              <a:rPr lang="es-CL" sz="1500" dirty="0">
                <a:solidFill>
                  <a:srgbClr val="2E3192"/>
                </a:solidFill>
                <a:latin typeface="Verdana"/>
                <a:ea typeface="Verdana"/>
                <a:cs typeface="Verdana"/>
                <a:sym typeface="Verdana"/>
              </a:rPr>
              <a:t>Convenio 111 (Discriminación, 1958)</a:t>
            </a:r>
          </a:p>
        </p:txBody>
      </p:sp>
      <p:sp>
        <p:nvSpPr>
          <p:cNvPr id="65" name="Google Shape;65;p14">
            <a:extLst>
              <a:ext uri="{FF2B5EF4-FFF2-40B4-BE49-F238E27FC236}">
                <a16:creationId xmlns:a16="http://schemas.microsoft.com/office/drawing/2014/main" xmlns="" id="{45183C40-C2DA-7F4A-8248-3DFBE0F92002}"/>
              </a:ext>
            </a:extLst>
          </p:cNvPr>
          <p:cNvSpPr txBox="1"/>
          <p:nvPr/>
        </p:nvSpPr>
        <p:spPr>
          <a:xfrm>
            <a:off x="628657" y="983770"/>
            <a:ext cx="7886700" cy="388200"/>
          </a:xfrm>
          <a:prstGeom prst="rect">
            <a:avLst/>
          </a:prstGeom>
          <a:noFill/>
          <a:ln>
            <a:noFill/>
          </a:ln>
        </p:spPr>
        <p:txBody>
          <a:bodyPr spcFirstLastPara="1" wrap="square" lIns="68575" tIns="34275" rIns="68575" bIns="34275" anchor="t" anchorCtr="0">
            <a:normAutofit/>
          </a:bodyPr>
          <a:lstStyle/>
          <a:p>
            <a:pPr marL="0" marR="0" lvl="0" indent="0" algn="l" rtl="0">
              <a:lnSpc>
                <a:spcPct val="90000"/>
              </a:lnSpc>
              <a:spcBef>
                <a:spcPts val="0"/>
              </a:spcBef>
              <a:spcAft>
                <a:spcPts val="0"/>
              </a:spcAft>
              <a:buClr>
                <a:srgbClr val="000000"/>
              </a:buClr>
              <a:buSzPts val="2100"/>
              <a:buFont typeface="Arial"/>
              <a:buNone/>
            </a:pPr>
            <a:r>
              <a:rPr lang="es-419" sz="2100" b="1" dirty="0">
                <a:solidFill>
                  <a:srgbClr val="2E3192"/>
                </a:solidFill>
                <a:latin typeface="Verdana"/>
                <a:ea typeface="Verdana"/>
                <a:cs typeface="Verdana"/>
                <a:sym typeface="Verdana"/>
              </a:rPr>
              <a:t>FUENTES NACIONALES INTERNACIONALES</a:t>
            </a:r>
            <a:endParaRPr sz="1100" dirty="0">
              <a:solidFill>
                <a:srgbClr val="2E3192"/>
              </a:solidFill>
            </a:endParaRPr>
          </a:p>
        </p:txBody>
      </p:sp>
    </p:spTree>
    <p:extLst>
      <p:ext uri="{BB962C8B-B14F-4D97-AF65-F5344CB8AC3E}">
        <p14:creationId xmlns:p14="http://schemas.microsoft.com/office/powerpoint/2010/main" val="1293192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xmlns="" id="{40894934-0095-93E9-D4DA-4E589441EBC7}"/>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xmlns="" id="{7A2B0A74-E23C-9389-674E-D7737D9C6836}"/>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xmlns="" id="{7FA9FD23-87B6-924C-9D2E-40015EB599D5}"/>
              </a:ext>
            </a:extLst>
          </p:cNvPr>
          <p:cNvSpPr txBox="1"/>
          <p:nvPr/>
        </p:nvSpPr>
        <p:spPr>
          <a:xfrm>
            <a:off x="1639614" y="1524000"/>
            <a:ext cx="6627533" cy="3125013"/>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Reconocimiento de una amplia competencia en la materia, por ejemplo:</a:t>
            </a:r>
          </a:p>
          <a:p>
            <a:pPr marL="0" lvl="0" indent="0" algn="l" rtl="0">
              <a:lnSpc>
                <a:spcPct val="90000"/>
              </a:lnSpc>
              <a:spcBef>
                <a:spcPts val="0"/>
              </a:spcBef>
              <a:spcAft>
                <a:spcPts val="0"/>
              </a:spcAft>
              <a:buNone/>
            </a:pPr>
            <a:endParaRPr lang="es-MX" sz="1500" dirty="0">
              <a:solidFill>
                <a:srgbClr val="2E3192"/>
              </a:solidFill>
              <a:latin typeface="Verdana"/>
              <a:ea typeface="Verdana"/>
              <a:cs typeface="Verdana"/>
              <a:sym typeface="Verdana"/>
            </a:endParaRPr>
          </a:p>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 Aún antes de la </a:t>
            </a:r>
            <a:r>
              <a:rPr lang="es-MX" sz="1500" dirty="0" err="1">
                <a:solidFill>
                  <a:srgbClr val="2E3192"/>
                </a:solidFill>
                <a:latin typeface="Verdana"/>
                <a:ea typeface="Verdana"/>
                <a:cs typeface="Verdana"/>
                <a:sym typeface="Verdana"/>
              </a:rPr>
              <a:t>La</a:t>
            </a:r>
            <a:r>
              <a:rPr lang="es-MX" sz="1500" dirty="0">
                <a:solidFill>
                  <a:srgbClr val="2E3192"/>
                </a:solidFill>
                <a:latin typeface="Verdana"/>
                <a:ea typeface="Verdana"/>
                <a:cs typeface="Verdana"/>
                <a:sym typeface="Verdana"/>
              </a:rPr>
              <a:t> Ley 21.018, se reconoció la competencia de los JLT para conocer demandas indemnizatorias de causahabientes, </a:t>
            </a:r>
            <a:r>
              <a:rPr lang="es-MX" sz="1500" dirty="0" err="1">
                <a:solidFill>
                  <a:srgbClr val="2E3192"/>
                </a:solidFill>
                <a:latin typeface="Verdana"/>
                <a:ea typeface="Verdana"/>
                <a:cs typeface="Verdana"/>
                <a:sym typeface="Verdana"/>
              </a:rPr>
              <a:t>ej</a:t>
            </a:r>
            <a:r>
              <a:rPr lang="es-MX" sz="1500" dirty="0">
                <a:solidFill>
                  <a:srgbClr val="2E3192"/>
                </a:solidFill>
                <a:latin typeface="Verdana"/>
                <a:ea typeface="Verdana"/>
                <a:cs typeface="Verdana"/>
                <a:sym typeface="Verdana"/>
              </a:rPr>
              <a:t>: CS Rol 33.990-16 y 2597-20, CA </a:t>
            </a:r>
            <a:r>
              <a:rPr lang="es-MX" sz="1500" dirty="0" err="1">
                <a:solidFill>
                  <a:srgbClr val="2E3192"/>
                </a:solidFill>
                <a:latin typeface="Verdana"/>
                <a:ea typeface="Verdana"/>
                <a:cs typeface="Verdana"/>
                <a:sym typeface="Verdana"/>
              </a:rPr>
              <a:t>Stgo</a:t>
            </a:r>
            <a:r>
              <a:rPr lang="es-MX" sz="1500" dirty="0">
                <a:solidFill>
                  <a:srgbClr val="2E3192"/>
                </a:solidFill>
                <a:latin typeface="Verdana"/>
                <a:ea typeface="Verdana"/>
                <a:cs typeface="Verdana"/>
                <a:sym typeface="Verdana"/>
              </a:rPr>
              <a:t> Rol 659-17, CA Valparaíso Rol 263-18.</a:t>
            </a:r>
          </a:p>
          <a:p>
            <a:pPr marL="0" lvl="0" indent="0" algn="l" rtl="0">
              <a:lnSpc>
                <a:spcPct val="90000"/>
              </a:lnSpc>
              <a:spcBef>
                <a:spcPts val="0"/>
              </a:spcBef>
              <a:spcAft>
                <a:spcPts val="0"/>
              </a:spcAft>
              <a:buNone/>
            </a:pPr>
            <a:endParaRPr lang="es-MX" sz="1500" dirty="0">
              <a:solidFill>
                <a:srgbClr val="2E3192"/>
              </a:solidFill>
              <a:latin typeface="Verdana"/>
              <a:ea typeface="Verdana"/>
              <a:cs typeface="Verdana"/>
              <a:sym typeface="Verdana"/>
            </a:endParaRPr>
          </a:p>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 Ampliación de la competencia en materia de tutela laboral a los funcionarios regidos por estatutos particulares, ratificado por múltiples sentencias dictadas a partir de la pronunciada en causa Rol N° 10.972-2013.</a:t>
            </a:r>
          </a:p>
          <a:p>
            <a:pPr marL="0" lvl="0" indent="0" algn="l" rtl="0">
              <a:lnSpc>
                <a:spcPct val="90000"/>
              </a:lnSpc>
              <a:spcBef>
                <a:spcPts val="0"/>
              </a:spcBef>
              <a:spcAft>
                <a:spcPts val="0"/>
              </a:spcAft>
              <a:buNone/>
            </a:pPr>
            <a:endParaRPr lang="es-MX" sz="1500" dirty="0">
              <a:solidFill>
                <a:srgbClr val="2E3192"/>
              </a:solidFill>
              <a:latin typeface="Verdana"/>
              <a:ea typeface="Verdana"/>
              <a:cs typeface="Verdana"/>
              <a:sym typeface="Verdana"/>
            </a:endParaRPr>
          </a:p>
          <a:p>
            <a:pPr marL="0" lvl="0" indent="0" algn="l" rtl="0">
              <a:lnSpc>
                <a:spcPct val="90000"/>
              </a:lnSpc>
              <a:spcBef>
                <a:spcPts val="0"/>
              </a:spcBef>
              <a:spcAft>
                <a:spcPts val="0"/>
              </a:spcAft>
              <a:buNone/>
            </a:pPr>
            <a:endParaRPr lang="es-MX" sz="1500" dirty="0">
              <a:solidFill>
                <a:srgbClr val="2E3192"/>
              </a:solidFill>
              <a:latin typeface="Verdana"/>
              <a:ea typeface="Verdana"/>
              <a:cs typeface="Verdana"/>
              <a:sym typeface="Verdana"/>
            </a:endParaRPr>
          </a:p>
        </p:txBody>
      </p:sp>
      <p:sp>
        <p:nvSpPr>
          <p:cNvPr id="65" name="Google Shape;65;p14">
            <a:extLst>
              <a:ext uri="{FF2B5EF4-FFF2-40B4-BE49-F238E27FC236}">
                <a16:creationId xmlns:a16="http://schemas.microsoft.com/office/drawing/2014/main" xmlns="" id="{C4AF7350-6A6E-0B23-D5D9-A8BBCCE8FED1}"/>
              </a:ext>
            </a:extLst>
          </p:cNvPr>
          <p:cNvSpPr txBox="1"/>
          <p:nvPr/>
        </p:nvSpPr>
        <p:spPr>
          <a:xfrm>
            <a:off x="471002" y="835413"/>
            <a:ext cx="7886700" cy="388200"/>
          </a:xfrm>
          <a:prstGeom prst="rect">
            <a:avLst/>
          </a:prstGeom>
          <a:noFill/>
          <a:ln>
            <a:noFill/>
          </a:ln>
        </p:spPr>
        <p:txBody>
          <a:bodyPr spcFirstLastPara="1" wrap="square" lIns="68575" tIns="34275" rIns="68575" bIns="34275" anchor="t" anchorCtr="0">
            <a:normAutofit fontScale="62500" lnSpcReduction="20000"/>
          </a:bodyPr>
          <a:lstStyle/>
          <a:p>
            <a:pPr marL="0" marR="0" lvl="0" indent="0" algn="l" rtl="0">
              <a:lnSpc>
                <a:spcPct val="90000"/>
              </a:lnSpc>
              <a:spcBef>
                <a:spcPts val="0"/>
              </a:spcBef>
              <a:spcAft>
                <a:spcPts val="0"/>
              </a:spcAft>
              <a:buClr>
                <a:srgbClr val="000000"/>
              </a:buClr>
              <a:buSzPts val="2100"/>
              <a:buFont typeface="Arial"/>
              <a:buNone/>
            </a:pPr>
            <a:r>
              <a:rPr lang="es-419" sz="2100" b="1" dirty="0">
                <a:solidFill>
                  <a:srgbClr val="2E3192"/>
                </a:solidFill>
                <a:latin typeface="Verdana"/>
                <a:ea typeface="Verdana"/>
                <a:cs typeface="Verdana"/>
                <a:sym typeface="Verdana"/>
              </a:rPr>
              <a:t>ROL DEL PODER JUDICIAL EN LA PROTECCIÓN A LA SALUD Y SEGURIDAD</a:t>
            </a:r>
            <a:endParaRPr sz="1100" dirty="0">
              <a:solidFill>
                <a:srgbClr val="2E3192"/>
              </a:solidFill>
            </a:endParaRPr>
          </a:p>
        </p:txBody>
      </p:sp>
    </p:spTree>
    <p:extLst>
      <p:ext uri="{BB962C8B-B14F-4D97-AF65-F5344CB8AC3E}">
        <p14:creationId xmlns:p14="http://schemas.microsoft.com/office/powerpoint/2010/main" val="1658523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xmlns="" id="{BF642061-DD81-6585-C087-FB8597298098}"/>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xmlns="" id="{7F316FB0-883D-7DEA-4CAF-6F99D0DE3B34}"/>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xmlns="" id="{A8331C12-5C51-2FB7-08AB-5865ECA50A0E}"/>
              </a:ext>
            </a:extLst>
          </p:cNvPr>
          <p:cNvSpPr txBox="1"/>
          <p:nvPr/>
        </p:nvSpPr>
        <p:spPr>
          <a:xfrm>
            <a:off x="1639614" y="1524000"/>
            <a:ext cx="6627533" cy="3125013"/>
          </a:xfrm>
          <a:prstGeom prst="rect">
            <a:avLst/>
          </a:prstGeom>
          <a:noFill/>
          <a:ln>
            <a:noFill/>
          </a:ln>
        </p:spPr>
        <p:txBody>
          <a:bodyPr spcFirstLastPara="1" wrap="square" lIns="68575" tIns="34275" rIns="68575" bIns="34275" anchor="t" anchorCtr="0">
            <a:normAutofit lnSpcReduction="10000"/>
          </a:bodyPr>
          <a:lstStyle/>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Reconocimiento de una amplia competencia en la materia, por ejemplo:</a:t>
            </a:r>
          </a:p>
          <a:p>
            <a:pPr marL="0" lvl="0" indent="0" algn="l" rtl="0">
              <a:lnSpc>
                <a:spcPct val="90000"/>
              </a:lnSpc>
              <a:spcBef>
                <a:spcPts val="0"/>
              </a:spcBef>
              <a:spcAft>
                <a:spcPts val="0"/>
              </a:spcAft>
              <a:buNone/>
            </a:pPr>
            <a:endParaRPr lang="es-MX" sz="1500" dirty="0">
              <a:solidFill>
                <a:srgbClr val="2E3192"/>
              </a:solidFill>
              <a:latin typeface="Verdana"/>
              <a:ea typeface="Verdana"/>
              <a:cs typeface="Verdana"/>
              <a:sym typeface="Verdana"/>
            </a:endParaRPr>
          </a:p>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 Incorporación dentro de las hipótesis que, conforme al artículo 485 inciso tercero del Código del Trabajo, hacen admisible el procedimiento fundado en la infracción a la garantía de indemnidad, de las vulneraciones al derecho previsto en el artículo 184 bis del Código del Trabajo, CS Rol 135.534-20.</a:t>
            </a:r>
          </a:p>
          <a:p>
            <a:pPr marL="0" lvl="0" indent="0" algn="l" rtl="0">
              <a:lnSpc>
                <a:spcPct val="90000"/>
              </a:lnSpc>
              <a:spcBef>
                <a:spcPts val="0"/>
              </a:spcBef>
              <a:spcAft>
                <a:spcPts val="0"/>
              </a:spcAft>
              <a:buNone/>
            </a:pPr>
            <a:endParaRPr lang="es-MX" sz="1500" dirty="0">
              <a:solidFill>
                <a:srgbClr val="2E3192"/>
              </a:solidFill>
              <a:latin typeface="Verdana"/>
              <a:ea typeface="Verdana"/>
              <a:cs typeface="Verdana"/>
              <a:sym typeface="Verdana"/>
            </a:endParaRPr>
          </a:p>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 Declaración de competencia de los tribunales del trabajo para conocer de demandas en que se persigan indemnizaciones de perjuicios derivados de enfermedad profesional de funcionarios regidos por estatutos especiales, como lo ha decidido la Corte Suprema en causas Rol N° 82.562-2021, 252.219-2023, 25.105-2024, 6.358-2024 y 4.528-2025 entre otras.</a:t>
            </a:r>
          </a:p>
          <a:p>
            <a:pPr marL="0" lvl="0" indent="0" algn="l" rtl="0">
              <a:lnSpc>
                <a:spcPct val="90000"/>
              </a:lnSpc>
              <a:spcBef>
                <a:spcPts val="0"/>
              </a:spcBef>
              <a:spcAft>
                <a:spcPts val="0"/>
              </a:spcAft>
              <a:buNone/>
            </a:pPr>
            <a:endParaRPr lang="es-MX" sz="1500" dirty="0">
              <a:solidFill>
                <a:srgbClr val="2E3192"/>
              </a:solidFill>
              <a:latin typeface="Verdana"/>
              <a:ea typeface="Verdana"/>
              <a:cs typeface="Verdana"/>
              <a:sym typeface="Verdana"/>
            </a:endParaRPr>
          </a:p>
        </p:txBody>
      </p:sp>
      <p:sp>
        <p:nvSpPr>
          <p:cNvPr id="65" name="Google Shape;65;p14">
            <a:extLst>
              <a:ext uri="{FF2B5EF4-FFF2-40B4-BE49-F238E27FC236}">
                <a16:creationId xmlns:a16="http://schemas.microsoft.com/office/drawing/2014/main" xmlns="" id="{9825AA89-101B-606B-E511-F336A0365DB9}"/>
              </a:ext>
            </a:extLst>
          </p:cNvPr>
          <p:cNvSpPr txBox="1"/>
          <p:nvPr/>
        </p:nvSpPr>
        <p:spPr>
          <a:xfrm>
            <a:off x="471002" y="835413"/>
            <a:ext cx="7886700" cy="388200"/>
          </a:xfrm>
          <a:prstGeom prst="rect">
            <a:avLst/>
          </a:prstGeom>
          <a:noFill/>
          <a:ln>
            <a:noFill/>
          </a:ln>
        </p:spPr>
        <p:txBody>
          <a:bodyPr spcFirstLastPara="1" wrap="square" lIns="68575" tIns="34275" rIns="68575" bIns="34275" anchor="t" anchorCtr="0">
            <a:normAutofit fontScale="62500" lnSpcReduction="20000"/>
          </a:bodyPr>
          <a:lstStyle/>
          <a:p>
            <a:pPr marL="0" marR="0" lvl="0" indent="0" algn="l" rtl="0">
              <a:lnSpc>
                <a:spcPct val="90000"/>
              </a:lnSpc>
              <a:spcBef>
                <a:spcPts val="0"/>
              </a:spcBef>
              <a:spcAft>
                <a:spcPts val="0"/>
              </a:spcAft>
              <a:buClr>
                <a:srgbClr val="000000"/>
              </a:buClr>
              <a:buSzPts val="2100"/>
              <a:buFont typeface="Arial"/>
              <a:buNone/>
            </a:pPr>
            <a:r>
              <a:rPr lang="es-419" sz="2100" b="1" dirty="0">
                <a:solidFill>
                  <a:srgbClr val="2E3192"/>
                </a:solidFill>
                <a:latin typeface="Verdana"/>
                <a:ea typeface="Verdana"/>
                <a:cs typeface="Verdana"/>
                <a:sym typeface="Verdana"/>
              </a:rPr>
              <a:t>ROL DEL PODER JUDICIAL EN LA PROTECCIÓN A LA SALUD Y SEGURIDAD</a:t>
            </a:r>
            <a:endParaRPr sz="1100" dirty="0">
              <a:solidFill>
                <a:srgbClr val="2E3192"/>
              </a:solidFill>
            </a:endParaRPr>
          </a:p>
        </p:txBody>
      </p:sp>
    </p:spTree>
    <p:extLst>
      <p:ext uri="{BB962C8B-B14F-4D97-AF65-F5344CB8AC3E}">
        <p14:creationId xmlns:p14="http://schemas.microsoft.com/office/powerpoint/2010/main" val="162830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xmlns="" id="{0898124D-B02B-567C-9FB0-B0A95F1936F4}"/>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xmlns="" id="{73F460A5-2B09-0477-214A-09F454209982}"/>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xmlns="" id="{E98681CF-DC94-4ECC-7C16-7CC5BEF53BA1}"/>
              </a:ext>
            </a:extLst>
          </p:cNvPr>
          <p:cNvSpPr txBox="1"/>
          <p:nvPr/>
        </p:nvSpPr>
        <p:spPr>
          <a:xfrm>
            <a:off x="1639614" y="1524000"/>
            <a:ext cx="6627533" cy="3125013"/>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Interpretación pro-trabajador en lo que atañe al tipo de responsabilidad que regula el artículo 184 del Código del Trabajo, así por ejemplo en autos Rol CS 154.545-2023.</a:t>
            </a:r>
          </a:p>
          <a:p>
            <a:pPr marL="0" lvl="0" indent="0" algn="l" rtl="0">
              <a:lnSpc>
                <a:spcPct val="90000"/>
              </a:lnSpc>
              <a:spcBef>
                <a:spcPts val="0"/>
              </a:spcBef>
              <a:spcAft>
                <a:spcPts val="0"/>
              </a:spcAft>
              <a:buNone/>
            </a:pPr>
            <a:endParaRPr lang="es-MX" sz="1500" dirty="0">
              <a:solidFill>
                <a:srgbClr val="2E3192"/>
              </a:solidFill>
              <a:latin typeface="Verdana"/>
              <a:ea typeface="Verdana"/>
              <a:cs typeface="Verdana"/>
              <a:sym typeface="Verdana"/>
            </a:endParaRPr>
          </a:p>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 Precisión sobre el concepto “medidas necesarias”, CR Roles 32.070-2014, 94.956-2016, 4.994-2019, 138.585-2022, 51.929-2023, 146.918-2023, 154.545-2023, 243.689-2023 y 243.699-2023.</a:t>
            </a:r>
          </a:p>
          <a:p>
            <a:pPr marL="0" lvl="0" indent="0" algn="l" rtl="0">
              <a:lnSpc>
                <a:spcPct val="90000"/>
              </a:lnSpc>
              <a:spcBef>
                <a:spcPts val="0"/>
              </a:spcBef>
              <a:spcAft>
                <a:spcPts val="0"/>
              </a:spcAft>
              <a:buNone/>
            </a:pPr>
            <a:endParaRPr lang="es-MX" sz="1500" dirty="0">
              <a:solidFill>
                <a:srgbClr val="2E3192"/>
              </a:solidFill>
              <a:latin typeface="Verdana"/>
              <a:ea typeface="Verdana"/>
              <a:cs typeface="Verdana"/>
              <a:sym typeface="Verdana"/>
            </a:endParaRPr>
          </a:p>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 Alcance de la expresión “eficazmente” que se exige respecto de  tales medidas, declarando en los autos Rol N° 94.956-2016, 12.189-2018 y 154.809-2020</a:t>
            </a:r>
          </a:p>
          <a:p>
            <a:pPr marL="0" lvl="0" indent="0" algn="l" rtl="0">
              <a:lnSpc>
                <a:spcPct val="90000"/>
              </a:lnSpc>
              <a:spcBef>
                <a:spcPts val="0"/>
              </a:spcBef>
              <a:spcAft>
                <a:spcPts val="0"/>
              </a:spcAft>
              <a:buNone/>
            </a:pPr>
            <a:endParaRPr lang="es-MX" sz="1500" dirty="0">
              <a:solidFill>
                <a:srgbClr val="2E3192"/>
              </a:solidFill>
              <a:latin typeface="Verdana"/>
              <a:ea typeface="Verdana"/>
              <a:cs typeface="Verdana"/>
              <a:sym typeface="Verdana"/>
            </a:endParaRPr>
          </a:p>
        </p:txBody>
      </p:sp>
      <p:sp>
        <p:nvSpPr>
          <p:cNvPr id="65" name="Google Shape;65;p14">
            <a:extLst>
              <a:ext uri="{FF2B5EF4-FFF2-40B4-BE49-F238E27FC236}">
                <a16:creationId xmlns:a16="http://schemas.microsoft.com/office/drawing/2014/main" xmlns="" id="{791EEF9E-746D-DB73-C78E-F70C1DDC9750}"/>
              </a:ext>
            </a:extLst>
          </p:cNvPr>
          <p:cNvSpPr txBox="1"/>
          <p:nvPr/>
        </p:nvSpPr>
        <p:spPr>
          <a:xfrm>
            <a:off x="471002" y="835413"/>
            <a:ext cx="7886700" cy="388200"/>
          </a:xfrm>
          <a:prstGeom prst="rect">
            <a:avLst/>
          </a:prstGeom>
          <a:noFill/>
          <a:ln>
            <a:noFill/>
          </a:ln>
        </p:spPr>
        <p:txBody>
          <a:bodyPr spcFirstLastPara="1" wrap="square" lIns="68575" tIns="34275" rIns="68575" bIns="34275" anchor="t" anchorCtr="0">
            <a:normAutofit fontScale="62500" lnSpcReduction="20000"/>
          </a:bodyPr>
          <a:lstStyle/>
          <a:p>
            <a:pPr marL="0" marR="0" lvl="0" indent="0" algn="l" rtl="0">
              <a:lnSpc>
                <a:spcPct val="90000"/>
              </a:lnSpc>
              <a:spcBef>
                <a:spcPts val="0"/>
              </a:spcBef>
              <a:spcAft>
                <a:spcPts val="0"/>
              </a:spcAft>
              <a:buClr>
                <a:srgbClr val="000000"/>
              </a:buClr>
              <a:buSzPts val="2100"/>
              <a:buFont typeface="Arial"/>
              <a:buNone/>
            </a:pPr>
            <a:r>
              <a:rPr lang="es-419" sz="2100" b="1" dirty="0">
                <a:solidFill>
                  <a:srgbClr val="2E3192"/>
                </a:solidFill>
                <a:latin typeface="Verdana"/>
                <a:ea typeface="Verdana"/>
                <a:cs typeface="Verdana"/>
                <a:sym typeface="Verdana"/>
              </a:rPr>
              <a:t>ROL DEL PODER JUDICIAL EN LA PROTECCIÓN A LA SALUD Y SEGURIDAD</a:t>
            </a:r>
            <a:endParaRPr sz="1100" dirty="0">
              <a:solidFill>
                <a:srgbClr val="2E3192"/>
              </a:solidFill>
            </a:endParaRPr>
          </a:p>
        </p:txBody>
      </p:sp>
    </p:spTree>
    <p:extLst>
      <p:ext uri="{BB962C8B-B14F-4D97-AF65-F5344CB8AC3E}">
        <p14:creationId xmlns:p14="http://schemas.microsoft.com/office/powerpoint/2010/main" val="36366483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xmlns="" id="{5CD41E7A-3591-FE6B-0D4F-42524E5550D2}"/>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xmlns="" id="{6D497C72-A2C4-0FE3-7B9F-1B301BD199DF}"/>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xmlns="" id="{9776A938-B08B-922E-33FD-48BBB2CFC287}"/>
              </a:ext>
            </a:extLst>
          </p:cNvPr>
          <p:cNvSpPr txBox="1"/>
          <p:nvPr/>
        </p:nvSpPr>
        <p:spPr>
          <a:xfrm>
            <a:off x="1639614" y="1524000"/>
            <a:ext cx="6627533" cy="3125013"/>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Su incumplimiento permite al trabajador </a:t>
            </a:r>
            <a:r>
              <a:rPr lang="es-MX" sz="1500" dirty="0" err="1">
                <a:solidFill>
                  <a:srgbClr val="2E3192"/>
                </a:solidFill>
                <a:latin typeface="Verdana"/>
                <a:ea typeface="Verdana"/>
                <a:cs typeface="Verdana"/>
                <a:sym typeface="Verdana"/>
              </a:rPr>
              <a:t>autodespedirse</a:t>
            </a:r>
            <a:r>
              <a:rPr lang="es-MX" sz="1500" dirty="0">
                <a:solidFill>
                  <a:srgbClr val="2E3192"/>
                </a:solidFill>
                <a:latin typeface="Verdana"/>
                <a:ea typeface="Verdana"/>
                <a:cs typeface="Verdana"/>
                <a:sym typeface="Verdana"/>
              </a:rPr>
              <a:t>, sea en contexto o no de un proceso de tutela laboral, o iniciar acciones indemnizatorias si el incumplimiento se traduce en la ocurrencia de un accidente del trabajo o enfermedad profesional, también permite la aplicación de sanciones por parte de la autoridad administrativa, sea la Inspección del Trabajo o los organismos administradores de la Ley 16.744.</a:t>
            </a:r>
          </a:p>
          <a:p>
            <a:pPr marL="0" lvl="0" indent="0" algn="l" rtl="0">
              <a:lnSpc>
                <a:spcPct val="90000"/>
              </a:lnSpc>
              <a:spcBef>
                <a:spcPts val="0"/>
              </a:spcBef>
              <a:spcAft>
                <a:spcPts val="0"/>
              </a:spcAft>
              <a:buNone/>
            </a:pPr>
            <a:endParaRPr lang="es-MX" sz="1500" dirty="0">
              <a:solidFill>
                <a:srgbClr val="2E3192"/>
              </a:solidFill>
              <a:latin typeface="Verdana"/>
              <a:ea typeface="Verdana"/>
              <a:cs typeface="Verdana"/>
              <a:sym typeface="Verdana"/>
            </a:endParaRPr>
          </a:p>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Este carácter deriva del íntimo vínculo entre la seguridad laboral y los derechos fundamentales de los trabajadores, que se ven conculcados cada vez que se verifica un accidente del trabajo o enfermedad profesional.</a:t>
            </a:r>
          </a:p>
          <a:p>
            <a:pPr marL="0" lvl="0" indent="0" algn="l" rtl="0">
              <a:lnSpc>
                <a:spcPct val="90000"/>
              </a:lnSpc>
              <a:spcBef>
                <a:spcPts val="0"/>
              </a:spcBef>
              <a:spcAft>
                <a:spcPts val="0"/>
              </a:spcAft>
              <a:buNone/>
            </a:pPr>
            <a:endParaRPr lang="es-MX" sz="1500" dirty="0">
              <a:solidFill>
                <a:srgbClr val="2E3192"/>
              </a:solidFill>
              <a:latin typeface="Verdana"/>
              <a:ea typeface="Verdana"/>
              <a:cs typeface="Verdana"/>
              <a:sym typeface="Verdana"/>
            </a:endParaRPr>
          </a:p>
        </p:txBody>
      </p:sp>
      <p:sp>
        <p:nvSpPr>
          <p:cNvPr id="65" name="Google Shape;65;p14">
            <a:extLst>
              <a:ext uri="{FF2B5EF4-FFF2-40B4-BE49-F238E27FC236}">
                <a16:creationId xmlns:a16="http://schemas.microsoft.com/office/drawing/2014/main" xmlns="" id="{E34A2B2E-1B28-D2DF-8157-EE0A8384DC9A}"/>
              </a:ext>
            </a:extLst>
          </p:cNvPr>
          <p:cNvSpPr txBox="1"/>
          <p:nvPr/>
        </p:nvSpPr>
        <p:spPr>
          <a:xfrm>
            <a:off x="471002" y="835413"/>
            <a:ext cx="7886700" cy="388200"/>
          </a:xfrm>
          <a:prstGeom prst="rect">
            <a:avLst/>
          </a:prstGeom>
          <a:noFill/>
          <a:ln>
            <a:noFill/>
          </a:ln>
        </p:spPr>
        <p:txBody>
          <a:bodyPr spcFirstLastPara="1" wrap="square" lIns="68575" tIns="34275" rIns="68575" bIns="34275" anchor="t" anchorCtr="0">
            <a:normAutofit fontScale="62500" lnSpcReduction="20000"/>
          </a:bodyPr>
          <a:lstStyle/>
          <a:p>
            <a:pPr marL="0" marR="0" lvl="0" indent="0" algn="l" rtl="0">
              <a:lnSpc>
                <a:spcPct val="90000"/>
              </a:lnSpc>
              <a:spcBef>
                <a:spcPts val="0"/>
              </a:spcBef>
              <a:spcAft>
                <a:spcPts val="0"/>
              </a:spcAft>
              <a:buClr>
                <a:srgbClr val="000000"/>
              </a:buClr>
              <a:buSzPts val="2100"/>
              <a:buFont typeface="Arial"/>
              <a:buNone/>
            </a:pPr>
            <a:r>
              <a:rPr lang="es-419" sz="2100" b="1" dirty="0">
                <a:solidFill>
                  <a:srgbClr val="2E3192"/>
                </a:solidFill>
                <a:latin typeface="Verdana"/>
                <a:ea typeface="Verdana"/>
                <a:cs typeface="Verdana"/>
                <a:sym typeface="Verdana"/>
              </a:rPr>
              <a:t>EL DEBER DE SEGURIDAD ES UNA OBLIGACIÓN ESENCIAL DEL CONTRATO</a:t>
            </a:r>
            <a:endParaRPr sz="1100" dirty="0">
              <a:solidFill>
                <a:srgbClr val="2E3192"/>
              </a:solidFill>
            </a:endParaRPr>
          </a:p>
        </p:txBody>
      </p:sp>
    </p:spTree>
    <p:extLst>
      <p:ext uri="{BB962C8B-B14F-4D97-AF65-F5344CB8AC3E}">
        <p14:creationId xmlns:p14="http://schemas.microsoft.com/office/powerpoint/2010/main" val="1785457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xmlns="" id="{D3D3B244-A8D8-56FF-7D5A-537736900FC2}"/>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xmlns="" id="{98634915-E889-2156-A8F8-16D56ED76C6D}"/>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xmlns="" id="{0C261AE0-E5B9-9EB9-F4C3-BDA5F077D474}"/>
              </a:ext>
            </a:extLst>
          </p:cNvPr>
          <p:cNvSpPr txBox="1"/>
          <p:nvPr/>
        </p:nvSpPr>
        <p:spPr>
          <a:xfrm>
            <a:off x="1639614" y="1524000"/>
            <a:ext cx="6627533" cy="3125013"/>
          </a:xfrm>
          <a:prstGeom prst="rect">
            <a:avLst/>
          </a:prstGeom>
          <a:noFill/>
          <a:ln>
            <a:noFill/>
          </a:ln>
        </p:spPr>
        <p:txBody>
          <a:bodyPr spcFirstLastPara="1" wrap="square" lIns="68575" tIns="34275" rIns="68575" bIns="34275" anchor="t" anchorCtr="0">
            <a:normAutofit fontScale="92500" lnSpcReduction="20000"/>
          </a:bodyPr>
          <a:lstStyle/>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La preocupación por los DDFF de las personas trabajadoras es una nota característica del derecho del trabajo del S. XXI en nuestra país, siendo ese el fundamento de las principales reformas aprobadas a contar del año 2000.</a:t>
            </a:r>
          </a:p>
          <a:p>
            <a:pPr marL="0" lvl="0" indent="0" algn="l" rtl="0">
              <a:lnSpc>
                <a:spcPct val="90000"/>
              </a:lnSpc>
              <a:spcBef>
                <a:spcPts val="0"/>
              </a:spcBef>
              <a:spcAft>
                <a:spcPts val="0"/>
              </a:spcAft>
              <a:buNone/>
            </a:pPr>
            <a:endParaRPr lang="es-MX" sz="1500" dirty="0">
              <a:solidFill>
                <a:srgbClr val="2E3192"/>
              </a:solidFill>
              <a:latin typeface="Verdana"/>
              <a:ea typeface="Verdana"/>
              <a:cs typeface="Verdana"/>
              <a:sym typeface="Verdana"/>
            </a:endParaRPr>
          </a:p>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Sostenemos que existe una correlación entre el avance por la preocupación de los derechos fundamentales en la legislación laboral y la opción por la prevención, por sobre la sanción y reparación, en materia de seguridad.</a:t>
            </a:r>
          </a:p>
          <a:p>
            <a:pPr marL="0" lvl="0" indent="0" algn="l" rtl="0">
              <a:lnSpc>
                <a:spcPct val="90000"/>
              </a:lnSpc>
              <a:spcBef>
                <a:spcPts val="0"/>
              </a:spcBef>
              <a:spcAft>
                <a:spcPts val="0"/>
              </a:spcAft>
              <a:buNone/>
            </a:pPr>
            <a:endParaRPr lang="es-MX" sz="1500" dirty="0">
              <a:solidFill>
                <a:srgbClr val="2E3192"/>
              </a:solidFill>
              <a:latin typeface="Verdana"/>
              <a:ea typeface="Verdana"/>
              <a:cs typeface="Verdana"/>
              <a:sym typeface="Verdana"/>
            </a:endParaRPr>
          </a:p>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Para ello la seguridad es entendida en un sentido amplio, referido no sólo a los riesgos de accidentes y enfermedades que afectan a la salud física, sino también de aquellos que involucran la psique del trabajador, como son el acoso, la violencia y la discriminación, cuyos efectos pueden ser más profundos y duraderos que los de una lesión física, alterando no sólo el ambiente de trabajo sino también las relaciones familiares y sociales de sus víctimas, por lo que esta debe ser una materia preponderante en el moderno derecho del trabajo. </a:t>
            </a:r>
          </a:p>
          <a:p>
            <a:pPr marL="0" lvl="0" indent="0" algn="l" rtl="0">
              <a:lnSpc>
                <a:spcPct val="90000"/>
              </a:lnSpc>
              <a:spcBef>
                <a:spcPts val="0"/>
              </a:spcBef>
              <a:spcAft>
                <a:spcPts val="0"/>
              </a:spcAft>
              <a:buNone/>
            </a:pPr>
            <a:endParaRPr lang="es-MX" sz="1500" dirty="0">
              <a:solidFill>
                <a:srgbClr val="2E3192"/>
              </a:solidFill>
              <a:latin typeface="Verdana"/>
              <a:ea typeface="Verdana"/>
              <a:cs typeface="Verdana"/>
              <a:sym typeface="Verdana"/>
            </a:endParaRPr>
          </a:p>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 </a:t>
            </a:r>
          </a:p>
        </p:txBody>
      </p:sp>
      <p:sp>
        <p:nvSpPr>
          <p:cNvPr id="65" name="Google Shape;65;p14">
            <a:extLst>
              <a:ext uri="{FF2B5EF4-FFF2-40B4-BE49-F238E27FC236}">
                <a16:creationId xmlns:a16="http://schemas.microsoft.com/office/drawing/2014/main" xmlns="" id="{0142BEA6-EC44-D0A2-38DD-C7400F0BA40E}"/>
              </a:ext>
            </a:extLst>
          </p:cNvPr>
          <p:cNvSpPr txBox="1"/>
          <p:nvPr/>
        </p:nvSpPr>
        <p:spPr>
          <a:xfrm>
            <a:off x="471002" y="835413"/>
            <a:ext cx="7886700" cy="388200"/>
          </a:xfrm>
          <a:prstGeom prst="rect">
            <a:avLst/>
          </a:prstGeom>
          <a:noFill/>
          <a:ln>
            <a:noFill/>
          </a:ln>
        </p:spPr>
        <p:txBody>
          <a:bodyPr spcFirstLastPara="1" wrap="square" lIns="68575" tIns="34275" rIns="68575" bIns="34275" anchor="t" anchorCtr="0">
            <a:normAutofit fontScale="62500" lnSpcReduction="20000"/>
          </a:bodyPr>
          <a:lstStyle/>
          <a:p>
            <a:pPr marL="0" marR="0" lvl="0" indent="0" algn="l" rtl="0">
              <a:lnSpc>
                <a:spcPct val="90000"/>
              </a:lnSpc>
              <a:spcBef>
                <a:spcPts val="0"/>
              </a:spcBef>
              <a:spcAft>
                <a:spcPts val="0"/>
              </a:spcAft>
              <a:buClr>
                <a:srgbClr val="000000"/>
              </a:buClr>
              <a:buSzPts val="2100"/>
              <a:buFont typeface="Arial"/>
              <a:buNone/>
            </a:pPr>
            <a:r>
              <a:rPr lang="es-419" sz="2100" b="1" dirty="0">
                <a:solidFill>
                  <a:srgbClr val="2E3192"/>
                </a:solidFill>
                <a:latin typeface="Verdana"/>
                <a:ea typeface="Verdana"/>
                <a:cs typeface="Verdana"/>
                <a:sym typeface="Verdana"/>
              </a:rPr>
              <a:t>EL DEBER DE SEGURIDAD ES UNA OBLIGACIÓN ESENCIAL DEL CONTRATO</a:t>
            </a:r>
            <a:endParaRPr sz="1100" dirty="0">
              <a:solidFill>
                <a:srgbClr val="2E3192"/>
              </a:solidFill>
            </a:endParaRPr>
          </a:p>
        </p:txBody>
      </p:sp>
    </p:spTree>
    <p:extLst>
      <p:ext uri="{BB962C8B-B14F-4D97-AF65-F5344CB8AC3E}">
        <p14:creationId xmlns:p14="http://schemas.microsoft.com/office/powerpoint/2010/main" val="42025175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xmlns="" id="{23FAC085-ABB3-E684-5B7E-84C06F38FA6A}"/>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xmlns="" id="{39F165DD-40E6-9BE7-09E6-3F641BB12C98}"/>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xmlns="" id="{609D6A63-8F09-E500-EE9C-DECF040CA220}"/>
              </a:ext>
            </a:extLst>
          </p:cNvPr>
          <p:cNvSpPr txBox="1"/>
          <p:nvPr/>
        </p:nvSpPr>
        <p:spPr>
          <a:xfrm>
            <a:off x="1639614" y="1524000"/>
            <a:ext cx="6627533" cy="3125013"/>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Atendidas las perniciosas consecuencias de las afecciones a la vida y seguridad en los trabajadores, es que la legislación nacional está apostando por un enfoque preventivo, que se relaciona con las recientes ratificaciones por parte del Estado de Chile de los Convenios OIT N° 155 y 190, el 10 de junio de 2025 y el 12 de junio de 2023, respectivamente; así como la aprobación del Decreto N° 44, de 3 de agosto de 2023.  </a:t>
            </a:r>
          </a:p>
          <a:p>
            <a:pPr marL="0" lvl="0" indent="0" algn="l" rtl="0">
              <a:lnSpc>
                <a:spcPct val="90000"/>
              </a:lnSpc>
              <a:spcBef>
                <a:spcPts val="0"/>
              </a:spcBef>
              <a:spcAft>
                <a:spcPts val="0"/>
              </a:spcAft>
              <a:buNone/>
            </a:pPr>
            <a:endParaRPr lang="es-MX" sz="1500" dirty="0">
              <a:solidFill>
                <a:srgbClr val="2E3192"/>
              </a:solidFill>
              <a:latin typeface="Verdana"/>
              <a:ea typeface="Verdana"/>
              <a:cs typeface="Verdana"/>
              <a:sym typeface="Verdana"/>
            </a:endParaRPr>
          </a:p>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 </a:t>
            </a:r>
          </a:p>
        </p:txBody>
      </p:sp>
      <p:sp>
        <p:nvSpPr>
          <p:cNvPr id="65" name="Google Shape;65;p14">
            <a:extLst>
              <a:ext uri="{FF2B5EF4-FFF2-40B4-BE49-F238E27FC236}">
                <a16:creationId xmlns:a16="http://schemas.microsoft.com/office/drawing/2014/main" xmlns="" id="{E7BE7A56-7500-6697-D00A-1821D7B1C60D}"/>
              </a:ext>
            </a:extLst>
          </p:cNvPr>
          <p:cNvSpPr txBox="1"/>
          <p:nvPr/>
        </p:nvSpPr>
        <p:spPr>
          <a:xfrm>
            <a:off x="471002" y="835413"/>
            <a:ext cx="7886700" cy="388200"/>
          </a:xfrm>
          <a:prstGeom prst="rect">
            <a:avLst/>
          </a:prstGeom>
          <a:noFill/>
          <a:ln>
            <a:noFill/>
          </a:ln>
        </p:spPr>
        <p:txBody>
          <a:bodyPr spcFirstLastPara="1" wrap="square" lIns="68575" tIns="34275" rIns="68575" bIns="34275" anchor="t" anchorCtr="0">
            <a:normAutofit fontScale="70000" lnSpcReduction="20000"/>
          </a:bodyPr>
          <a:lstStyle/>
          <a:p>
            <a:pPr marL="0" marR="0" lvl="0" indent="0" algn="l" rtl="0">
              <a:lnSpc>
                <a:spcPct val="90000"/>
              </a:lnSpc>
              <a:spcBef>
                <a:spcPts val="0"/>
              </a:spcBef>
              <a:spcAft>
                <a:spcPts val="0"/>
              </a:spcAft>
              <a:buClr>
                <a:srgbClr val="000000"/>
              </a:buClr>
              <a:buSzPts val="2100"/>
              <a:buFont typeface="Arial"/>
              <a:buNone/>
            </a:pPr>
            <a:r>
              <a:rPr lang="es-419" sz="2100" b="1" dirty="0">
                <a:solidFill>
                  <a:srgbClr val="2E3192"/>
                </a:solidFill>
                <a:latin typeface="Verdana"/>
                <a:ea typeface="Verdana"/>
                <a:cs typeface="Verdana"/>
                <a:sym typeface="Verdana"/>
              </a:rPr>
              <a:t>EL DEBER DE SEGURIDAD EXIGE ADOPTAR UN ENFOQUE PREVENTIVO</a:t>
            </a:r>
            <a:endParaRPr sz="1100" dirty="0">
              <a:solidFill>
                <a:srgbClr val="2E3192"/>
              </a:solidFill>
            </a:endParaRPr>
          </a:p>
        </p:txBody>
      </p:sp>
    </p:spTree>
    <p:extLst>
      <p:ext uri="{BB962C8B-B14F-4D97-AF65-F5344CB8AC3E}">
        <p14:creationId xmlns:p14="http://schemas.microsoft.com/office/powerpoint/2010/main" val="29182155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xmlns="" id="{A5CE05E5-36EA-9E27-A955-61AA6DBE8C48}"/>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xmlns="" id="{9F63DB43-604E-1AB2-DFAC-261AAE988401}"/>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xmlns="" id="{4D196C7E-8C71-0104-F33B-FFAB2C3FCE71}"/>
              </a:ext>
            </a:extLst>
          </p:cNvPr>
          <p:cNvSpPr txBox="1"/>
          <p:nvPr/>
        </p:nvSpPr>
        <p:spPr>
          <a:xfrm>
            <a:off x="1639614" y="1524000"/>
            <a:ext cx="6627533" cy="3125013"/>
          </a:xfrm>
          <a:prstGeom prst="rect">
            <a:avLst/>
          </a:prstGeom>
          <a:noFill/>
          <a:ln>
            <a:noFill/>
          </a:ln>
        </p:spPr>
        <p:txBody>
          <a:bodyPr spcFirstLastPara="1" wrap="square" lIns="68575" tIns="34275" rIns="68575" bIns="34275" anchor="t" anchorCtr="0">
            <a:normAutofit lnSpcReduction="10000"/>
          </a:bodyPr>
          <a:lstStyle/>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El Decreto N° 44, de 2024, incorpora una serie de conceptos que resultan fundamentales para guiar el actuar de las empresas que se propongan invertir en prevención, como una fórmula para reducir la siniestralidad, debido a los gastos y el ausentismo que conllevan, e incrementar su productividad.</a:t>
            </a:r>
          </a:p>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Entre ellos: gestión preventiva, entorno de trabajo seguro y saludable; además de riesgos laborales, peligro, factor de riesgo, violencia y acoso en el mundo del trabajo, violencia o acoso por razón de género, violencia externa, medidas preventivas y correctivas.</a:t>
            </a:r>
          </a:p>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Además, el decreto y la normativa que complementa la Ley N° 21.643, como la Circular N° 3813 de la Superintendencia de Seguridad Social, han puesto de relve la Política Nacional de Seguridad y Salud en el Trabajo, cuyo primer principio es el respeto a la vida e integridad física y psicosocial de las personas trabajadoras como un derecho fundamental.</a:t>
            </a:r>
          </a:p>
        </p:txBody>
      </p:sp>
      <p:sp>
        <p:nvSpPr>
          <p:cNvPr id="65" name="Google Shape;65;p14">
            <a:extLst>
              <a:ext uri="{FF2B5EF4-FFF2-40B4-BE49-F238E27FC236}">
                <a16:creationId xmlns:a16="http://schemas.microsoft.com/office/drawing/2014/main" xmlns="" id="{3DC36786-2374-4045-66EC-C36BC7B97C89}"/>
              </a:ext>
            </a:extLst>
          </p:cNvPr>
          <p:cNvSpPr txBox="1"/>
          <p:nvPr/>
        </p:nvSpPr>
        <p:spPr>
          <a:xfrm>
            <a:off x="471002" y="835413"/>
            <a:ext cx="7886700" cy="388200"/>
          </a:xfrm>
          <a:prstGeom prst="rect">
            <a:avLst/>
          </a:prstGeom>
          <a:noFill/>
          <a:ln>
            <a:noFill/>
          </a:ln>
        </p:spPr>
        <p:txBody>
          <a:bodyPr spcFirstLastPara="1" wrap="square" lIns="68575" tIns="34275" rIns="68575" bIns="34275" anchor="t" anchorCtr="0">
            <a:normAutofit/>
          </a:bodyPr>
          <a:lstStyle/>
          <a:p>
            <a:pPr marL="0" marR="0" lvl="0" indent="0" algn="l" rtl="0">
              <a:lnSpc>
                <a:spcPct val="90000"/>
              </a:lnSpc>
              <a:spcBef>
                <a:spcPts val="0"/>
              </a:spcBef>
              <a:spcAft>
                <a:spcPts val="0"/>
              </a:spcAft>
              <a:buClr>
                <a:srgbClr val="000000"/>
              </a:buClr>
              <a:buSzPts val="2100"/>
              <a:buFont typeface="Arial"/>
              <a:buNone/>
            </a:pPr>
            <a:r>
              <a:rPr lang="es-419" sz="2100" b="1" dirty="0">
                <a:solidFill>
                  <a:srgbClr val="2E3192"/>
                </a:solidFill>
                <a:latin typeface="Verdana"/>
                <a:ea typeface="Verdana"/>
                <a:cs typeface="Verdana"/>
                <a:sym typeface="Verdana"/>
              </a:rPr>
              <a:t>NOVEDADES EN MATERIA DE PREVENCIÓN</a:t>
            </a:r>
            <a:endParaRPr sz="1100" dirty="0">
              <a:solidFill>
                <a:srgbClr val="2E3192"/>
              </a:solidFill>
            </a:endParaRPr>
          </a:p>
        </p:txBody>
      </p:sp>
    </p:spTree>
    <p:extLst>
      <p:ext uri="{BB962C8B-B14F-4D97-AF65-F5344CB8AC3E}">
        <p14:creationId xmlns:p14="http://schemas.microsoft.com/office/powerpoint/2010/main" val="12537771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xmlns="" id="{171A48BD-999D-6A9C-855B-1A2D7D088689}"/>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xmlns="" id="{441ACAD6-0B35-8DAE-9504-D8C4A2B29C76}"/>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xmlns="" id="{EA810D6F-C016-F788-E001-99DC8B9554AD}"/>
              </a:ext>
            </a:extLst>
          </p:cNvPr>
          <p:cNvSpPr txBox="1"/>
          <p:nvPr/>
        </p:nvSpPr>
        <p:spPr>
          <a:xfrm>
            <a:off x="1639614" y="1524000"/>
            <a:ext cx="6627533" cy="3125013"/>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El Convenio 190 de la OIT tiene el mérito de hablarle a todos los involucrados.</a:t>
            </a:r>
          </a:p>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 A los trabajadores les recuerda que los ampara el derecho de toda persona a un mundo del trabajo libre de violencia y acoso, incluidos la violencia y el acoso por razón de género</a:t>
            </a:r>
          </a:p>
          <a:p>
            <a:pPr lvl="0">
              <a:lnSpc>
                <a:spcPct val="90000"/>
              </a:lnSpc>
            </a:pPr>
            <a:r>
              <a:rPr lang="es-MX" sz="1500" dirty="0">
                <a:solidFill>
                  <a:srgbClr val="2E3192"/>
                </a:solidFill>
                <a:latin typeface="Verdana"/>
                <a:ea typeface="Verdana"/>
                <a:cs typeface="Verdana"/>
                <a:sym typeface="Verdana"/>
              </a:rPr>
              <a:t>.- A los empleadores, públicos y privados, les señala que la violencia y el acoso afectan la calidad de los servicios, que son incompatibles con la promoción de empresas sostenibles y que afectan la organización del trabajo, las relaciones laborales, el compromiso de los trabajadores, la reputación de las empresas y la productividad.</a:t>
            </a:r>
          </a:p>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 A los Estados les releva su responsabilidad en cuanto a promover un entorno general de tolerancia cero frente a la violencia y el acoso.</a:t>
            </a:r>
          </a:p>
        </p:txBody>
      </p:sp>
      <p:sp>
        <p:nvSpPr>
          <p:cNvPr id="65" name="Google Shape;65;p14">
            <a:extLst>
              <a:ext uri="{FF2B5EF4-FFF2-40B4-BE49-F238E27FC236}">
                <a16:creationId xmlns:a16="http://schemas.microsoft.com/office/drawing/2014/main" xmlns="" id="{25F73861-2F4E-D10F-2AA3-C128A0331BB8}"/>
              </a:ext>
            </a:extLst>
          </p:cNvPr>
          <p:cNvSpPr txBox="1"/>
          <p:nvPr/>
        </p:nvSpPr>
        <p:spPr>
          <a:xfrm>
            <a:off x="471002" y="835413"/>
            <a:ext cx="7886700" cy="388200"/>
          </a:xfrm>
          <a:prstGeom prst="rect">
            <a:avLst/>
          </a:prstGeom>
          <a:noFill/>
          <a:ln>
            <a:noFill/>
          </a:ln>
        </p:spPr>
        <p:txBody>
          <a:bodyPr spcFirstLastPara="1" wrap="square" lIns="68575" tIns="34275" rIns="68575" bIns="34275" anchor="t" anchorCtr="0">
            <a:normAutofit/>
          </a:bodyPr>
          <a:lstStyle/>
          <a:p>
            <a:pPr marL="0" marR="0" lvl="0" indent="0" algn="l" rtl="0">
              <a:lnSpc>
                <a:spcPct val="90000"/>
              </a:lnSpc>
              <a:spcBef>
                <a:spcPts val="0"/>
              </a:spcBef>
              <a:spcAft>
                <a:spcPts val="0"/>
              </a:spcAft>
              <a:buClr>
                <a:srgbClr val="000000"/>
              </a:buClr>
              <a:buSzPts val="2100"/>
              <a:buFont typeface="Arial"/>
              <a:buNone/>
            </a:pPr>
            <a:r>
              <a:rPr lang="es-419" sz="2100" b="1" dirty="0">
                <a:solidFill>
                  <a:srgbClr val="2E3192"/>
                </a:solidFill>
                <a:latin typeface="Verdana"/>
                <a:ea typeface="Verdana"/>
                <a:cs typeface="Verdana"/>
                <a:sym typeface="Verdana"/>
              </a:rPr>
              <a:t>NOVEDADES EN MATERIA DE PREVENCIÓN</a:t>
            </a:r>
            <a:endParaRPr sz="1100" dirty="0">
              <a:solidFill>
                <a:srgbClr val="2E3192"/>
              </a:solidFill>
            </a:endParaRPr>
          </a:p>
        </p:txBody>
      </p:sp>
    </p:spTree>
    <p:extLst>
      <p:ext uri="{BB962C8B-B14F-4D97-AF65-F5344CB8AC3E}">
        <p14:creationId xmlns:p14="http://schemas.microsoft.com/office/powerpoint/2010/main" val="18403988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xmlns="" id="{5AEBAC9A-CE8F-6A1D-9321-19E9B93C0C49}"/>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xmlns="" id="{4C414BBD-9657-EA57-AB53-EDB142444D58}"/>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xmlns="" id="{30E0EDF0-CDB2-A404-9E5B-56D0AAA7C1DD}"/>
              </a:ext>
            </a:extLst>
          </p:cNvPr>
          <p:cNvSpPr txBox="1"/>
          <p:nvPr/>
        </p:nvSpPr>
        <p:spPr>
          <a:xfrm>
            <a:off x="1639614" y="1524000"/>
            <a:ext cx="6627533" cy="3125013"/>
          </a:xfrm>
          <a:prstGeom prst="rect">
            <a:avLst/>
          </a:prstGeom>
          <a:noFill/>
          <a:ln>
            <a:noFill/>
          </a:ln>
        </p:spPr>
        <p:txBody>
          <a:bodyPr spcFirstLastPara="1" wrap="square" lIns="68575" tIns="34275" rIns="68575" bIns="34275" anchor="t" anchorCtr="0">
            <a:normAutofit lnSpcReduction="10000"/>
          </a:bodyPr>
          <a:lstStyle/>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La Ley 21.643 tiene como aporte relevante, precisamente, el desarrollo de la obligación de prevención.</a:t>
            </a:r>
          </a:p>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Efectúa una regulación paso a paso del deber de prevención que incluye: la identificación de los peligros y la evaluación de los riesgos, las medidas para prevenir y controlar tales riesgos, con objetivos medibles, para controlar la eficacia de dichas medidas y velar por su mejoramiento y corrección continua, las medidas para informar y capacitar adecuadamente a los trabajadores y a las trabajadoras sobre los riesgos identificados y evaluados, así como de las medidas de prevención y protección que deban adoptarse, con inclusión de los derechos y responsabilidades de los trabajadores y las trabajadoras y los de la propia empresa, además de otros referidos en forma más exclusiva a acoso y violencia.</a:t>
            </a:r>
          </a:p>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Propone un modelo que si bien se refiere </a:t>
            </a:r>
            <a:r>
              <a:rPr lang="es-MX" sz="1500">
                <a:solidFill>
                  <a:srgbClr val="2E3192"/>
                </a:solidFill>
                <a:latin typeface="Verdana"/>
                <a:ea typeface="Verdana"/>
                <a:cs typeface="Verdana"/>
                <a:sym typeface="Verdana"/>
              </a:rPr>
              <a:t>a violencia y acoso, es aplicables a todo tipo de riesgos, no sólo a los psicosociales.</a:t>
            </a:r>
            <a:endParaRPr lang="es-MX" sz="1500" dirty="0">
              <a:solidFill>
                <a:srgbClr val="2E3192"/>
              </a:solidFill>
              <a:latin typeface="Verdana"/>
              <a:ea typeface="Verdana"/>
              <a:cs typeface="Verdana"/>
              <a:sym typeface="Verdana"/>
            </a:endParaRPr>
          </a:p>
          <a:p>
            <a:pPr marL="0" lvl="0" indent="0" algn="l" rtl="0">
              <a:lnSpc>
                <a:spcPct val="90000"/>
              </a:lnSpc>
              <a:spcBef>
                <a:spcPts val="0"/>
              </a:spcBef>
              <a:spcAft>
                <a:spcPts val="0"/>
              </a:spcAft>
              <a:buNone/>
            </a:pPr>
            <a:endParaRPr lang="es-MX" sz="1500" dirty="0">
              <a:solidFill>
                <a:srgbClr val="2E3192"/>
              </a:solidFill>
              <a:latin typeface="Verdana"/>
              <a:ea typeface="Verdana"/>
              <a:cs typeface="Verdana"/>
              <a:sym typeface="Verdana"/>
            </a:endParaRPr>
          </a:p>
          <a:p>
            <a:pPr marL="0" lvl="0" indent="0" algn="l" rtl="0">
              <a:lnSpc>
                <a:spcPct val="90000"/>
              </a:lnSpc>
              <a:spcBef>
                <a:spcPts val="0"/>
              </a:spcBef>
              <a:spcAft>
                <a:spcPts val="0"/>
              </a:spcAft>
              <a:buNone/>
            </a:pPr>
            <a:endParaRPr lang="es-MX" sz="1500" dirty="0">
              <a:solidFill>
                <a:srgbClr val="2E3192"/>
              </a:solidFill>
              <a:latin typeface="Verdana"/>
              <a:ea typeface="Verdana"/>
              <a:cs typeface="Verdana"/>
              <a:sym typeface="Verdana"/>
            </a:endParaRPr>
          </a:p>
        </p:txBody>
      </p:sp>
      <p:sp>
        <p:nvSpPr>
          <p:cNvPr id="65" name="Google Shape;65;p14">
            <a:extLst>
              <a:ext uri="{FF2B5EF4-FFF2-40B4-BE49-F238E27FC236}">
                <a16:creationId xmlns:a16="http://schemas.microsoft.com/office/drawing/2014/main" xmlns="" id="{AFDB515C-E0BC-A54B-39E6-7F8C4FB4C588}"/>
              </a:ext>
            </a:extLst>
          </p:cNvPr>
          <p:cNvSpPr txBox="1"/>
          <p:nvPr/>
        </p:nvSpPr>
        <p:spPr>
          <a:xfrm>
            <a:off x="471002" y="835413"/>
            <a:ext cx="7886700" cy="388200"/>
          </a:xfrm>
          <a:prstGeom prst="rect">
            <a:avLst/>
          </a:prstGeom>
          <a:noFill/>
          <a:ln>
            <a:noFill/>
          </a:ln>
        </p:spPr>
        <p:txBody>
          <a:bodyPr spcFirstLastPara="1" wrap="square" lIns="68575" tIns="34275" rIns="68575" bIns="34275" anchor="t" anchorCtr="0">
            <a:normAutofit/>
          </a:bodyPr>
          <a:lstStyle/>
          <a:p>
            <a:pPr marL="0" marR="0" lvl="0" indent="0" algn="l" rtl="0">
              <a:lnSpc>
                <a:spcPct val="90000"/>
              </a:lnSpc>
              <a:spcBef>
                <a:spcPts val="0"/>
              </a:spcBef>
              <a:spcAft>
                <a:spcPts val="0"/>
              </a:spcAft>
              <a:buClr>
                <a:srgbClr val="000000"/>
              </a:buClr>
              <a:buSzPts val="2100"/>
              <a:buFont typeface="Arial"/>
              <a:buNone/>
            </a:pPr>
            <a:r>
              <a:rPr lang="es-419" sz="2100" b="1" dirty="0">
                <a:solidFill>
                  <a:srgbClr val="2E3192"/>
                </a:solidFill>
                <a:latin typeface="Verdana"/>
                <a:ea typeface="Verdana"/>
                <a:cs typeface="Verdana"/>
                <a:sym typeface="Verdana"/>
              </a:rPr>
              <a:t>NOVEDADES EN MATERIA DE PREVENCIÓN</a:t>
            </a:r>
            <a:endParaRPr sz="1100" dirty="0">
              <a:solidFill>
                <a:srgbClr val="2E3192"/>
              </a:solidFill>
            </a:endParaRPr>
          </a:p>
        </p:txBody>
      </p:sp>
    </p:spTree>
    <p:extLst>
      <p:ext uri="{BB962C8B-B14F-4D97-AF65-F5344CB8AC3E}">
        <p14:creationId xmlns:p14="http://schemas.microsoft.com/office/powerpoint/2010/main" val="29080399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xmlns="" id="{0A6A3583-45EA-27CE-5115-94FBD1BD28E5}"/>
            </a:ext>
          </a:extLst>
        </p:cNvPr>
        <p:cNvGrpSpPr/>
        <p:nvPr/>
      </p:nvGrpSpPr>
      <p:grpSpPr>
        <a:xfrm>
          <a:off x="0" y="0"/>
          <a:ext cx="0" cy="0"/>
          <a:chOff x="0" y="0"/>
          <a:chExt cx="0" cy="0"/>
        </a:xfrm>
      </p:grpSpPr>
      <p:pic>
        <p:nvPicPr>
          <p:cNvPr id="63" name="Google Shape;63;p14">
            <a:extLst>
              <a:ext uri="{FF2B5EF4-FFF2-40B4-BE49-F238E27FC236}">
                <a16:creationId xmlns:a16="http://schemas.microsoft.com/office/drawing/2014/main" xmlns="" id="{A4F337C3-F109-CC0C-62BE-E2E3A5D016C6}"/>
              </a:ext>
            </a:extLst>
          </p:cNvPr>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a:extLst>
              <a:ext uri="{FF2B5EF4-FFF2-40B4-BE49-F238E27FC236}">
                <a16:creationId xmlns:a16="http://schemas.microsoft.com/office/drawing/2014/main" xmlns="" id="{E584B7D6-B476-1ED0-A06E-287D679C6F2F}"/>
              </a:ext>
            </a:extLst>
          </p:cNvPr>
          <p:cNvSpPr txBox="1"/>
          <p:nvPr/>
        </p:nvSpPr>
        <p:spPr>
          <a:xfrm>
            <a:off x="1639614" y="1524000"/>
            <a:ext cx="6627533" cy="3125013"/>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None/>
            </a:pPr>
            <a:endParaRPr lang="es-MX" sz="1500" dirty="0">
              <a:solidFill>
                <a:srgbClr val="2E3192"/>
              </a:solidFill>
              <a:latin typeface="Verdana"/>
              <a:ea typeface="Verdana"/>
              <a:cs typeface="Verdana"/>
              <a:sym typeface="Verdana"/>
            </a:endParaRPr>
          </a:p>
          <a:p>
            <a:pPr marL="0" lvl="0" indent="0" algn="l" rtl="0">
              <a:lnSpc>
                <a:spcPct val="90000"/>
              </a:lnSpc>
              <a:spcBef>
                <a:spcPts val="0"/>
              </a:spcBef>
              <a:spcAft>
                <a:spcPts val="0"/>
              </a:spcAft>
              <a:buNone/>
            </a:pPr>
            <a:endParaRPr lang="es-MX" sz="1500" dirty="0">
              <a:solidFill>
                <a:srgbClr val="2E3192"/>
              </a:solidFill>
              <a:latin typeface="Verdana"/>
              <a:ea typeface="Verdana"/>
              <a:cs typeface="Verdana"/>
              <a:sym typeface="Verdana"/>
            </a:endParaRPr>
          </a:p>
          <a:p>
            <a:pPr marL="0" lvl="0" indent="0" algn="l" rtl="0">
              <a:lnSpc>
                <a:spcPct val="90000"/>
              </a:lnSpc>
              <a:spcBef>
                <a:spcPts val="0"/>
              </a:spcBef>
              <a:spcAft>
                <a:spcPts val="0"/>
              </a:spcAft>
              <a:buNone/>
            </a:pPr>
            <a:endParaRPr lang="es-MX" sz="1500" dirty="0">
              <a:solidFill>
                <a:srgbClr val="2E3192"/>
              </a:solidFill>
              <a:latin typeface="Verdana"/>
              <a:ea typeface="Verdana"/>
              <a:cs typeface="Verdana"/>
              <a:sym typeface="Verdana"/>
            </a:endParaRPr>
          </a:p>
          <a:p>
            <a:pPr marL="0" lvl="0" indent="0" algn="l" rtl="0">
              <a:lnSpc>
                <a:spcPct val="90000"/>
              </a:lnSpc>
              <a:spcBef>
                <a:spcPts val="0"/>
              </a:spcBef>
              <a:spcAft>
                <a:spcPts val="0"/>
              </a:spcAft>
              <a:buNone/>
            </a:pPr>
            <a:endParaRPr lang="es-MX" sz="1500" dirty="0">
              <a:solidFill>
                <a:srgbClr val="2E3192"/>
              </a:solidFill>
              <a:latin typeface="Verdana"/>
              <a:ea typeface="Verdana"/>
              <a:cs typeface="Verdana"/>
              <a:sym typeface="Verdana"/>
            </a:endParaRPr>
          </a:p>
          <a:p>
            <a:pPr marL="0" lvl="0" indent="0" algn="l" rtl="0">
              <a:lnSpc>
                <a:spcPct val="90000"/>
              </a:lnSpc>
              <a:spcBef>
                <a:spcPts val="0"/>
              </a:spcBef>
              <a:spcAft>
                <a:spcPts val="0"/>
              </a:spcAft>
              <a:buNone/>
            </a:pPr>
            <a:endParaRPr lang="es-MX" sz="1500" dirty="0">
              <a:solidFill>
                <a:srgbClr val="2E3192"/>
              </a:solidFill>
              <a:latin typeface="Verdana"/>
              <a:ea typeface="Verdana"/>
              <a:cs typeface="Verdana"/>
              <a:sym typeface="Verdana"/>
            </a:endParaRPr>
          </a:p>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			</a:t>
            </a:r>
          </a:p>
          <a:p>
            <a:pPr marL="0" lvl="0" indent="0" algn="l" rtl="0">
              <a:lnSpc>
                <a:spcPct val="90000"/>
              </a:lnSpc>
              <a:spcBef>
                <a:spcPts val="0"/>
              </a:spcBef>
              <a:spcAft>
                <a:spcPts val="0"/>
              </a:spcAft>
              <a:buNone/>
            </a:pPr>
            <a:endParaRPr lang="es-MX" sz="1500" dirty="0">
              <a:solidFill>
                <a:srgbClr val="2E3192"/>
              </a:solidFill>
              <a:latin typeface="Verdana"/>
              <a:ea typeface="Verdana"/>
              <a:cs typeface="Verdana"/>
              <a:sym typeface="Verdana"/>
            </a:endParaRPr>
          </a:p>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				</a:t>
            </a:r>
            <a:r>
              <a:rPr lang="es-MX" sz="1500" b="1" dirty="0">
                <a:solidFill>
                  <a:srgbClr val="2E3192"/>
                </a:solidFill>
                <a:latin typeface="Verdana"/>
                <a:ea typeface="Verdana"/>
                <a:cs typeface="Verdana"/>
                <a:sym typeface="Verdana"/>
              </a:rPr>
              <a:t>MUCHAS GRACIAS!!!. </a:t>
            </a:r>
          </a:p>
          <a:p>
            <a:pPr marL="0" lvl="0" indent="0" algn="l" rtl="0">
              <a:lnSpc>
                <a:spcPct val="90000"/>
              </a:lnSpc>
              <a:spcBef>
                <a:spcPts val="0"/>
              </a:spcBef>
              <a:spcAft>
                <a:spcPts val="0"/>
              </a:spcAft>
              <a:buNone/>
            </a:pPr>
            <a:endParaRPr lang="es-MX" sz="1500" dirty="0">
              <a:solidFill>
                <a:srgbClr val="2E3192"/>
              </a:solidFill>
              <a:latin typeface="Verdana"/>
              <a:ea typeface="Verdana"/>
              <a:cs typeface="Verdana"/>
              <a:sym typeface="Verdana"/>
            </a:endParaRPr>
          </a:p>
          <a:p>
            <a:pPr marL="0" lvl="0" indent="0" algn="l" rtl="0">
              <a:lnSpc>
                <a:spcPct val="90000"/>
              </a:lnSpc>
              <a:spcBef>
                <a:spcPts val="0"/>
              </a:spcBef>
              <a:spcAft>
                <a:spcPts val="0"/>
              </a:spcAft>
              <a:buNone/>
            </a:pPr>
            <a:r>
              <a:rPr lang="es-MX" sz="1500" dirty="0">
                <a:solidFill>
                  <a:srgbClr val="2E3192"/>
                </a:solidFill>
                <a:latin typeface="Verdana"/>
                <a:ea typeface="Verdana"/>
                <a:cs typeface="Verdana"/>
                <a:sym typeface="Verdana"/>
              </a:rPr>
              <a:t> </a:t>
            </a:r>
          </a:p>
        </p:txBody>
      </p:sp>
      <p:sp>
        <p:nvSpPr>
          <p:cNvPr id="65" name="Google Shape;65;p14">
            <a:extLst>
              <a:ext uri="{FF2B5EF4-FFF2-40B4-BE49-F238E27FC236}">
                <a16:creationId xmlns:a16="http://schemas.microsoft.com/office/drawing/2014/main" xmlns="" id="{E17BC48A-3903-7369-A1B9-A85B67E611B2}"/>
              </a:ext>
            </a:extLst>
          </p:cNvPr>
          <p:cNvSpPr txBox="1"/>
          <p:nvPr/>
        </p:nvSpPr>
        <p:spPr>
          <a:xfrm>
            <a:off x="471002" y="835413"/>
            <a:ext cx="7886700" cy="388200"/>
          </a:xfrm>
          <a:prstGeom prst="rect">
            <a:avLst/>
          </a:prstGeom>
          <a:noFill/>
          <a:ln>
            <a:noFill/>
          </a:ln>
        </p:spPr>
        <p:txBody>
          <a:bodyPr spcFirstLastPara="1" wrap="square" lIns="68575" tIns="34275" rIns="68575" bIns="34275" anchor="t" anchorCtr="0">
            <a:normAutofit/>
          </a:bodyPr>
          <a:lstStyle/>
          <a:p>
            <a:pPr marL="0" marR="0" lvl="0" indent="0" algn="l" rtl="0">
              <a:lnSpc>
                <a:spcPct val="90000"/>
              </a:lnSpc>
              <a:spcBef>
                <a:spcPts val="0"/>
              </a:spcBef>
              <a:spcAft>
                <a:spcPts val="0"/>
              </a:spcAft>
              <a:buClr>
                <a:srgbClr val="000000"/>
              </a:buClr>
              <a:buSzPts val="2100"/>
              <a:buFont typeface="Arial"/>
              <a:buNone/>
            </a:pPr>
            <a:endParaRPr sz="1100" dirty="0">
              <a:solidFill>
                <a:srgbClr val="2E3192"/>
              </a:solidFill>
            </a:endParaRPr>
          </a:p>
        </p:txBody>
      </p:sp>
    </p:spTree>
    <p:extLst>
      <p:ext uri="{BB962C8B-B14F-4D97-AF65-F5344CB8AC3E}">
        <p14:creationId xmlns:p14="http://schemas.microsoft.com/office/powerpoint/2010/main" val="14336200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53">
          <a:extLst>
            <a:ext uri="{FF2B5EF4-FFF2-40B4-BE49-F238E27FC236}">
              <a16:creationId xmlns:a16="http://schemas.microsoft.com/office/drawing/2014/main" xmlns="" id="{48478803-AABF-488F-6C07-E6DA205C20C6}"/>
            </a:ext>
          </a:extLst>
        </p:cNvPr>
        <p:cNvGrpSpPr/>
        <p:nvPr/>
      </p:nvGrpSpPr>
      <p:grpSpPr>
        <a:xfrm>
          <a:off x="0" y="0"/>
          <a:ext cx="0" cy="0"/>
          <a:chOff x="0" y="0"/>
          <a:chExt cx="0" cy="0"/>
        </a:xfrm>
      </p:grpSpPr>
      <p:pic>
        <p:nvPicPr>
          <p:cNvPr id="3" name="Imagen 2" descr="Sitio web&#10;&#10;El contenido generado por IA puede ser incorrecto.">
            <a:extLst>
              <a:ext uri="{FF2B5EF4-FFF2-40B4-BE49-F238E27FC236}">
                <a16:creationId xmlns:a16="http://schemas.microsoft.com/office/drawing/2014/main" xmlns="" id="{942D34F1-45A4-02EB-73E5-DA7A75B62CBC}"/>
              </a:ext>
            </a:extLst>
          </p:cNvPr>
          <p:cNvPicPr>
            <a:picLocks noChangeAspect="1"/>
          </p:cNvPicPr>
          <p:nvPr/>
        </p:nvPicPr>
        <p:blipFill>
          <a:blip r:embed="rId4"/>
          <a:stretch>
            <a:fillRect/>
          </a:stretch>
        </p:blipFill>
        <p:spPr>
          <a:xfrm>
            <a:off x="0" y="0"/>
            <a:ext cx="9144000" cy="5143500"/>
          </a:xfrm>
          <a:prstGeom prst="rect">
            <a:avLst/>
          </a:prstGeom>
        </p:spPr>
      </p:pic>
    </p:spTree>
    <p:extLst>
      <p:ext uri="{BB962C8B-B14F-4D97-AF65-F5344CB8AC3E}">
        <p14:creationId xmlns:p14="http://schemas.microsoft.com/office/powerpoint/2010/main" val="80757068"/>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TotalTime>
  <Words>1570</Words>
  <Application>Microsoft Office PowerPoint</Application>
  <PresentationFormat>Presentación en pantalla (16:9)</PresentationFormat>
  <Paragraphs>82</Paragraphs>
  <Slides>15</Slides>
  <Notes>15</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15</vt:i4>
      </vt:variant>
    </vt:vector>
  </HeadingPairs>
  <TitlesOfParts>
    <vt:vector size="18" baseType="lpstr">
      <vt:lpstr>Arial</vt:lpstr>
      <vt:lpstr>Verdana</vt:lpstr>
      <vt:lpstr>Simple Light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user</dc:creator>
  <cp:lastModifiedBy>usuario</cp:lastModifiedBy>
  <cp:revision>10</cp:revision>
  <dcterms:modified xsi:type="dcterms:W3CDTF">2025-06-22T21:01:29Z</dcterms:modified>
</cp:coreProperties>
</file>