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193"/>
    <a:srgbClr val="27519D"/>
    <a:srgbClr val="428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84" d="100"/>
          <a:sy n="84" d="100"/>
        </p:scale>
        <p:origin x="912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11B755BA-B090-EFC0-20A9-5F63DD57D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6CB494C1-958D-9042-9B1B-02055692EC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9A9C7C60-71E3-9989-2EE8-72B79BAE1B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6390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32ce85889f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32ce85889f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32ce85889f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32ce85889f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32ce85889f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32ce85889f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32ce85889f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32ce85889f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5B847F10-8F30-1CB2-948E-BC83F4015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620AB2C1-91E1-9F64-D4DF-0117A6B707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093B2D33-A7C7-8603-3025-4FD1D4E8BF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2911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D68E432B-24D0-F4F3-9F81-2F16EE685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59867260-0A19-49DC-441B-68D5A21D3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A355D33A-4F26-162E-12E6-1CD418419503}"/>
              </a:ext>
            </a:extLst>
          </p:cNvPr>
          <p:cNvSpPr txBox="1"/>
          <p:nvPr/>
        </p:nvSpPr>
        <p:spPr>
          <a:xfrm>
            <a:off x="3784680" y="2466964"/>
            <a:ext cx="5143512" cy="48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s-MX" sz="2000" dirty="0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LA TRANSFORMACIÓN DE LOS DERECHOS SOCIALES EN EL ENTORNO DE LA ALGOCRACIA</a:t>
            </a:r>
            <a:endParaRPr lang="es-419" sz="2000" dirty="0">
              <a:solidFill>
                <a:srgbClr val="2E3193"/>
              </a:solidFill>
            </a:endParaRPr>
          </a:p>
        </p:txBody>
      </p:sp>
      <p:sp>
        <p:nvSpPr>
          <p:cNvPr id="56" name="Google Shape;56;p13">
            <a:extLst>
              <a:ext uri="{FF2B5EF4-FFF2-40B4-BE49-F238E27FC236}">
                <a16:creationId xmlns:a16="http://schemas.microsoft.com/office/drawing/2014/main" id="{BCF2698B-6DE5-BB4A-17FF-6174FAB5EB13}"/>
              </a:ext>
            </a:extLst>
          </p:cNvPr>
          <p:cNvSpPr txBox="1"/>
          <p:nvPr/>
        </p:nvSpPr>
        <p:spPr>
          <a:xfrm>
            <a:off x="3784680" y="3289728"/>
            <a:ext cx="5143512" cy="253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419" dirty="0">
              <a:solidFill>
                <a:srgbClr val="2E3193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419" dirty="0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Juan David Alarcón Morales</a:t>
            </a:r>
          </a:p>
          <a:p>
            <a: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419" dirty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Sistema Integrado de la Seguridad Social Universitaria</a:t>
            </a:r>
          </a:p>
          <a:p>
            <a: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419" dirty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BOLIVIA</a:t>
            </a:r>
            <a:endParaRPr dirty="0">
              <a:solidFill>
                <a:srgbClr val="2E3193"/>
              </a:solidFill>
            </a:endParaRPr>
          </a:p>
        </p:txBody>
      </p:sp>
      <p:sp>
        <p:nvSpPr>
          <p:cNvPr id="8" name="Google Shape;56;p13">
            <a:extLst>
              <a:ext uri="{FF2B5EF4-FFF2-40B4-BE49-F238E27FC236}">
                <a16:creationId xmlns:a16="http://schemas.microsoft.com/office/drawing/2014/main" id="{1A33E813-93FB-D425-5475-12A0FFDC8F0E}"/>
              </a:ext>
            </a:extLst>
          </p:cNvPr>
          <p:cNvSpPr txBox="1"/>
          <p:nvPr/>
        </p:nvSpPr>
        <p:spPr>
          <a:xfrm>
            <a:off x="3784680" y="1844902"/>
            <a:ext cx="4819800" cy="2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100" b="1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PANEL 4: </a:t>
            </a:r>
            <a:r>
              <a:rPr lang="es-MX" sz="1100" b="1" dirty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“Seguridad y Salud en el trabajo Postpandemia, desafíos y estrategias del desarrollo tecnológico”</a:t>
            </a:r>
            <a:endParaRPr sz="1100" b="1" dirty="0">
              <a:solidFill>
                <a:srgbClr val="2E31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83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2514600" y="1668781"/>
            <a:ext cx="5752547" cy="2980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También llamados de la economía GIG, surgen como un nuevo paradigma de trabajadores para crear ingresos, utilizando las plataformas digitales (estudios del BID avanzaron en la </a:t>
            </a:r>
            <a:r>
              <a:rPr lang="es-MX" sz="1500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 aseguramiento de trabajadores independientes y de bajos ingresos a través de soluciones digitales y economía del comportamiento – Catalina Rodríguez, Oliver Azuara</a:t>
            </a:r>
            <a:r>
              <a:rPr lang="es-419" sz="1500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).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419" sz="1500" dirty="0">
              <a:solidFill>
                <a:srgbClr val="2E319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500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Los trabajadores GIG, trabajan proyectos específicos (o </a:t>
            </a:r>
            <a:r>
              <a:rPr lang="es-MX" sz="1500" dirty="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Gigs</a:t>
            </a:r>
            <a:r>
              <a:rPr lang="es-MX" sz="1500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 como musicalmente se entiende para un evento), generalmente a través de plataformas digitales. Estos trabajadores no tienen un empleo tradicional (cumplimiento de horario, remuneración y objeto definidos), se enfocan en realizar proyectos o tareas específicas, lo que les permite tener flexibilidad y autonomía en su trabajo.</a:t>
            </a:r>
            <a:endParaRPr sz="1500" dirty="0">
              <a:solidFill>
                <a:srgbClr val="2E31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628657" y="983770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TRABAJADORES GIG (iniciativa el BID)</a:t>
            </a:r>
            <a:endParaRPr sz="1100" dirty="0">
              <a:solidFill>
                <a:srgbClr val="2E319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37"/>
            <a:ext cx="9144001" cy="514378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3402404" y="1947863"/>
            <a:ext cx="4970415" cy="20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r>
              <a:rPr lang="es-MX" sz="1500" b="1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Trabajo independiente</a:t>
            </a:r>
            <a:r>
              <a:rPr lang="es-MX" sz="1500" b="0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: Trabajan de manera independiente y no están empleados directamente por una empresa o institución. </a:t>
            </a:r>
          </a:p>
          <a:p>
            <a:pPr>
              <a:lnSpc>
                <a:spcPct val="90000"/>
              </a:lnSpc>
              <a:buClr>
                <a:srgbClr val="0C4581"/>
              </a:buClr>
              <a:buSzPts val="1500"/>
            </a:pPr>
            <a:r>
              <a:rPr lang="es-MX" sz="1500" b="1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Flexibilidad:</a:t>
            </a:r>
            <a:r>
              <a:rPr lang="es-MX" sz="1500" b="0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 En cuanto a sus horarios y ubicación de trabajo.</a:t>
            </a:r>
            <a:endParaRPr lang="es-MX" sz="1100" dirty="0">
              <a:solidFill>
                <a:srgbClr val="2E3192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r>
              <a:rPr lang="es-MX" sz="1500" b="1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Proyectos o tareas específicas:</a:t>
            </a:r>
            <a:r>
              <a:rPr lang="es-MX" sz="1500" b="0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 Se enfocan en proyectos o tareas específicas, que pueden variar en duración y alcance.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r>
              <a:rPr lang="es-MX" sz="1500" b="1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Sin limite territorial</a:t>
            </a:r>
            <a:r>
              <a:rPr lang="es-MX" sz="1500" b="1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:</a:t>
            </a:r>
            <a:r>
              <a:rPr lang="es-MX" sz="1500" b="0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 Puede abarcar territorio nacional e internacional.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r>
              <a:rPr lang="es-MX" sz="1500" b="1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Plataformas digitales:</a:t>
            </a:r>
            <a:r>
              <a:rPr lang="es-MX" sz="1500" b="0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 Utilizan plataformas digitales para encontrar trabajo y conectarse con clientes o empresas. </a:t>
            </a:r>
          </a:p>
        </p:txBody>
      </p:sp>
      <p:sp>
        <p:nvSpPr>
          <p:cNvPr id="73" name="Google Shape;73;p15"/>
          <p:cNvSpPr txBox="1"/>
          <p:nvPr/>
        </p:nvSpPr>
        <p:spPr>
          <a:xfrm>
            <a:off x="364252" y="1251266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CARACTERÍSTICAS del trabajador GIG</a:t>
            </a:r>
            <a:endParaRPr sz="1100" dirty="0">
              <a:solidFill>
                <a:srgbClr val="2E3192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7BAD12B-510C-3D55-FD34-AB986957E1BE}"/>
              </a:ext>
            </a:extLst>
          </p:cNvPr>
          <p:cNvSpPr/>
          <p:nvPr/>
        </p:nvSpPr>
        <p:spPr>
          <a:xfrm>
            <a:off x="495759" y="1959133"/>
            <a:ext cx="2798284" cy="2069400"/>
          </a:xfrm>
          <a:prstGeom prst="rect">
            <a:avLst/>
          </a:prstGeom>
          <a:solidFill>
            <a:srgbClr val="27519D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Google Shape;71;p15">
            <a:extLst>
              <a:ext uri="{FF2B5EF4-FFF2-40B4-BE49-F238E27FC236}">
                <a16:creationId xmlns:a16="http://schemas.microsoft.com/office/drawing/2014/main" id="{E4C1C72D-CC0C-718E-21D7-CDCC242A7195}"/>
              </a:ext>
            </a:extLst>
          </p:cNvPr>
          <p:cNvSpPr txBox="1"/>
          <p:nvPr/>
        </p:nvSpPr>
        <p:spPr>
          <a:xfrm>
            <a:off x="1052142" y="2571750"/>
            <a:ext cx="1731760" cy="20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r>
              <a:rPr lang="es-419" sz="1500" b="0" i="0" u="none" strike="noStrike" cap="none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Espacio para imagen de apoyo </a:t>
            </a:r>
            <a:endParaRPr sz="1100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52F50EB-9E56-F365-C1D2-A628189CB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37" y="1949630"/>
            <a:ext cx="3048953" cy="209033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F666A32-B329-AF9D-E4A4-A5317070256D}"/>
              </a:ext>
            </a:extLst>
          </p:cNvPr>
          <p:cNvSpPr txBox="1"/>
          <p:nvPr/>
        </p:nvSpPr>
        <p:spPr>
          <a:xfrm flipH="1">
            <a:off x="409971" y="4039963"/>
            <a:ext cx="23739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solidFill>
                  <a:srgbClr val="002060"/>
                </a:solidFill>
              </a:rPr>
              <a:t>Foto: Patricio </a:t>
            </a:r>
            <a:r>
              <a:rPr lang="es-MX" sz="1000" dirty="0" err="1">
                <a:solidFill>
                  <a:srgbClr val="002060"/>
                </a:solidFill>
              </a:rPr>
              <a:t>Nobili</a:t>
            </a:r>
            <a:r>
              <a:rPr lang="es-MX" sz="1000" dirty="0">
                <a:solidFill>
                  <a:srgbClr val="002060"/>
                </a:solidFill>
              </a:rPr>
              <a:t> - LinkedIn</a:t>
            </a:r>
            <a:endParaRPr lang="es-BO" sz="1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37"/>
            <a:ext cx="9144001" cy="5143784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628638" y="1588770"/>
            <a:ext cx="4901700" cy="2525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/>
          </a:bodyPr>
          <a:lstStyle/>
          <a:p>
            <a:pPr marL="254000" indent="-254000">
              <a:lnSpc>
                <a:spcPct val="90000"/>
              </a:lnSpc>
              <a:buClr>
                <a:srgbClr val="FFFFFF"/>
              </a:buClr>
              <a:buSzPts val="1400"/>
              <a:buFont typeface="Arial"/>
              <a:buChar char="•"/>
            </a:pPr>
            <a:r>
              <a:rPr lang="es-MX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Trabajadores freelance: </a:t>
            </a:r>
            <a:r>
              <a:rPr lang="es-MX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Escritores, diseñadores gráficos, desarrolladores de contenidos, diseños web y otros profesionales independientes.</a:t>
            </a:r>
          </a:p>
          <a:p>
            <a:pPr marL="254000" indent="-254000">
              <a:lnSpc>
                <a:spcPct val="90000"/>
              </a:lnSpc>
              <a:buClr>
                <a:srgbClr val="FFFFFF"/>
              </a:buClr>
              <a:buSzPts val="1400"/>
              <a:buFont typeface="Arial"/>
              <a:buChar char="•"/>
            </a:pPr>
            <a:r>
              <a:rPr lang="es-MX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Trabajadores de datos:</a:t>
            </a:r>
            <a:r>
              <a:rPr lang="es-MX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Recopiladores de datos, estadísticas de mercado, planificación estratégica.</a:t>
            </a:r>
            <a:endParaRPr lang="es-419" dirty="0">
              <a:solidFill>
                <a:srgbClr val="0C458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54000" lvl="0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</a:pPr>
            <a:r>
              <a:rPr lang="es-MX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Trabajadores de tareas: </a:t>
            </a:r>
            <a:r>
              <a:rPr lang="es-MX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Como secretariado, </a:t>
            </a:r>
            <a:r>
              <a:rPr lang="es-MX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call</a:t>
            </a:r>
            <a:r>
              <a:rPr lang="es-MX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center, limpieza, mantenimiento o reparaciones, a través de plataformas digitales. </a:t>
            </a:r>
          </a:p>
          <a:p>
            <a:pPr marL="254000" lvl="0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</a:pPr>
            <a:r>
              <a:rPr lang="es-MX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Conductores de transporte: </a:t>
            </a:r>
            <a:r>
              <a:rPr lang="es-MX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Taxi virtual, </a:t>
            </a:r>
            <a:r>
              <a:rPr lang="es-MX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inDrive</a:t>
            </a:r>
            <a:r>
              <a:rPr lang="es-MX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, Uber, Didi y otros.</a:t>
            </a:r>
          </a:p>
          <a:p>
            <a:pPr marL="254000" lvl="0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</a:pPr>
            <a:r>
              <a:rPr lang="es-MX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Trabajadores de entrega: </a:t>
            </a:r>
            <a:r>
              <a:rPr lang="es-MX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Trabajadores de plataformas de entrega de comida, como Pedidos Ya, </a:t>
            </a:r>
            <a:r>
              <a:rPr lang="es-MX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Yango</a:t>
            </a:r>
            <a:r>
              <a:rPr lang="es-MX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, Uber </a:t>
            </a:r>
            <a:r>
              <a:rPr lang="es-MX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Eats</a:t>
            </a:r>
            <a:r>
              <a:rPr lang="es-MX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es-MX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DoorDash</a:t>
            </a:r>
            <a:r>
              <a:rPr lang="es-MX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es-MX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Rappi</a:t>
            </a:r>
            <a:r>
              <a:rPr lang="es-MX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, entre otros.</a:t>
            </a:r>
            <a:r>
              <a:rPr lang="es-MX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</a:p>
        </p:txBody>
      </p:sp>
      <p:sp>
        <p:nvSpPr>
          <p:cNvPr id="81" name="Google Shape;81;p16"/>
          <p:cNvSpPr txBox="1"/>
          <p:nvPr/>
        </p:nvSpPr>
        <p:spPr>
          <a:xfrm>
            <a:off x="628657" y="983770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GIG EN LA PRÁCTICA</a:t>
            </a:r>
            <a:endParaRPr sz="1100" dirty="0">
              <a:solidFill>
                <a:schemeClr val="lt1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3EE959A-2E63-7728-04BB-04301141F731}"/>
              </a:ext>
            </a:extLst>
          </p:cNvPr>
          <p:cNvSpPr/>
          <p:nvPr/>
        </p:nvSpPr>
        <p:spPr>
          <a:xfrm>
            <a:off x="5830574" y="249050"/>
            <a:ext cx="2985019" cy="4538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Google Shape;71;p15">
            <a:extLst>
              <a:ext uri="{FF2B5EF4-FFF2-40B4-BE49-F238E27FC236}">
                <a16:creationId xmlns:a16="http://schemas.microsoft.com/office/drawing/2014/main" id="{382DA5AD-3DC7-65F7-0495-2EC49743EDAE}"/>
              </a:ext>
            </a:extLst>
          </p:cNvPr>
          <p:cNvSpPr txBox="1"/>
          <p:nvPr/>
        </p:nvSpPr>
        <p:spPr>
          <a:xfrm>
            <a:off x="6457203" y="2044985"/>
            <a:ext cx="1731760" cy="20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r>
              <a:rPr lang="es-419" sz="1500" b="0" i="0" u="none" strike="noStrike" cap="none" dirty="0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Espacio para imagen de apoyo </a:t>
            </a:r>
            <a:endParaRPr sz="1100" dirty="0">
              <a:solidFill>
                <a:srgbClr val="2E3193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3C44BB1-6E5D-9BD5-C04D-45A7BBFDB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5392" y="1537050"/>
            <a:ext cx="3621450" cy="20694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CE91072-10E7-C264-8CC0-C824406A2432}"/>
              </a:ext>
            </a:extLst>
          </p:cNvPr>
          <p:cNvSpPr txBox="1"/>
          <p:nvPr/>
        </p:nvSpPr>
        <p:spPr>
          <a:xfrm flipH="1">
            <a:off x="6193551" y="3605623"/>
            <a:ext cx="23739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solidFill>
                  <a:srgbClr val="002060"/>
                </a:solidFill>
              </a:rPr>
              <a:t>Foto: Arístides </a:t>
            </a:r>
            <a:r>
              <a:rPr lang="es-MX" sz="1000" dirty="0" err="1">
                <a:solidFill>
                  <a:srgbClr val="002060"/>
                </a:solidFill>
              </a:rPr>
              <a:t>Ramirez</a:t>
            </a:r>
            <a:r>
              <a:rPr lang="es-MX" sz="1000" dirty="0">
                <a:solidFill>
                  <a:srgbClr val="002060"/>
                </a:solidFill>
              </a:rPr>
              <a:t> - LinkedIn</a:t>
            </a:r>
            <a:endParaRPr lang="es-BO" sz="1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628656" y="1680210"/>
            <a:ext cx="4901700" cy="2183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247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</a:pPr>
            <a:r>
              <a:rPr lang="es-MX" sz="1500" b="1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La </a:t>
            </a:r>
            <a:r>
              <a:rPr lang="es-MX" sz="1500" b="1" dirty="0" err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algocracia</a:t>
            </a:r>
            <a:r>
              <a:rPr lang="es-MX" sz="1500" b="1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o </a:t>
            </a:r>
            <a:r>
              <a:rPr lang="es-MX" sz="1500" b="1" dirty="0" err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algoritmocracia</a:t>
            </a:r>
            <a:r>
              <a:rPr lang="es-MX" sz="1500" b="1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, es la regulación algorítmica como forma alternativa de gobierno u orden social, que se aplica a diferentes relaciones jurídicas, donde un informático (desarrollador), tiene la reflexión única y final al que el usuario debe adaptarse.</a:t>
            </a:r>
          </a:p>
          <a:p>
            <a:pPr marL="254000" lvl="0" indent="-247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</a:pPr>
            <a:r>
              <a:rPr lang="es-MX" sz="1500" b="1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Todo algoritmo debe cumplir con la normativa vigente, pero no siempre es así.</a:t>
            </a:r>
            <a:endParaRPr sz="1500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628657" y="983770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ALCANCE DE LA ALGOCRACIA</a:t>
            </a:r>
            <a:endParaRPr sz="1100" dirty="0">
              <a:solidFill>
                <a:schemeClr val="lt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A280E61-7F60-1E55-1B76-4CE5A155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488" y="1725930"/>
            <a:ext cx="3570514" cy="187452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F6770F8-C2AC-0DB4-02A5-3C0044EA583A}"/>
              </a:ext>
            </a:extLst>
          </p:cNvPr>
          <p:cNvSpPr txBox="1"/>
          <p:nvPr/>
        </p:nvSpPr>
        <p:spPr>
          <a:xfrm flipH="1">
            <a:off x="5530356" y="3605623"/>
            <a:ext cx="3545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err="1">
                <a:solidFill>
                  <a:srgbClr val="002060"/>
                </a:solidFill>
              </a:rPr>
              <a:t>Foto:https</a:t>
            </a:r>
            <a:r>
              <a:rPr lang="es-MX" sz="1000" dirty="0">
                <a:solidFill>
                  <a:srgbClr val="002060"/>
                </a:solidFill>
              </a:rPr>
              <a:t>://www.elnacional.com/opinion/el-dia-internacional-de-la-algocracia/</a:t>
            </a:r>
            <a:endParaRPr lang="es-BO" sz="1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78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725654" y="2114550"/>
            <a:ext cx="2521800" cy="1863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Efectos de la </a:t>
            </a:r>
            <a:r>
              <a:rPr lang="es-419" sz="1500" b="1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Revolución industrial (</a:t>
            </a:r>
            <a:r>
              <a:rPr lang="es-419" sz="1500" b="1" dirty="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s.XVIII</a:t>
            </a:r>
            <a:r>
              <a:rPr lang="es-419" sz="1500" b="1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):</a:t>
            </a:r>
            <a:r>
              <a:rPr lang="es-419" sz="1500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 Derechos sociales con Bismarck (</a:t>
            </a:r>
            <a:r>
              <a:rPr lang="es-419" sz="1500" dirty="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s.XIX</a:t>
            </a:r>
            <a:r>
              <a:rPr lang="es-419" sz="1500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), Constitución de </a:t>
            </a:r>
            <a:r>
              <a:rPr lang="es-419" sz="1500" dirty="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Queretaro</a:t>
            </a:r>
            <a:r>
              <a:rPr lang="es-419" sz="1500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 y Weimar (</a:t>
            </a:r>
            <a:r>
              <a:rPr lang="es-419" sz="1500" dirty="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s.XX</a:t>
            </a:r>
            <a:r>
              <a:rPr lang="es-419" sz="1500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), seguridad social, horas de trabajo, beneficios sociales.</a:t>
            </a:r>
            <a:endParaRPr sz="1500" dirty="0">
              <a:solidFill>
                <a:srgbClr val="2E31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3342647" y="2107883"/>
            <a:ext cx="2521800" cy="1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s-419" sz="1500" b="0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Efectos de la </a:t>
            </a:r>
            <a:r>
              <a:rPr lang="es-419" sz="1500" b="1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2da. Guerra Mundial:</a:t>
            </a:r>
            <a:r>
              <a:rPr lang="es-419" sz="1500" b="0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 Declaración Universal de DDHH, el derecho al trabajo y a la seguridad social, son derechos sociales con organismos administrativos y judiciales propios.</a:t>
            </a:r>
            <a:endParaRPr sz="1500" b="0" i="0" u="none" strike="noStrike" cap="none" dirty="0">
              <a:solidFill>
                <a:srgbClr val="2E31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5864447" y="2114550"/>
            <a:ext cx="2521800" cy="1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s-419" sz="1500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Efectos de la</a:t>
            </a:r>
            <a:r>
              <a:rPr lang="es-419" sz="1500" b="1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 Revolución Tecnológica: </a:t>
            </a:r>
            <a:r>
              <a:rPr lang="es-419" sz="1500" b="0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Trabajadores </a:t>
            </a:r>
            <a:r>
              <a:rPr lang="es-419" sz="1500" b="0" i="0" u="none" strike="noStrike" cap="none" dirty="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Gig</a:t>
            </a:r>
            <a:r>
              <a:rPr lang="es-419" sz="1500" b="0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, teletrabajo, extraterritorialidad, Consultores de línea y de producto, ruptura de sistemas jurídicos.</a:t>
            </a:r>
            <a:endParaRPr sz="1500" b="0" i="0" u="none" strike="noStrike" cap="none" dirty="0">
              <a:solidFill>
                <a:srgbClr val="2E31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628657" y="983770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PROTECCIÓN DE DERECHOS SOCIALES</a:t>
            </a:r>
            <a:endParaRPr sz="1100" dirty="0">
              <a:solidFill>
                <a:srgbClr val="2E319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725654" y="2462212"/>
            <a:ext cx="2521800" cy="1881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es-MX" sz="1500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Normar la </a:t>
            </a:r>
            <a:r>
              <a:rPr lang="es-MX" sz="1500" dirty="0" err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algocracia</a:t>
            </a:r>
            <a:r>
              <a:rPr lang="es-MX" sz="1500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sobre el acceso a beneficios laborales por constituirse en DDHH.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500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Garantizar la flexibilidad en horarios y lugar de trabajo. </a:t>
            </a:r>
          </a:p>
        </p:txBody>
      </p:sp>
      <p:sp>
        <p:nvSpPr>
          <p:cNvPr id="104" name="Google Shape;104;p19"/>
          <p:cNvSpPr txBox="1"/>
          <p:nvPr/>
        </p:nvSpPr>
        <p:spPr>
          <a:xfrm>
            <a:off x="3342647" y="2462213"/>
            <a:ext cx="2521800" cy="1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s-MX" sz="1500" b="0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Regular el acceso a las oportunidades de trabajo e ingresos alternativos a personas que no podrían acceder a empleos tradicionales.</a:t>
            </a:r>
            <a:endParaRPr sz="15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5896538" y="2462213"/>
            <a:ext cx="2521800" cy="1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90000"/>
              </a:lnSpc>
              <a:buClr>
                <a:srgbClr val="FFFFFF"/>
              </a:buClr>
              <a:buSzPts val="1500"/>
            </a:pPr>
            <a:r>
              <a:rPr lang="es-MX" sz="1500" b="0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Normar la oportunidad de trabajar en proyectos variados y desafiantes, con protección estatal.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s-MX" sz="1500" b="0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Regular las contrataciones virtuales.</a:t>
            </a:r>
            <a:endParaRPr sz="15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" name="Google Shape;97;p18">
            <a:extLst>
              <a:ext uri="{FF2B5EF4-FFF2-40B4-BE49-F238E27FC236}">
                <a16:creationId xmlns:a16="http://schemas.microsoft.com/office/drawing/2014/main" id="{6DAD36D5-CB48-B259-62D3-8DBD54D23108}"/>
              </a:ext>
            </a:extLst>
          </p:cNvPr>
          <p:cNvSpPr txBox="1"/>
          <p:nvPr/>
        </p:nvSpPr>
        <p:spPr>
          <a:xfrm>
            <a:off x="628657" y="983770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i="0" u="none" strike="noStrike" cap="none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PROTECCIÓN DE DERECHOS DEL TRABAJADOR GIG</a:t>
            </a:r>
            <a:endParaRPr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48478803-AABF-488F-6C07-E6DA205C2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Sitio web&#10;&#10;El contenido generado por IA puede ser incorrecto.">
            <a:extLst>
              <a:ext uri="{FF2B5EF4-FFF2-40B4-BE49-F238E27FC236}">
                <a16:creationId xmlns:a16="http://schemas.microsoft.com/office/drawing/2014/main" id="{942D34F1-45A4-02EB-73E5-DA7A75B62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706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623</Words>
  <Application>Microsoft Office PowerPoint</Application>
  <PresentationFormat>Presentación en pantalla (16:9)</PresentationFormat>
  <Paragraphs>40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Verdana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HP</cp:lastModifiedBy>
  <cp:revision>12</cp:revision>
  <dcterms:modified xsi:type="dcterms:W3CDTF">2025-06-16T16:46:00Z</dcterms:modified>
</cp:coreProperties>
</file>