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6"/>
  </p:notesMasterIdLst>
  <p:handoutMasterIdLst>
    <p:handoutMasterId r:id="rId17"/>
  </p:handout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06" d="100"/>
          <a:sy n="106" d="100"/>
        </p:scale>
        <p:origin x="1686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85" d="100"/>
          <a:sy n="85" d="100"/>
        </p:scale>
        <p:origin x="3804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A7BF6A-AF0C-437C-AA94-1239DB2DCF0B}" type="datetimeFigureOut">
              <a:rPr lang="es-ES" smtClean="0"/>
              <a:t>12/05/2025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145C75-E771-4145-93EE-0D61265B2E8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8279667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705492-811D-48A4-90F2-EF19E0B41609}" type="datetimeFigureOut">
              <a:rPr lang="es-ES" smtClean="0"/>
              <a:t>12/05/2025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E45771-0D07-4E61-B488-70737563292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679828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5/12/2025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5719" y="1391603"/>
            <a:ext cx="7772400" cy="1470025"/>
          </a:xfrm>
        </p:spPr>
        <p:txBody>
          <a:bodyPr/>
          <a:lstStyle/>
          <a:p>
            <a:pPr algn="l"/>
            <a:r>
              <a:rPr sz="2000" dirty="0" err="1">
                <a:solidFill>
                  <a:srgbClr val="19376D"/>
                </a:solidFill>
                <a:latin typeface="Segoe UI"/>
              </a:rPr>
              <a:t>Protocolos</a:t>
            </a:r>
            <a:r>
              <a:rPr sz="2000" dirty="0">
                <a:solidFill>
                  <a:srgbClr val="19376D"/>
                </a:solidFill>
                <a:latin typeface="Segoe UI"/>
              </a:rPr>
              <a:t> de </a:t>
            </a:r>
            <a:r>
              <a:rPr sz="2000" dirty="0" err="1">
                <a:solidFill>
                  <a:srgbClr val="19376D"/>
                </a:solidFill>
                <a:latin typeface="Segoe UI"/>
              </a:rPr>
              <a:t>Seguridad</a:t>
            </a:r>
            <a:r>
              <a:rPr sz="2000" dirty="0">
                <a:solidFill>
                  <a:srgbClr val="19376D"/>
                </a:solidFill>
                <a:latin typeface="Segoe UI"/>
              </a:rPr>
              <a:t> y </a:t>
            </a:r>
            <a:r>
              <a:rPr sz="2000" dirty="0" err="1">
                <a:solidFill>
                  <a:srgbClr val="19376D"/>
                </a:solidFill>
                <a:latin typeface="Segoe UI"/>
              </a:rPr>
              <a:t>Salud</a:t>
            </a:r>
            <a:r>
              <a:rPr sz="2000" dirty="0">
                <a:solidFill>
                  <a:srgbClr val="19376D"/>
                </a:solidFill>
                <a:latin typeface="Segoe UI"/>
              </a:rPr>
              <a:t> </a:t>
            </a:r>
            <a:r>
              <a:rPr sz="2000" dirty="0" err="1">
                <a:solidFill>
                  <a:srgbClr val="19376D"/>
                </a:solidFill>
                <a:latin typeface="Segoe UI"/>
              </a:rPr>
              <a:t>en</a:t>
            </a:r>
            <a:r>
              <a:rPr sz="2000" dirty="0">
                <a:solidFill>
                  <a:srgbClr val="19376D"/>
                </a:solidFill>
                <a:latin typeface="Segoe UI"/>
              </a:rPr>
              <a:t> el </a:t>
            </a:r>
            <a:r>
              <a:rPr sz="2000" dirty="0" err="1">
                <a:solidFill>
                  <a:srgbClr val="19376D"/>
                </a:solidFill>
                <a:latin typeface="Segoe UI"/>
              </a:rPr>
              <a:t>Trabajo</a:t>
            </a:r>
            <a:endParaRPr sz="2000" dirty="0">
              <a:solidFill>
                <a:srgbClr val="19376D"/>
              </a:solidFill>
              <a:latin typeface="Segoe UI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5719" y="2861628"/>
            <a:ext cx="6400800" cy="1752600"/>
          </a:xfrm>
        </p:spPr>
        <p:txBody>
          <a:bodyPr/>
          <a:lstStyle/>
          <a:p>
            <a:pPr algn="l"/>
            <a:r>
              <a:rPr sz="2000" dirty="0" err="1">
                <a:solidFill>
                  <a:srgbClr val="19376D"/>
                </a:solidFill>
                <a:latin typeface="Segoe UI"/>
              </a:rPr>
              <a:t>Reparto</a:t>
            </a:r>
            <a:r>
              <a:rPr sz="2000" dirty="0">
                <a:solidFill>
                  <a:srgbClr val="19376D"/>
                </a:solidFill>
                <a:latin typeface="Segoe UI"/>
              </a:rPr>
              <a:t> </a:t>
            </a:r>
            <a:r>
              <a:rPr sz="2000" dirty="0" err="1">
                <a:solidFill>
                  <a:srgbClr val="19376D"/>
                </a:solidFill>
                <a:latin typeface="Segoe UI"/>
              </a:rPr>
              <a:t>en</a:t>
            </a:r>
            <a:r>
              <a:rPr sz="2000" dirty="0">
                <a:solidFill>
                  <a:srgbClr val="19376D"/>
                </a:solidFill>
                <a:latin typeface="Segoe UI"/>
              </a:rPr>
              <a:t> </a:t>
            </a:r>
            <a:r>
              <a:rPr sz="2000" dirty="0" err="1">
                <a:solidFill>
                  <a:srgbClr val="19376D"/>
                </a:solidFill>
                <a:latin typeface="Segoe UI"/>
              </a:rPr>
              <a:t>Plataformas</a:t>
            </a:r>
            <a:r>
              <a:rPr sz="2000" dirty="0">
                <a:solidFill>
                  <a:srgbClr val="19376D"/>
                </a:solidFill>
                <a:latin typeface="Segoe UI"/>
              </a:rPr>
              <a:t> </a:t>
            </a:r>
            <a:r>
              <a:rPr sz="2000" dirty="0" err="1">
                <a:solidFill>
                  <a:srgbClr val="19376D"/>
                </a:solidFill>
                <a:latin typeface="Segoe UI"/>
              </a:rPr>
              <a:t>Digitales</a:t>
            </a:r>
            <a:r>
              <a:rPr sz="2000" dirty="0">
                <a:solidFill>
                  <a:srgbClr val="19376D"/>
                </a:solidFill>
                <a:latin typeface="Segoe UI"/>
              </a:rPr>
              <a:t> · </a:t>
            </a:r>
            <a:r>
              <a:rPr sz="2000" dirty="0" err="1">
                <a:solidFill>
                  <a:srgbClr val="19376D"/>
                </a:solidFill>
                <a:latin typeface="Segoe UI"/>
              </a:rPr>
              <a:t>Iberoamérica</a:t>
            </a:r>
            <a:r>
              <a:rPr sz="2000" dirty="0">
                <a:solidFill>
                  <a:srgbClr val="19376D"/>
                </a:solidFill>
                <a:latin typeface="Segoe UI"/>
              </a:rPr>
              <a:t> · 2025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217920"/>
            <a:ext cx="9144000" cy="274320"/>
          </a:xfrm>
          <a:prstGeom prst="rect">
            <a:avLst/>
          </a:prstGeom>
          <a:solidFill>
            <a:srgbClr val="19376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Imagen 6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75" y="124504"/>
            <a:ext cx="4580890" cy="628015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3067" y="50994"/>
            <a:ext cx="1545131" cy="7015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3826" y="1398739"/>
            <a:ext cx="1434974" cy="1143000"/>
          </a:xfrm>
        </p:spPr>
        <p:txBody>
          <a:bodyPr/>
          <a:lstStyle/>
          <a:p>
            <a:pPr algn="l"/>
            <a:r>
              <a:rPr sz="2000" dirty="0" err="1">
                <a:solidFill>
                  <a:srgbClr val="19376D"/>
                </a:solidFill>
                <a:latin typeface="Segoe UI"/>
              </a:rPr>
              <a:t>Contexto</a:t>
            </a:r>
            <a:endParaRPr sz="2000" dirty="0">
              <a:solidFill>
                <a:srgbClr val="19376D"/>
              </a:solidFill>
              <a:latin typeface="Segoe UI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746595"/>
            <a:ext cx="8229600" cy="1840117"/>
          </a:xfrm>
        </p:spPr>
        <p:txBody>
          <a:bodyPr/>
          <a:lstStyle/>
          <a:p>
            <a:pPr algn="l"/>
            <a:r>
              <a:rPr sz="2000" dirty="0">
                <a:solidFill>
                  <a:srgbClr val="19376D"/>
                </a:solidFill>
                <a:latin typeface="Segoe UI"/>
              </a:rPr>
              <a:t>- </a:t>
            </a:r>
            <a:r>
              <a:rPr sz="2000" dirty="0" err="1">
                <a:solidFill>
                  <a:srgbClr val="19376D"/>
                </a:solidFill>
                <a:latin typeface="Segoe UI"/>
              </a:rPr>
              <a:t>Crecimiento</a:t>
            </a:r>
            <a:r>
              <a:rPr sz="2000" dirty="0">
                <a:solidFill>
                  <a:srgbClr val="19376D"/>
                </a:solidFill>
                <a:latin typeface="Segoe UI"/>
              </a:rPr>
              <a:t> del </a:t>
            </a:r>
            <a:r>
              <a:rPr sz="2000" dirty="0" err="1">
                <a:solidFill>
                  <a:srgbClr val="19376D"/>
                </a:solidFill>
                <a:latin typeface="Segoe UI"/>
              </a:rPr>
              <a:t>trabajo</a:t>
            </a:r>
            <a:r>
              <a:rPr sz="2000" dirty="0">
                <a:solidFill>
                  <a:srgbClr val="19376D"/>
                </a:solidFill>
                <a:latin typeface="Segoe UI"/>
              </a:rPr>
              <a:t> </a:t>
            </a:r>
            <a:r>
              <a:rPr sz="2000" dirty="0" err="1">
                <a:solidFill>
                  <a:srgbClr val="19376D"/>
                </a:solidFill>
                <a:latin typeface="Segoe UI"/>
              </a:rPr>
              <a:t>en</a:t>
            </a:r>
            <a:r>
              <a:rPr sz="2000" dirty="0">
                <a:solidFill>
                  <a:srgbClr val="19376D"/>
                </a:solidFill>
                <a:latin typeface="Segoe UI"/>
              </a:rPr>
              <a:t> </a:t>
            </a:r>
            <a:r>
              <a:rPr sz="2000" dirty="0" err="1">
                <a:solidFill>
                  <a:srgbClr val="19376D"/>
                </a:solidFill>
                <a:latin typeface="Segoe UI"/>
              </a:rPr>
              <a:t>plataformas</a:t>
            </a:r>
            <a:r>
              <a:rPr sz="2000" dirty="0">
                <a:solidFill>
                  <a:srgbClr val="19376D"/>
                </a:solidFill>
                <a:latin typeface="Segoe UI"/>
              </a:rPr>
              <a:t> </a:t>
            </a:r>
            <a:r>
              <a:rPr sz="2000" dirty="0" err="1">
                <a:solidFill>
                  <a:srgbClr val="19376D"/>
                </a:solidFill>
                <a:latin typeface="Segoe UI"/>
              </a:rPr>
              <a:t>digitales</a:t>
            </a:r>
            <a:endParaRPr sz="2000" dirty="0">
              <a:solidFill>
                <a:srgbClr val="19376D"/>
              </a:solidFill>
              <a:latin typeface="Segoe UI"/>
            </a:endParaRPr>
          </a:p>
          <a:p>
            <a:pPr algn="l"/>
            <a:r>
              <a:rPr sz="2000" dirty="0">
                <a:solidFill>
                  <a:srgbClr val="19376D"/>
                </a:solidFill>
                <a:latin typeface="Segoe UI"/>
              </a:rPr>
              <a:t>- </a:t>
            </a:r>
            <a:r>
              <a:rPr sz="2000" dirty="0" err="1">
                <a:solidFill>
                  <a:srgbClr val="19376D"/>
                </a:solidFill>
                <a:latin typeface="Segoe UI"/>
              </a:rPr>
              <a:t>Formas</a:t>
            </a:r>
            <a:r>
              <a:rPr sz="2000" dirty="0">
                <a:solidFill>
                  <a:srgbClr val="19376D"/>
                </a:solidFill>
                <a:latin typeface="Segoe UI"/>
              </a:rPr>
              <a:t> </a:t>
            </a:r>
            <a:r>
              <a:rPr sz="2000" dirty="0" err="1">
                <a:solidFill>
                  <a:srgbClr val="19376D"/>
                </a:solidFill>
                <a:latin typeface="Segoe UI"/>
              </a:rPr>
              <a:t>laborales</a:t>
            </a:r>
            <a:r>
              <a:rPr sz="2000" dirty="0">
                <a:solidFill>
                  <a:srgbClr val="19376D"/>
                </a:solidFill>
                <a:latin typeface="Segoe UI"/>
              </a:rPr>
              <a:t> </a:t>
            </a:r>
            <a:r>
              <a:rPr sz="2000" dirty="0" err="1">
                <a:solidFill>
                  <a:srgbClr val="19376D"/>
                </a:solidFill>
                <a:latin typeface="Segoe UI"/>
              </a:rPr>
              <a:t>atípicas</a:t>
            </a:r>
            <a:r>
              <a:rPr sz="2000" dirty="0">
                <a:solidFill>
                  <a:srgbClr val="19376D"/>
                </a:solidFill>
                <a:latin typeface="Segoe UI"/>
              </a:rPr>
              <a:t>: </a:t>
            </a:r>
            <a:r>
              <a:rPr sz="2000" dirty="0" err="1">
                <a:solidFill>
                  <a:srgbClr val="19376D"/>
                </a:solidFill>
                <a:latin typeface="Segoe UI"/>
              </a:rPr>
              <a:t>autónomos</a:t>
            </a:r>
            <a:r>
              <a:rPr sz="2000" dirty="0">
                <a:solidFill>
                  <a:srgbClr val="19376D"/>
                </a:solidFill>
                <a:latin typeface="Segoe UI"/>
              </a:rPr>
              <a:t> y </a:t>
            </a:r>
            <a:r>
              <a:rPr sz="2000" dirty="0" err="1">
                <a:solidFill>
                  <a:srgbClr val="19376D"/>
                </a:solidFill>
                <a:latin typeface="Segoe UI"/>
              </a:rPr>
              <a:t>dependientes</a:t>
            </a:r>
            <a:endParaRPr sz="2000" dirty="0">
              <a:solidFill>
                <a:srgbClr val="19376D"/>
              </a:solidFill>
              <a:latin typeface="Segoe UI"/>
            </a:endParaRPr>
          </a:p>
          <a:p>
            <a:pPr algn="l"/>
            <a:r>
              <a:rPr sz="2000" dirty="0">
                <a:solidFill>
                  <a:srgbClr val="19376D"/>
                </a:solidFill>
                <a:latin typeface="Segoe UI"/>
              </a:rPr>
              <a:t>- </a:t>
            </a:r>
            <a:r>
              <a:rPr sz="2000" dirty="0" err="1">
                <a:solidFill>
                  <a:srgbClr val="19376D"/>
                </a:solidFill>
                <a:latin typeface="Segoe UI"/>
              </a:rPr>
              <a:t>Falta</a:t>
            </a:r>
            <a:r>
              <a:rPr sz="2000" dirty="0">
                <a:solidFill>
                  <a:srgbClr val="19376D"/>
                </a:solidFill>
                <a:latin typeface="Segoe UI"/>
              </a:rPr>
              <a:t> de </a:t>
            </a:r>
            <a:r>
              <a:rPr sz="2000" dirty="0" err="1">
                <a:solidFill>
                  <a:srgbClr val="19376D"/>
                </a:solidFill>
                <a:latin typeface="Segoe UI"/>
              </a:rPr>
              <a:t>marcos</a:t>
            </a:r>
            <a:r>
              <a:rPr sz="2000" dirty="0">
                <a:solidFill>
                  <a:srgbClr val="19376D"/>
                </a:solidFill>
                <a:latin typeface="Segoe UI"/>
              </a:rPr>
              <a:t> </a:t>
            </a:r>
            <a:r>
              <a:rPr sz="2000" dirty="0" err="1">
                <a:solidFill>
                  <a:srgbClr val="19376D"/>
                </a:solidFill>
                <a:latin typeface="Segoe UI"/>
              </a:rPr>
              <a:t>normativos</a:t>
            </a:r>
            <a:r>
              <a:rPr sz="2000" dirty="0">
                <a:solidFill>
                  <a:srgbClr val="19376D"/>
                </a:solidFill>
                <a:latin typeface="Segoe UI"/>
              </a:rPr>
              <a:t> </a:t>
            </a:r>
            <a:r>
              <a:rPr sz="2000" dirty="0" err="1">
                <a:solidFill>
                  <a:srgbClr val="19376D"/>
                </a:solidFill>
                <a:latin typeface="Segoe UI"/>
              </a:rPr>
              <a:t>adecuados</a:t>
            </a:r>
            <a:endParaRPr sz="2000" dirty="0">
              <a:solidFill>
                <a:srgbClr val="19376D"/>
              </a:solidFill>
              <a:latin typeface="Segoe UI"/>
            </a:endParaRPr>
          </a:p>
          <a:p>
            <a:pPr algn="l"/>
            <a:r>
              <a:rPr sz="2000" dirty="0">
                <a:solidFill>
                  <a:srgbClr val="19376D"/>
                </a:solidFill>
                <a:latin typeface="Segoe UI"/>
              </a:rPr>
              <a:t>- Altos </a:t>
            </a:r>
            <a:r>
              <a:rPr sz="2000" dirty="0" err="1">
                <a:solidFill>
                  <a:srgbClr val="19376D"/>
                </a:solidFill>
                <a:latin typeface="Segoe UI"/>
              </a:rPr>
              <a:t>niveles</a:t>
            </a:r>
            <a:r>
              <a:rPr sz="2000" dirty="0">
                <a:solidFill>
                  <a:srgbClr val="19376D"/>
                </a:solidFill>
                <a:latin typeface="Segoe UI"/>
              </a:rPr>
              <a:t> de </a:t>
            </a:r>
            <a:r>
              <a:rPr sz="2000" dirty="0" err="1">
                <a:solidFill>
                  <a:srgbClr val="19376D"/>
                </a:solidFill>
                <a:latin typeface="Segoe UI"/>
              </a:rPr>
              <a:t>exposición</a:t>
            </a:r>
            <a:r>
              <a:rPr sz="2000" dirty="0">
                <a:solidFill>
                  <a:srgbClr val="19376D"/>
                </a:solidFill>
                <a:latin typeface="Segoe UI"/>
              </a:rPr>
              <a:t> a </a:t>
            </a:r>
            <a:r>
              <a:rPr sz="2000" dirty="0" err="1">
                <a:solidFill>
                  <a:srgbClr val="19376D"/>
                </a:solidFill>
                <a:latin typeface="Segoe UI"/>
              </a:rPr>
              <a:t>riesgos</a:t>
            </a:r>
            <a:endParaRPr sz="2000" dirty="0">
              <a:solidFill>
                <a:srgbClr val="19376D"/>
              </a:solidFill>
              <a:latin typeface="Segoe UI"/>
            </a:endParaRPr>
          </a:p>
          <a:p>
            <a:pPr algn="l"/>
            <a:endParaRPr sz="2000" dirty="0">
              <a:solidFill>
                <a:srgbClr val="19376D"/>
              </a:solidFill>
              <a:latin typeface="Segoe UI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6217920"/>
            <a:ext cx="9144000" cy="274320"/>
          </a:xfrm>
          <a:prstGeom prst="rect">
            <a:avLst/>
          </a:prstGeom>
          <a:solidFill>
            <a:srgbClr val="19376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Imagen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28" y="106979"/>
            <a:ext cx="4580890" cy="628015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2175" y="33893"/>
            <a:ext cx="1542422" cy="70110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5718" y="1366624"/>
            <a:ext cx="2792994" cy="1143000"/>
          </a:xfrm>
        </p:spPr>
        <p:txBody>
          <a:bodyPr/>
          <a:lstStyle/>
          <a:p>
            <a:pPr algn="l"/>
            <a:r>
              <a:rPr sz="2000" dirty="0" err="1">
                <a:solidFill>
                  <a:srgbClr val="19376D"/>
                </a:solidFill>
                <a:latin typeface="Segoe UI"/>
              </a:rPr>
              <a:t>Objetivo</a:t>
            </a:r>
            <a:r>
              <a:rPr sz="2000" dirty="0">
                <a:solidFill>
                  <a:srgbClr val="19376D"/>
                </a:solidFill>
                <a:latin typeface="Segoe UI"/>
              </a:rPr>
              <a:t> del </a:t>
            </a:r>
            <a:r>
              <a:rPr sz="2000" dirty="0" err="1">
                <a:solidFill>
                  <a:srgbClr val="19376D"/>
                </a:solidFill>
                <a:latin typeface="Segoe UI"/>
              </a:rPr>
              <a:t>Protocolo</a:t>
            </a:r>
            <a:endParaRPr sz="2000" dirty="0">
              <a:solidFill>
                <a:srgbClr val="19376D"/>
              </a:solidFill>
              <a:latin typeface="Segoe UI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749991"/>
            <a:ext cx="8229600" cy="1812956"/>
          </a:xfrm>
        </p:spPr>
        <p:txBody>
          <a:bodyPr/>
          <a:lstStyle/>
          <a:p>
            <a:pPr algn="l"/>
            <a:r>
              <a:rPr sz="2000" dirty="0">
                <a:solidFill>
                  <a:srgbClr val="19376D"/>
                </a:solidFill>
                <a:latin typeface="Segoe UI"/>
              </a:rPr>
              <a:t>- </a:t>
            </a:r>
            <a:r>
              <a:rPr sz="2000" dirty="0" err="1">
                <a:solidFill>
                  <a:srgbClr val="19376D"/>
                </a:solidFill>
                <a:latin typeface="Segoe UI"/>
              </a:rPr>
              <a:t>Proteger</a:t>
            </a:r>
            <a:r>
              <a:rPr sz="2000" dirty="0">
                <a:solidFill>
                  <a:srgbClr val="19376D"/>
                </a:solidFill>
                <a:latin typeface="Segoe UI"/>
              </a:rPr>
              <a:t> la </a:t>
            </a:r>
            <a:r>
              <a:rPr sz="2000" dirty="0" err="1">
                <a:solidFill>
                  <a:srgbClr val="19376D"/>
                </a:solidFill>
                <a:latin typeface="Segoe UI"/>
              </a:rPr>
              <a:t>salud</a:t>
            </a:r>
            <a:r>
              <a:rPr sz="2000" dirty="0">
                <a:solidFill>
                  <a:srgbClr val="19376D"/>
                </a:solidFill>
                <a:latin typeface="Segoe UI"/>
              </a:rPr>
              <a:t> </a:t>
            </a:r>
            <a:r>
              <a:rPr sz="2000" dirty="0" err="1">
                <a:solidFill>
                  <a:srgbClr val="19376D"/>
                </a:solidFill>
                <a:latin typeface="Segoe UI"/>
              </a:rPr>
              <a:t>física</a:t>
            </a:r>
            <a:r>
              <a:rPr sz="2000" dirty="0">
                <a:solidFill>
                  <a:srgbClr val="19376D"/>
                </a:solidFill>
                <a:latin typeface="Segoe UI"/>
              </a:rPr>
              <a:t> y mental de </a:t>
            </a:r>
            <a:r>
              <a:rPr sz="2000" dirty="0" err="1">
                <a:solidFill>
                  <a:srgbClr val="19376D"/>
                </a:solidFill>
                <a:latin typeface="Segoe UI"/>
              </a:rPr>
              <a:t>repartidores</a:t>
            </a:r>
            <a:endParaRPr sz="2000" dirty="0">
              <a:solidFill>
                <a:srgbClr val="19376D"/>
              </a:solidFill>
              <a:latin typeface="Segoe UI"/>
            </a:endParaRPr>
          </a:p>
          <a:p>
            <a:pPr algn="l"/>
            <a:r>
              <a:rPr sz="2000" dirty="0">
                <a:solidFill>
                  <a:srgbClr val="19376D"/>
                </a:solidFill>
                <a:latin typeface="Segoe UI"/>
              </a:rPr>
              <a:t>- </a:t>
            </a:r>
            <a:r>
              <a:rPr sz="2000" dirty="0" err="1">
                <a:solidFill>
                  <a:srgbClr val="19376D"/>
                </a:solidFill>
                <a:latin typeface="Segoe UI"/>
              </a:rPr>
              <a:t>Promover</a:t>
            </a:r>
            <a:r>
              <a:rPr sz="2000" dirty="0">
                <a:solidFill>
                  <a:srgbClr val="19376D"/>
                </a:solidFill>
                <a:latin typeface="Segoe UI"/>
              </a:rPr>
              <a:t> </a:t>
            </a:r>
            <a:r>
              <a:rPr sz="2000" dirty="0" err="1">
                <a:solidFill>
                  <a:srgbClr val="19376D"/>
                </a:solidFill>
                <a:latin typeface="Segoe UI"/>
              </a:rPr>
              <a:t>corresponsabilidad</a:t>
            </a:r>
            <a:r>
              <a:rPr sz="2000" dirty="0">
                <a:solidFill>
                  <a:srgbClr val="19376D"/>
                </a:solidFill>
                <a:latin typeface="Segoe UI"/>
              </a:rPr>
              <a:t> entre </a:t>
            </a:r>
            <a:r>
              <a:rPr sz="2000" dirty="0" err="1">
                <a:solidFill>
                  <a:srgbClr val="19376D"/>
                </a:solidFill>
                <a:latin typeface="Segoe UI"/>
              </a:rPr>
              <a:t>actores</a:t>
            </a:r>
            <a:endParaRPr sz="2000" dirty="0">
              <a:solidFill>
                <a:srgbClr val="19376D"/>
              </a:solidFill>
              <a:latin typeface="Segoe UI"/>
            </a:endParaRPr>
          </a:p>
          <a:p>
            <a:pPr algn="l"/>
            <a:r>
              <a:rPr sz="2000" dirty="0">
                <a:solidFill>
                  <a:srgbClr val="19376D"/>
                </a:solidFill>
                <a:latin typeface="Segoe UI"/>
              </a:rPr>
              <a:t>- </a:t>
            </a:r>
            <a:r>
              <a:rPr sz="2000" dirty="0" err="1">
                <a:solidFill>
                  <a:srgbClr val="19376D"/>
                </a:solidFill>
                <a:latin typeface="Segoe UI"/>
              </a:rPr>
              <a:t>Adaptación</a:t>
            </a:r>
            <a:r>
              <a:rPr sz="2000" dirty="0">
                <a:solidFill>
                  <a:srgbClr val="19376D"/>
                </a:solidFill>
                <a:latin typeface="Segoe UI"/>
              </a:rPr>
              <a:t> legal </a:t>
            </a:r>
            <a:r>
              <a:rPr sz="2000" dirty="0" err="1">
                <a:solidFill>
                  <a:srgbClr val="19376D"/>
                </a:solidFill>
                <a:latin typeface="Segoe UI"/>
              </a:rPr>
              <a:t>en</a:t>
            </a:r>
            <a:r>
              <a:rPr sz="2000" dirty="0">
                <a:solidFill>
                  <a:srgbClr val="19376D"/>
                </a:solidFill>
                <a:latin typeface="Segoe UI"/>
              </a:rPr>
              <a:t> </a:t>
            </a:r>
            <a:r>
              <a:rPr sz="2000" dirty="0" err="1">
                <a:solidFill>
                  <a:srgbClr val="19376D"/>
                </a:solidFill>
                <a:latin typeface="Segoe UI"/>
              </a:rPr>
              <a:t>Iberoamérica</a:t>
            </a:r>
            <a:endParaRPr sz="2000" dirty="0">
              <a:solidFill>
                <a:srgbClr val="19376D"/>
              </a:solidFill>
              <a:latin typeface="Segoe UI"/>
            </a:endParaRPr>
          </a:p>
          <a:p>
            <a:pPr algn="l"/>
            <a:r>
              <a:rPr sz="2000" dirty="0">
                <a:solidFill>
                  <a:srgbClr val="19376D"/>
                </a:solidFill>
                <a:latin typeface="Segoe UI"/>
              </a:rPr>
              <a:t>- </a:t>
            </a:r>
            <a:r>
              <a:rPr sz="2000" dirty="0" err="1">
                <a:solidFill>
                  <a:srgbClr val="19376D"/>
                </a:solidFill>
                <a:latin typeface="Segoe UI"/>
              </a:rPr>
              <a:t>Inspirado</a:t>
            </a:r>
            <a:r>
              <a:rPr sz="2000" dirty="0">
                <a:solidFill>
                  <a:srgbClr val="19376D"/>
                </a:solidFill>
                <a:latin typeface="Segoe UI"/>
              </a:rPr>
              <a:t> </a:t>
            </a:r>
            <a:r>
              <a:rPr sz="2000" dirty="0" err="1">
                <a:solidFill>
                  <a:srgbClr val="19376D"/>
                </a:solidFill>
                <a:latin typeface="Segoe UI"/>
              </a:rPr>
              <a:t>en</a:t>
            </a:r>
            <a:r>
              <a:rPr sz="2000" dirty="0">
                <a:solidFill>
                  <a:srgbClr val="19376D"/>
                </a:solidFill>
                <a:latin typeface="Segoe UI"/>
              </a:rPr>
              <a:t> la Ley 12/2021 y la OIT</a:t>
            </a:r>
          </a:p>
          <a:p>
            <a:pPr algn="l"/>
            <a:endParaRPr sz="2000" dirty="0">
              <a:solidFill>
                <a:srgbClr val="19376D"/>
              </a:solidFill>
              <a:latin typeface="Segoe UI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6217920"/>
            <a:ext cx="9144000" cy="274320"/>
          </a:xfrm>
          <a:prstGeom prst="rect">
            <a:avLst/>
          </a:prstGeom>
          <a:solidFill>
            <a:srgbClr val="19376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Imagen 6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34" y="135241"/>
            <a:ext cx="4580890" cy="628015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31229" y="47440"/>
            <a:ext cx="1542422" cy="70110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6666" y="1378164"/>
            <a:ext cx="2783941" cy="1143000"/>
          </a:xfrm>
        </p:spPr>
        <p:txBody>
          <a:bodyPr/>
          <a:lstStyle/>
          <a:p>
            <a:pPr algn="l"/>
            <a:r>
              <a:rPr sz="2000" dirty="0" err="1">
                <a:solidFill>
                  <a:srgbClr val="19376D"/>
                </a:solidFill>
                <a:latin typeface="Segoe UI"/>
              </a:rPr>
              <a:t>Principales</a:t>
            </a:r>
            <a:r>
              <a:rPr sz="2000" dirty="0">
                <a:solidFill>
                  <a:srgbClr val="19376D"/>
                </a:solidFill>
                <a:latin typeface="Segoe UI"/>
              </a:rPr>
              <a:t> </a:t>
            </a:r>
            <a:r>
              <a:rPr sz="2000" dirty="0" err="1">
                <a:solidFill>
                  <a:srgbClr val="19376D"/>
                </a:solidFill>
                <a:latin typeface="Segoe UI"/>
              </a:rPr>
              <a:t>Riesgos</a:t>
            </a:r>
            <a:endParaRPr sz="2000" dirty="0">
              <a:solidFill>
                <a:srgbClr val="19376D"/>
              </a:solidFill>
              <a:latin typeface="Segoe UI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749990"/>
            <a:ext cx="8229600" cy="1867277"/>
          </a:xfrm>
        </p:spPr>
        <p:txBody>
          <a:bodyPr/>
          <a:lstStyle/>
          <a:p>
            <a:pPr algn="l"/>
            <a:r>
              <a:rPr sz="2000" dirty="0">
                <a:solidFill>
                  <a:srgbClr val="19376D"/>
                </a:solidFill>
                <a:latin typeface="Segoe UI"/>
              </a:rPr>
              <a:t>- </a:t>
            </a:r>
            <a:r>
              <a:rPr sz="2000" dirty="0" err="1">
                <a:solidFill>
                  <a:srgbClr val="19376D"/>
                </a:solidFill>
                <a:latin typeface="Segoe UI"/>
              </a:rPr>
              <a:t>Físicos</a:t>
            </a:r>
            <a:r>
              <a:rPr sz="2000" dirty="0">
                <a:solidFill>
                  <a:srgbClr val="19376D"/>
                </a:solidFill>
                <a:latin typeface="Segoe UI"/>
              </a:rPr>
              <a:t>: </a:t>
            </a:r>
            <a:r>
              <a:rPr sz="2000" dirty="0" err="1">
                <a:solidFill>
                  <a:srgbClr val="19376D"/>
                </a:solidFill>
                <a:latin typeface="Segoe UI"/>
              </a:rPr>
              <a:t>accidentes</a:t>
            </a:r>
            <a:r>
              <a:rPr sz="2000" dirty="0">
                <a:solidFill>
                  <a:srgbClr val="19376D"/>
                </a:solidFill>
                <a:latin typeface="Segoe UI"/>
              </a:rPr>
              <a:t>, </a:t>
            </a:r>
            <a:r>
              <a:rPr sz="2000" dirty="0" err="1">
                <a:solidFill>
                  <a:srgbClr val="19376D"/>
                </a:solidFill>
                <a:latin typeface="Segoe UI"/>
              </a:rPr>
              <a:t>caídas</a:t>
            </a:r>
            <a:r>
              <a:rPr sz="2000" dirty="0">
                <a:solidFill>
                  <a:srgbClr val="19376D"/>
                </a:solidFill>
                <a:latin typeface="Segoe UI"/>
              </a:rPr>
              <a:t>, </a:t>
            </a:r>
            <a:r>
              <a:rPr sz="2000" dirty="0" err="1">
                <a:solidFill>
                  <a:srgbClr val="19376D"/>
                </a:solidFill>
                <a:latin typeface="Segoe UI"/>
              </a:rPr>
              <a:t>cargas</a:t>
            </a:r>
            <a:endParaRPr sz="2000" dirty="0">
              <a:solidFill>
                <a:srgbClr val="19376D"/>
              </a:solidFill>
              <a:latin typeface="Segoe UI"/>
            </a:endParaRPr>
          </a:p>
          <a:p>
            <a:pPr algn="l"/>
            <a:r>
              <a:rPr sz="2000" dirty="0">
                <a:solidFill>
                  <a:srgbClr val="19376D"/>
                </a:solidFill>
                <a:latin typeface="Segoe UI"/>
              </a:rPr>
              <a:t>- </a:t>
            </a:r>
            <a:r>
              <a:rPr sz="2000" dirty="0" err="1">
                <a:solidFill>
                  <a:srgbClr val="19376D"/>
                </a:solidFill>
                <a:latin typeface="Segoe UI"/>
              </a:rPr>
              <a:t>Ergonómicos</a:t>
            </a:r>
            <a:r>
              <a:rPr sz="2000" dirty="0">
                <a:solidFill>
                  <a:srgbClr val="19376D"/>
                </a:solidFill>
                <a:latin typeface="Segoe UI"/>
              </a:rPr>
              <a:t>: </a:t>
            </a:r>
            <a:r>
              <a:rPr sz="2000" dirty="0" err="1">
                <a:solidFill>
                  <a:srgbClr val="19376D"/>
                </a:solidFill>
                <a:latin typeface="Segoe UI"/>
              </a:rPr>
              <a:t>posturas</a:t>
            </a:r>
            <a:r>
              <a:rPr sz="2000" dirty="0">
                <a:solidFill>
                  <a:srgbClr val="19376D"/>
                </a:solidFill>
                <a:latin typeface="Segoe UI"/>
              </a:rPr>
              <a:t>, </a:t>
            </a:r>
            <a:r>
              <a:rPr sz="2000" dirty="0" err="1">
                <a:solidFill>
                  <a:srgbClr val="19376D"/>
                </a:solidFill>
                <a:latin typeface="Segoe UI"/>
              </a:rPr>
              <a:t>fatiga</a:t>
            </a:r>
            <a:r>
              <a:rPr sz="2000" dirty="0">
                <a:solidFill>
                  <a:srgbClr val="19376D"/>
                </a:solidFill>
                <a:latin typeface="Segoe UI"/>
              </a:rPr>
              <a:t> </a:t>
            </a:r>
            <a:r>
              <a:rPr sz="2000" dirty="0" err="1">
                <a:solidFill>
                  <a:srgbClr val="19376D"/>
                </a:solidFill>
                <a:latin typeface="Segoe UI"/>
              </a:rPr>
              <a:t>por</a:t>
            </a:r>
            <a:r>
              <a:rPr sz="2000" dirty="0">
                <a:solidFill>
                  <a:srgbClr val="19376D"/>
                </a:solidFill>
                <a:latin typeface="Segoe UI"/>
              </a:rPr>
              <a:t> </a:t>
            </a:r>
            <a:r>
              <a:rPr sz="2000" dirty="0" err="1">
                <a:solidFill>
                  <a:srgbClr val="19376D"/>
                </a:solidFill>
                <a:latin typeface="Segoe UI"/>
              </a:rPr>
              <a:t>conducción</a:t>
            </a:r>
            <a:endParaRPr sz="2000" dirty="0">
              <a:solidFill>
                <a:srgbClr val="19376D"/>
              </a:solidFill>
              <a:latin typeface="Segoe UI"/>
            </a:endParaRPr>
          </a:p>
          <a:p>
            <a:pPr algn="l"/>
            <a:r>
              <a:rPr sz="2000" dirty="0">
                <a:solidFill>
                  <a:srgbClr val="19376D"/>
                </a:solidFill>
                <a:latin typeface="Segoe UI"/>
              </a:rPr>
              <a:t>- </a:t>
            </a:r>
            <a:r>
              <a:rPr sz="2000" dirty="0" err="1">
                <a:solidFill>
                  <a:srgbClr val="19376D"/>
                </a:solidFill>
                <a:latin typeface="Segoe UI"/>
              </a:rPr>
              <a:t>Climáticos</a:t>
            </a:r>
            <a:r>
              <a:rPr sz="2000" dirty="0">
                <a:solidFill>
                  <a:srgbClr val="19376D"/>
                </a:solidFill>
                <a:latin typeface="Segoe UI"/>
              </a:rPr>
              <a:t>: </a:t>
            </a:r>
            <a:r>
              <a:rPr sz="2000" dirty="0" err="1">
                <a:solidFill>
                  <a:srgbClr val="19376D"/>
                </a:solidFill>
                <a:latin typeface="Segoe UI"/>
              </a:rPr>
              <a:t>calor</a:t>
            </a:r>
            <a:r>
              <a:rPr sz="2000" dirty="0">
                <a:solidFill>
                  <a:srgbClr val="19376D"/>
                </a:solidFill>
                <a:latin typeface="Segoe UI"/>
              </a:rPr>
              <a:t>, </a:t>
            </a:r>
            <a:r>
              <a:rPr sz="2000" dirty="0" err="1">
                <a:solidFill>
                  <a:srgbClr val="19376D"/>
                </a:solidFill>
                <a:latin typeface="Segoe UI"/>
              </a:rPr>
              <a:t>lluvias</a:t>
            </a:r>
            <a:r>
              <a:rPr sz="2000" dirty="0">
                <a:solidFill>
                  <a:srgbClr val="19376D"/>
                </a:solidFill>
                <a:latin typeface="Segoe UI"/>
              </a:rPr>
              <a:t>, </a:t>
            </a:r>
            <a:r>
              <a:rPr sz="2000" dirty="0" err="1">
                <a:solidFill>
                  <a:srgbClr val="19376D"/>
                </a:solidFill>
                <a:latin typeface="Segoe UI"/>
              </a:rPr>
              <a:t>contaminación</a:t>
            </a:r>
            <a:endParaRPr sz="2000" dirty="0">
              <a:solidFill>
                <a:srgbClr val="19376D"/>
              </a:solidFill>
              <a:latin typeface="Segoe UI"/>
            </a:endParaRPr>
          </a:p>
          <a:p>
            <a:pPr algn="l"/>
            <a:r>
              <a:rPr sz="2000" dirty="0">
                <a:solidFill>
                  <a:srgbClr val="19376D"/>
                </a:solidFill>
                <a:latin typeface="Segoe UI"/>
              </a:rPr>
              <a:t>- </a:t>
            </a:r>
            <a:r>
              <a:rPr sz="2000" dirty="0" err="1">
                <a:solidFill>
                  <a:srgbClr val="19376D"/>
                </a:solidFill>
                <a:latin typeface="Segoe UI"/>
              </a:rPr>
              <a:t>Psicosociales</a:t>
            </a:r>
            <a:r>
              <a:rPr sz="2000" dirty="0">
                <a:solidFill>
                  <a:srgbClr val="19376D"/>
                </a:solidFill>
                <a:latin typeface="Segoe UI"/>
              </a:rPr>
              <a:t>: </a:t>
            </a:r>
            <a:r>
              <a:rPr sz="2000" dirty="0" err="1">
                <a:solidFill>
                  <a:srgbClr val="19376D"/>
                </a:solidFill>
                <a:latin typeface="Segoe UI"/>
              </a:rPr>
              <a:t>presión</a:t>
            </a:r>
            <a:r>
              <a:rPr sz="2000" dirty="0">
                <a:solidFill>
                  <a:srgbClr val="19376D"/>
                </a:solidFill>
                <a:latin typeface="Segoe UI"/>
              </a:rPr>
              <a:t> </a:t>
            </a:r>
            <a:r>
              <a:rPr sz="2000" dirty="0" err="1">
                <a:solidFill>
                  <a:srgbClr val="19376D"/>
                </a:solidFill>
                <a:latin typeface="Segoe UI"/>
              </a:rPr>
              <a:t>algorítmica</a:t>
            </a:r>
            <a:r>
              <a:rPr sz="2000" dirty="0">
                <a:solidFill>
                  <a:srgbClr val="19376D"/>
                </a:solidFill>
                <a:latin typeface="Segoe UI"/>
              </a:rPr>
              <a:t>, </a:t>
            </a:r>
            <a:r>
              <a:rPr sz="2000" dirty="0" err="1">
                <a:solidFill>
                  <a:srgbClr val="19376D"/>
                </a:solidFill>
                <a:latin typeface="Segoe UI"/>
              </a:rPr>
              <a:t>inseguridad</a:t>
            </a:r>
            <a:endParaRPr sz="2000" dirty="0">
              <a:solidFill>
                <a:srgbClr val="19376D"/>
              </a:solidFill>
              <a:latin typeface="Segoe UI"/>
            </a:endParaRPr>
          </a:p>
          <a:p>
            <a:pPr algn="l"/>
            <a:endParaRPr sz="2000" dirty="0">
              <a:solidFill>
                <a:srgbClr val="19376D"/>
              </a:solidFill>
              <a:latin typeface="Segoe UI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6217920"/>
            <a:ext cx="9144000" cy="274320"/>
          </a:xfrm>
          <a:prstGeom prst="rect">
            <a:avLst/>
          </a:prstGeom>
          <a:solidFill>
            <a:srgbClr val="19376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3122" y="49679"/>
            <a:ext cx="1542422" cy="701101"/>
          </a:xfrm>
          <a:prstGeom prst="rect">
            <a:avLst/>
          </a:prstGeom>
        </p:spPr>
      </p:pic>
      <p:pic>
        <p:nvPicPr>
          <p:cNvPr id="6" name="Imagen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28" y="123357"/>
            <a:ext cx="4580890" cy="6280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42947"/>
            <a:ext cx="3490111" cy="1143000"/>
          </a:xfrm>
        </p:spPr>
        <p:txBody>
          <a:bodyPr/>
          <a:lstStyle/>
          <a:p>
            <a:pPr algn="l"/>
            <a:r>
              <a:rPr sz="2000" dirty="0" err="1">
                <a:solidFill>
                  <a:srgbClr val="19376D"/>
                </a:solidFill>
                <a:latin typeface="Segoe UI"/>
              </a:rPr>
              <a:t>Dificultades</a:t>
            </a:r>
            <a:r>
              <a:rPr sz="2000" dirty="0">
                <a:solidFill>
                  <a:srgbClr val="19376D"/>
                </a:solidFill>
                <a:latin typeface="Segoe UI"/>
              </a:rPr>
              <a:t> </a:t>
            </a:r>
            <a:r>
              <a:rPr sz="2000" dirty="0" err="1">
                <a:solidFill>
                  <a:srgbClr val="19376D"/>
                </a:solidFill>
                <a:latin typeface="Segoe UI"/>
              </a:rPr>
              <a:t>en</a:t>
            </a:r>
            <a:r>
              <a:rPr sz="2000" dirty="0">
                <a:solidFill>
                  <a:srgbClr val="19376D"/>
                </a:solidFill>
                <a:latin typeface="Segoe UI"/>
              </a:rPr>
              <a:t> la </a:t>
            </a:r>
            <a:r>
              <a:rPr sz="2000" dirty="0" err="1">
                <a:solidFill>
                  <a:srgbClr val="19376D"/>
                </a:solidFill>
                <a:latin typeface="Segoe UI"/>
              </a:rPr>
              <a:t>Prevención</a:t>
            </a:r>
            <a:endParaRPr sz="2000" dirty="0">
              <a:solidFill>
                <a:srgbClr val="19376D"/>
              </a:solidFill>
              <a:latin typeface="Segoe UI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587029"/>
            <a:ext cx="8229600" cy="1867277"/>
          </a:xfrm>
        </p:spPr>
        <p:txBody>
          <a:bodyPr/>
          <a:lstStyle/>
          <a:p>
            <a:pPr algn="l"/>
            <a:r>
              <a:rPr sz="2000" dirty="0">
                <a:solidFill>
                  <a:srgbClr val="19376D"/>
                </a:solidFill>
                <a:latin typeface="Segoe UI"/>
              </a:rPr>
              <a:t>- </a:t>
            </a:r>
            <a:r>
              <a:rPr sz="2000" dirty="0" err="1">
                <a:solidFill>
                  <a:srgbClr val="19376D"/>
                </a:solidFill>
                <a:latin typeface="Segoe UI"/>
              </a:rPr>
              <a:t>Ambigüedad</a:t>
            </a:r>
            <a:r>
              <a:rPr sz="2000" dirty="0">
                <a:solidFill>
                  <a:srgbClr val="19376D"/>
                </a:solidFill>
                <a:latin typeface="Segoe UI"/>
              </a:rPr>
              <a:t> contractual</a:t>
            </a:r>
          </a:p>
          <a:p>
            <a:pPr algn="l"/>
            <a:r>
              <a:rPr sz="2000" dirty="0">
                <a:solidFill>
                  <a:srgbClr val="19376D"/>
                </a:solidFill>
                <a:latin typeface="Segoe UI"/>
              </a:rPr>
              <a:t>- Baja </a:t>
            </a:r>
            <a:r>
              <a:rPr sz="2000" dirty="0" err="1">
                <a:solidFill>
                  <a:srgbClr val="19376D"/>
                </a:solidFill>
                <a:latin typeface="Segoe UI"/>
              </a:rPr>
              <a:t>fiscalización</a:t>
            </a:r>
            <a:r>
              <a:rPr sz="2000" dirty="0">
                <a:solidFill>
                  <a:srgbClr val="19376D"/>
                </a:solidFill>
                <a:latin typeface="Segoe UI"/>
              </a:rPr>
              <a:t> digital</a:t>
            </a:r>
          </a:p>
          <a:p>
            <a:pPr algn="l"/>
            <a:r>
              <a:rPr sz="2000" dirty="0">
                <a:solidFill>
                  <a:srgbClr val="19376D"/>
                </a:solidFill>
                <a:latin typeface="Segoe UI"/>
              </a:rPr>
              <a:t>- </a:t>
            </a:r>
            <a:r>
              <a:rPr sz="2000" dirty="0" err="1">
                <a:solidFill>
                  <a:srgbClr val="19376D"/>
                </a:solidFill>
                <a:latin typeface="Segoe UI"/>
              </a:rPr>
              <a:t>Acceso</a:t>
            </a:r>
            <a:r>
              <a:rPr sz="2000" dirty="0">
                <a:solidFill>
                  <a:srgbClr val="19376D"/>
                </a:solidFill>
                <a:latin typeface="Segoe UI"/>
              </a:rPr>
              <a:t> </a:t>
            </a:r>
            <a:r>
              <a:rPr sz="2000" dirty="0" err="1">
                <a:solidFill>
                  <a:srgbClr val="19376D"/>
                </a:solidFill>
                <a:latin typeface="Segoe UI"/>
              </a:rPr>
              <a:t>limitado</a:t>
            </a:r>
            <a:r>
              <a:rPr sz="2000" dirty="0">
                <a:solidFill>
                  <a:srgbClr val="19376D"/>
                </a:solidFill>
                <a:latin typeface="Segoe UI"/>
              </a:rPr>
              <a:t> a </a:t>
            </a:r>
            <a:r>
              <a:rPr sz="2000" dirty="0" err="1">
                <a:solidFill>
                  <a:srgbClr val="19376D"/>
                </a:solidFill>
                <a:latin typeface="Segoe UI"/>
              </a:rPr>
              <a:t>protección</a:t>
            </a:r>
            <a:r>
              <a:rPr sz="2000" dirty="0">
                <a:solidFill>
                  <a:srgbClr val="19376D"/>
                </a:solidFill>
                <a:latin typeface="Segoe UI"/>
              </a:rPr>
              <a:t> social</a:t>
            </a:r>
          </a:p>
          <a:p>
            <a:pPr algn="l"/>
            <a:r>
              <a:rPr sz="2000" dirty="0">
                <a:solidFill>
                  <a:srgbClr val="19376D"/>
                </a:solidFill>
                <a:latin typeface="Segoe UI"/>
              </a:rPr>
              <a:t>- </a:t>
            </a:r>
            <a:r>
              <a:rPr sz="2000" dirty="0" err="1">
                <a:solidFill>
                  <a:srgbClr val="19376D"/>
                </a:solidFill>
                <a:latin typeface="Segoe UI"/>
              </a:rPr>
              <a:t>Exclusión</a:t>
            </a:r>
            <a:r>
              <a:rPr sz="2000" dirty="0">
                <a:solidFill>
                  <a:srgbClr val="19376D"/>
                </a:solidFill>
                <a:latin typeface="Segoe UI"/>
              </a:rPr>
              <a:t> de </a:t>
            </a:r>
            <a:r>
              <a:rPr sz="2000" dirty="0" err="1">
                <a:solidFill>
                  <a:srgbClr val="19376D"/>
                </a:solidFill>
                <a:latin typeface="Segoe UI"/>
              </a:rPr>
              <a:t>sistemas</a:t>
            </a:r>
            <a:r>
              <a:rPr sz="2000" dirty="0">
                <a:solidFill>
                  <a:srgbClr val="19376D"/>
                </a:solidFill>
                <a:latin typeface="Segoe UI"/>
              </a:rPr>
              <a:t> </a:t>
            </a:r>
            <a:r>
              <a:rPr sz="2000" dirty="0" err="1">
                <a:solidFill>
                  <a:srgbClr val="19376D"/>
                </a:solidFill>
                <a:latin typeface="Segoe UI"/>
              </a:rPr>
              <a:t>tradicionales</a:t>
            </a:r>
            <a:endParaRPr sz="2000" dirty="0">
              <a:solidFill>
                <a:srgbClr val="19376D"/>
              </a:solidFill>
              <a:latin typeface="Segoe UI"/>
            </a:endParaRPr>
          </a:p>
          <a:p>
            <a:pPr algn="l"/>
            <a:endParaRPr sz="2000" dirty="0">
              <a:solidFill>
                <a:srgbClr val="19376D"/>
              </a:solidFill>
              <a:latin typeface="Segoe UI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6217920"/>
            <a:ext cx="9144000" cy="274320"/>
          </a:xfrm>
          <a:prstGeom prst="rect">
            <a:avLst/>
          </a:prstGeom>
          <a:solidFill>
            <a:srgbClr val="19376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22175" y="62673"/>
            <a:ext cx="1542422" cy="701101"/>
          </a:xfrm>
          <a:prstGeom prst="rect">
            <a:avLst/>
          </a:prstGeom>
        </p:spPr>
      </p:pic>
      <p:pic>
        <p:nvPicPr>
          <p:cNvPr id="6" name="Imagen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81" y="158464"/>
            <a:ext cx="4580890" cy="6280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64584"/>
            <a:ext cx="6178990" cy="1143000"/>
          </a:xfrm>
        </p:spPr>
        <p:txBody>
          <a:bodyPr/>
          <a:lstStyle/>
          <a:p>
            <a:pPr algn="l"/>
            <a:r>
              <a:rPr sz="2000" dirty="0" err="1">
                <a:solidFill>
                  <a:srgbClr val="19376D"/>
                </a:solidFill>
                <a:latin typeface="Segoe UI"/>
              </a:rPr>
              <a:t>Recomendaciones</a:t>
            </a:r>
            <a:r>
              <a:rPr sz="2000" dirty="0">
                <a:solidFill>
                  <a:srgbClr val="19376D"/>
                </a:solidFill>
                <a:latin typeface="Segoe UI"/>
              </a:rPr>
              <a:t> para </a:t>
            </a:r>
            <a:r>
              <a:rPr sz="2000" dirty="0" err="1">
                <a:solidFill>
                  <a:srgbClr val="19376D"/>
                </a:solidFill>
                <a:latin typeface="Segoe UI"/>
              </a:rPr>
              <a:t>Trabajadores</a:t>
            </a:r>
            <a:r>
              <a:rPr sz="2000" dirty="0">
                <a:solidFill>
                  <a:srgbClr val="19376D"/>
                </a:solidFill>
                <a:latin typeface="Segoe UI"/>
              </a:rPr>
              <a:t> </a:t>
            </a:r>
            <a:r>
              <a:rPr sz="2000" dirty="0" err="1">
                <a:solidFill>
                  <a:srgbClr val="19376D"/>
                </a:solidFill>
                <a:latin typeface="Segoe UI"/>
              </a:rPr>
              <a:t>Dependientes</a:t>
            </a:r>
            <a:endParaRPr sz="2000" dirty="0">
              <a:solidFill>
                <a:srgbClr val="19376D"/>
              </a:solidFill>
              <a:latin typeface="Segoe UI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749990"/>
            <a:ext cx="8229600" cy="1840117"/>
          </a:xfrm>
        </p:spPr>
        <p:txBody>
          <a:bodyPr/>
          <a:lstStyle/>
          <a:p>
            <a:pPr algn="l"/>
            <a:r>
              <a:rPr sz="2000">
                <a:solidFill>
                  <a:srgbClr val="19376D"/>
                </a:solidFill>
                <a:latin typeface="Segoe UI"/>
              </a:rPr>
              <a:t>- Reconocimiento legal como asalariados</a:t>
            </a:r>
          </a:p>
          <a:p>
            <a:pPr algn="l"/>
            <a:r>
              <a:rPr sz="2000">
                <a:solidFill>
                  <a:srgbClr val="19376D"/>
                </a:solidFill>
                <a:latin typeface="Segoe UI"/>
              </a:rPr>
              <a:t>- Registro y capacitación en SST</a:t>
            </a:r>
          </a:p>
          <a:p>
            <a:pPr algn="l"/>
            <a:r>
              <a:rPr sz="2000">
                <a:solidFill>
                  <a:srgbClr val="19376D"/>
                </a:solidFill>
                <a:latin typeface="Segoe UI"/>
              </a:rPr>
              <a:t>- Dotación de EPP</a:t>
            </a:r>
          </a:p>
          <a:p>
            <a:pPr algn="l"/>
            <a:r>
              <a:rPr sz="2000">
                <a:solidFill>
                  <a:srgbClr val="19376D"/>
                </a:solidFill>
                <a:latin typeface="Segoe UI"/>
              </a:rPr>
              <a:t>- Cobertura integral de riesgos</a:t>
            </a:r>
          </a:p>
          <a:p>
            <a:pPr algn="l"/>
            <a:endParaRPr sz="2000">
              <a:solidFill>
                <a:srgbClr val="19376D"/>
              </a:solidFill>
              <a:latin typeface="Segoe UI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6217920"/>
            <a:ext cx="9144000" cy="274320"/>
          </a:xfrm>
          <a:prstGeom prst="rect">
            <a:avLst/>
          </a:prstGeom>
          <a:solidFill>
            <a:srgbClr val="19376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1229" y="83982"/>
            <a:ext cx="1542422" cy="701101"/>
          </a:xfrm>
          <a:prstGeom prst="rect">
            <a:avLst/>
          </a:prstGeom>
        </p:spPr>
      </p:pic>
      <p:pic>
        <p:nvPicPr>
          <p:cNvPr id="6" name="Imagen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35" y="157068"/>
            <a:ext cx="4580890" cy="6280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11619"/>
            <a:ext cx="6215204" cy="1143000"/>
          </a:xfrm>
        </p:spPr>
        <p:txBody>
          <a:bodyPr/>
          <a:lstStyle/>
          <a:p>
            <a:pPr algn="l"/>
            <a:r>
              <a:rPr sz="2000" dirty="0" err="1">
                <a:solidFill>
                  <a:srgbClr val="19376D"/>
                </a:solidFill>
                <a:latin typeface="Segoe UI"/>
              </a:rPr>
              <a:t>Recomendaciones</a:t>
            </a:r>
            <a:r>
              <a:rPr sz="2000" dirty="0">
                <a:solidFill>
                  <a:srgbClr val="19376D"/>
                </a:solidFill>
                <a:latin typeface="Segoe UI"/>
              </a:rPr>
              <a:t> para </a:t>
            </a:r>
            <a:r>
              <a:rPr sz="2000" dirty="0" err="1">
                <a:solidFill>
                  <a:srgbClr val="19376D"/>
                </a:solidFill>
                <a:latin typeface="Segoe UI"/>
              </a:rPr>
              <a:t>Trabajadores</a:t>
            </a:r>
            <a:r>
              <a:rPr sz="2000" dirty="0">
                <a:solidFill>
                  <a:srgbClr val="19376D"/>
                </a:solidFill>
                <a:latin typeface="Segoe UI"/>
              </a:rPr>
              <a:t> </a:t>
            </a:r>
            <a:r>
              <a:rPr sz="2000" dirty="0" err="1">
                <a:solidFill>
                  <a:srgbClr val="19376D"/>
                </a:solidFill>
                <a:latin typeface="Segoe UI"/>
              </a:rPr>
              <a:t>Independientes</a:t>
            </a:r>
            <a:endParaRPr sz="2000" dirty="0">
              <a:solidFill>
                <a:srgbClr val="19376D"/>
              </a:solidFill>
              <a:latin typeface="Segoe UI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3826" y="2614053"/>
            <a:ext cx="5463767" cy="1912680"/>
          </a:xfrm>
        </p:spPr>
        <p:txBody>
          <a:bodyPr/>
          <a:lstStyle/>
          <a:p>
            <a:pPr algn="l"/>
            <a:r>
              <a:rPr sz="2000">
                <a:solidFill>
                  <a:srgbClr val="19376D"/>
                </a:solidFill>
                <a:latin typeface="Segoe UI"/>
              </a:rPr>
              <a:t>- Acceso voluntario a seguros y subsidios</a:t>
            </a:r>
          </a:p>
          <a:p>
            <a:pPr algn="l"/>
            <a:r>
              <a:rPr sz="2000">
                <a:solidFill>
                  <a:srgbClr val="19376D"/>
                </a:solidFill>
                <a:latin typeface="Segoe UI"/>
              </a:rPr>
              <a:t>- Campañas de concientización</a:t>
            </a:r>
          </a:p>
          <a:p>
            <a:pPr algn="l"/>
            <a:r>
              <a:rPr sz="2000">
                <a:solidFill>
                  <a:srgbClr val="19376D"/>
                </a:solidFill>
                <a:latin typeface="Segoe UI"/>
              </a:rPr>
              <a:t>- Apoyo a cooperativas</a:t>
            </a:r>
          </a:p>
          <a:p>
            <a:pPr algn="l"/>
            <a:r>
              <a:rPr sz="2000">
                <a:solidFill>
                  <a:srgbClr val="19376D"/>
                </a:solidFill>
                <a:latin typeface="Segoe UI"/>
              </a:rPr>
              <a:t>- Mecanismos de denuncia y asesoría</a:t>
            </a:r>
          </a:p>
          <a:p>
            <a:pPr algn="l"/>
            <a:endParaRPr sz="2000">
              <a:solidFill>
                <a:srgbClr val="19376D"/>
              </a:solidFill>
              <a:latin typeface="Segoe UI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6217920"/>
            <a:ext cx="9144000" cy="274320"/>
          </a:xfrm>
          <a:prstGeom prst="rect">
            <a:avLst/>
          </a:prstGeom>
          <a:solidFill>
            <a:srgbClr val="19376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22176" y="47440"/>
            <a:ext cx="1542422" cy="701101"/>
          </a:xfrm>
          <a:prstGeom prst="rect">
            <a:avLst/>
          </a:prstGeom>
        </p:spPr>
      </p:pic>
      <p:pic>
        <p:nvPicPr>
          <p:cNvPr id="6" name="Imagen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28" y="114303"/>
            <a:ext cx="4580890" cy="6280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0040" y="1391745"/>
            <a:ext cx="4141960" cy="1143000"/>
          </a:xfrm>
        </p:spPr>
        <p:txBody>
          <a:bodyPr/>
          <a:lstStyle/>
          <a:p>
            <a:pPr algn="l"/>
            <a:r>
              <a:rPr sz="2000" dirty="0" err="1">
                <a:solidFill>
                  <a:srgbClr val="19376D"/>
                </a:solidFill>
                <a:latin typeface="Segoe UI"/>
              </a:rPr>
              <a:t>Rol</a:t>
            </a:r>
            <a:r>
              <a:rPr sz="2000" dirty="0">
                <a:solidFill>
                  <a:srgbClr val="19376D"/>
                </a:solidFill>
                <a:latin typeface="Segoe UI"/>
              </a:rPr>
              <a:t> de las </a:t>
            </a:r>
            <a:r>
              <a:rPr sz="2000" dirty="0" err="1">
                <a:solidFill>
                  <a:srgbClr val="19376D"/>
                </a:solidFill>
                <a:latin typeface="Segoe UI"/>
              </a:rPr>
              <a:t>Plataformas</a:t>
            </a:r>
            <a:r>
              <a:rPr sz="2000" dirty="0">
                <a:solidFill>
                  <a:srgbClr val="19376D"/>
                </a:solidFill>
                <a:latin typeface="Segoe UI"/>
              </a:rPr>
              <a:t> </a:t>
            </a:r>
            <a:r>
              <a:rPr sz="2000" dirty="0" err="1">
                <a:solidFill>
                  <a:srgbClr val="19376D"/>
                </a:solidFill>
                <a:latin typeface="Segoe UI"/>
              </a:rPr>
              <a:t>Digitales</a:t>
            </a:r>
            <a:endParaRPr sz="2000" dirty="0">
              <a:solidFill>
                <a:srgbClr val="19376D"/>
              </a:solidFill>
              <a:latin typeface="Segoe UI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731884"/>
            <a:ext cx="5554301" cy="1948758"/>
          </a:xfrm>
        </p:spPr>
        <p:txBody>
          <a:bodyPr/>
          <a:lstStyle/>
          <a:p>
            <a:pPr algn="l"/>
            <a:r>
              <a:rPr sz="2000" dirty="0">
                <a:solidFill>
                  <a:srgbClr val="19376D"/>
                </a:solidFill>
                <a:latin typeface="Segoe UI"/>
              </a:rPr>
              <a:t>- </a:t>
            </a:r>
            <a:r>
              <a:rPr sz="2000" dirty="0" err="1">
                <a:solidFill>
                  <a:srgbClr val="19376D"/>
                </a:solidFill>
                <a:latin typeface="Segoe UI"/>
              </a:rPr>
              <a:t>Algoritmos</a:t>
            </a:r>
            <a:r>
              <a:rPr sz="2000" dirty="0">
                <a:solidFill>
                  <a:srgbClr val="19376D"/>
                </a:solidFill>
                <a:latin typeface="Segoe UI"/>
              </a:rPr>
              <a:t> con </a:t>
            </a:r>
            <a:r>
              <a:rPr sz="2000" dirty="0" err="1">
                <a:solidFill>
                  <a:srgbClr val="19376D"/>
                </a:solidFill>
                <a:latin typeface="Segoe UI"/>
              </a:rPr>
              <a:t>tiempos</a:t>
            </a:r>
            <a:r>
              <a:rPr sz="2000" dirty="0">
                <a:solidFill>
                  <a:srgbClr val="19376D"/>
                </a:solidFill>
                <a:latin typeface="Segoe UI"/>
              </a:rPr>
              <a:t> </a:t>
            </a:r>
            <a:r>
              <a:rPr sz="2000" dirty="0" err="1">
                <a:solidFill>
                  <a:srgbClr val="19376D"/>
                </a:solidFill>
                <a:latin typeface="Segoe UI"/>
              </a:rPr>
              <a:t>realistas</a:t>
            </a:r>
            <a:endParaRPr sz="2000" dirty="0">
              <a:solidFill>
                <a:srgbClr val="19376D"/>
              </a:solidFill>
              <a:latin typeface="Segoe UI"/>
            </a:endParaRPr>
          </a:p>
          <a:p>
            <a:pPr algn="l"/>
            <a:r>
              <a:rPr sz="2000" dirty="0">
                <a:solidFill>
                  <a:srgbClr val="19376D"/>
                </a:solidFill>
                <a:latin typeface="Segoe UI"/>
              </a:rPr>
              <a:t>- </a:t>
            </a:r>
            <a:r>
              <a:rPr sz="2000" dirty="0" err="1">
                <a:solidFill>
                  <a:srgbClr val="19376D"/>
                </a:solidFill>
                <a:latin typeface="Segoe UI"/>
              </a:rPr>
              <a:t>Evaluación</a:t>
            </a:r>
            <a:r>
              <a:rPr sz="2000" dirty="0">
                <a:solidFill>
                  <a:srgbClr val="19376D"/>
                </a:solidFill>
                <a:latin typeface="Segoe UI"/>
              </a:rPr>
              <a:t> continua de </a:t>
            </a:r>
            <a:r>
              <a:rPr sz="2000" dirty="0" err="1">
                <a:solidFill>
                  <a:srgbClr val="19376D"/>
                </a:solidFill>
                <a:latin typeface="Segoe UI"/>
              </a:rPr>
              <a:t>riesgos</a:t>
            </a:r>
            <a:endParaRPr sz="2000" dirty="0">
              <a:solidFill>
                <a:srgbClr val="19376D"/>
              </a:solidFill>
              <a:latin typeface="Segoe UI"/>
            </a:endParaRPr>
          </a:p>
          <a:p>
            <a:pPr algn="l"/>
            <a:r>
              <a:rPr sz="2000" dirty="0">
                <a:solidFill>
                  <a:srgbClr val="19376D"/>
                </a:solidFill>
                <a:latin typeface="Segoe UI"/>
              </a:rPr>
              <a:t>- </a:t>
            </a:r>
            <a:r>
              <a:rPr sz="2000" dirty="0" err="1">
                <a:solidFill>
                  <a:srgbClr val="19376D"/>
                </a:solidFill>
                <a:latin typeface="Segoe UI"/>
              </a:rPr>
              <a:t>Participación</a:t>
            </a:r>
            <a:r>
              <a:rPr sz="2000" dirty="0">
                <a:solidFill>
                  <a:srgbClr val="19376D"/>
                </a:solidFill>
                <a:latin typeface="Segoe UI"/>
              </a:rPr>
              <a:t> de </a:t>
            </a:r>
            <a:r>
              <a:rPr sz="2000" dirty="0" err="1">
                <a:solidFill>
                  <a:srgbClr val="19376D"/>
                </a:solidFill>
                <a:latin typeface="Segoe UI"/>
              </a:rPr>
              <a:t>los</a:t>
            </a:r>
            <a:r>
              <a:rPr sz="2000" dirty="0">
                <a:solidFill>
                  <a:srgbClr val="19376D"/>
                </a:solidFill>
                <a:latin typeface="Segoe UI"/>
              </a:rPr>
              <a:t> </a:t>
            </a:r>
            <a:r>
              <a:rPr sz="2000" dirty="0" err="1">
                <a:solidFill>
                  <a:srgbClr val="19376D"/>
                </a:solidFill>
                <a:latin typeface="Segoe UI"/>
              </a:rPr>
              <a:t>trabajadores</a:t>
            </a:r>
            <a:endParaRPr sz="2000" dirty="0">
              <a:solidFill>
                <a:srgbClr val="19376D"/>
              </a:solidFill>
              <a:latin typeface="Segoe UI"/>
            </a:endParaRPr>
          </a:p>
          <a:p>
            <a:pPr algn="l"/>
            <a:r>
              <a:rPr sz="2000" dirty="0">
                <a:solidFill>
                  <a:srgbClr val="19376D"/>
                </a:solidFill>
                <a:latin typeface="Segoe UI"/>
              </a:rPr>
              <a:t>- </a:t>
            </a:r>
            <a:r>
              <a:rPr sz="2000" dirty="0" err="1">
                <a:solidFill>
                  <a:srgbClr val="19376D"/>
                </a:solidFill>
                <a:latin typeface="Segoe UI"/>
              </a:rPr>
              <a:t>Reportes</a:t>
            </a:r>
            <a:r>
              <a:rPr sz="2000" dirty="0">
                <a:solidFill>
                  <a:srgbClr val="19376D"/>
                </a:solidFill>
                <a:latin typeface="Segoe UI"/>
              </a:rPr>
              <a:t> </a:t>
            </a:r>
            <a:r>
              <a:rPr sz="2000" dirty="0" err="1">
                <a:solidFill>
                  <a:srgbClr val="19376D"/>
                </a:solidFill>
                <a:latin typeface="Segoe UI"/>
              </a:rPr>
              <a:t>transparentes</a:t>
            </a:r>
            <a:r>
              <a:rPr sz="2000" dirty="0">
                <a:solidFill>
                  <a:srgbClr val="19376D"/>
                </a:solidFill>
                <a:latin typeface="Segoe UI"/>
              </a:rPr>
              <a:t> de </a:t>
            </a:r>
            <a:r>
              <a:rPr sz="2000" dirty="0" err="1">
                <a:solidFill>
                  <a:srgbClr val="19376D"/>
                </a:solidFill>
                <a:latin typeface="Segoe UI"/>
              </a:rPr>
              <a:t>condiciones</a:t>
            </a:r>
            <a:endParaRPr sz="2000" dirty="0">
              <a:solidFill>
                <a:srgbClr val="19376D"/>
              </a:solidFill>
              <a:latin typeface="Segoe UI"/>
            </a:endParaRPr>
          </a:p>
          <a:p>
            <a:pPr algn="l"/>
            <a:endParaRPr sz="2000" dirty="0">
              <a:solidFill>
                <a:srgbClr val="19376D"/>
              </a:solidFill>
              <a:latin typeface="Segoe UI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6217920"/>
            <a:ext cx="9144000" cy="274320"/>
          </a:xfrm>
          <a:prstGeom prst="rect">
            <a:avLst/>
          </a:prstGeom>
          <a:solidFill>
            <a:srgbClr val="19376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22175" y="54173"/>
            <a:ext cx="1542422" cy="701101"/>
          </a:xfrm>
          <a:prstGeom prst="rect">
            <a:avLst/>
          </a:prstGeom>
        </p:spPr>
      </p:pic>
      <p:pic>
        <p:nvPicPr>
          <p:cNvPr id="6" name="Imagen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35" y="130090"/>
            <a:ext cx="4580890" cy="6280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3826" y="1363091"/>
            <a:ext cx="4178174" cy="1143000"/>
          </a:xfrm>
        </p:spPr>
        <p:txBody>
          <a:bodyPr/>
          <a:lstStyle/>
          <a:p>
            <a:pPr algn="l"/>
            <a:r>
              <a:rPr sz="2000" dirty="0" err="1">
                <a:solidFill>
                  <a:srgbClr val="19376D"/>
                </a:solidFill>
                <a:latin typeface="Segoe UI"/>
              </a:rPr>
              <a:t>Recomendaciones</a:t>
            </a:r>
            <a:r>
              <a:rPr sz="2000" dirty="0">
                <a:solidFill>
                  <a:srgbClr val="19376D"/>
                </a:solidFill>
                <a:latin typeface="Segoe UI"/>
              </a:rPr>
              <a:t> a </a:t>
            </a:r>
            <a:r>
              <a:rPr sz="2000" dirty="0" err="1">
                <a:solidFill>
                  <a:srgbClr val="19376D"/>
                </a:solidFill>
                <a:latin typeface="Segoe UI"/>
              </a:rPr>
              <a:t>los</a:t>
            </a:r>
            <a:r>
              <a:rPr sz="2000" dirty="0">
                <a:solidFill>
                  <a:srgbClr val="19376D"/>
                </a:solidFill>
                <a:latin typeface="Segoe UI"/>
              </a:rPr>
              <a:t> </a:t>
            </a:r>
            <a:r>
              <a:rPr sz="2000" dirty="0" err="1">
                <a:solidFill>
                  <a:srgbClr val="19376D"/>
                </a:solidFill>
                <a:latin typeface="Segoe UI"/>
              </a:rPr>
              <a:t>Gobiernos</a:t>
            </a:r>
            <a:endParaRPr sz="2000" dirty="0">
              <a:solidFill>
                <a:srgbClr val="19376D"/>
              </a:solidFill>
              <a:latin typeface="Segoe UI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749990"/>
            <a:ext cx="8229600" cy="1776743"/>
          </a:xfrm>
        </p:spPr>
        <p:txBody>
          <a:bodyPr/>
          <a:lstStyle/>
          <a:p>
            <a:pPr algn="l"/>
            <a:r>
              <a:rPr sz="2000" dirty="0">
                <a:solidFill>
                  <a:srgbClr val="19376D"/>
                </a:solidFill>
                <a:latin typeface="Segoe UI"/>
              </a:rPr>
              <a:t>- </a:t>
            </a:r>
            <a:r>
              <a:rPr sz="2000" dirty="0" err="1">
                <a:solidFill>
                  <a:srgbClr val="19376D"/>
                </a:solidFill>
                <a:latin typeface="Segoe UI"/>
              </a:rPr>
              <a:t>Normativa</a:t>
            </a:r>
            <a:r>
              <a:rPr sz="2000" dirty="0">
                <a:solidFill>
                  <a:srgbClr val="19376D"/>
                </a:solidFill>
                <a:latin typeface="Segoe UI"/>
              </a:rPr>
              <a:t> </a:t>
            </a:r>
            <a:r>
              <a:rPr sz="2000" dirty="0" err="1">
                <a:solidFill>
                  <a:srgbClr val="19376D"/>
                </a:solidFill>
                <a:latin typeface="Segoe UI"/>
              </a:rPr>
              <a:t>adaptada</a:t>
            </a:r>
            <a:r>
              <a:rPr sz="2000" dirty="0">
                <a:solidFill>
                  <a:srgbClr val="19376D"/>
                </a:solidFill>
                <a:latin typeface="Segoe UI"/>
              </a:rPr>
              <a:t> a </a:t>
            </a:r>
            <a:r>
              <a:rPr sz="2000" dirty="0" err="1">
                <a:solidFill>
                  <a:srgbClr val="19376D"/>
                </a:solidFill>
                <a:latin typeface="Segoe UI"/>
              </a:rPr>
              <a:t>plataformas</a:t>
            </a:r>
            <a:endParaRPr sz="2000" dirty="0">
              <a:solidFill>
                <a:srgbClr val="19376D"/>
              </a:solidFill>
              <a:latin typeface="Segoe UI"/>
            </a:endParaRPr>
          </a:p>
          <a:p>
            <a:pPr algn="l"/>
            <a:r>
              <a:rPr sz="2000" dirty="0">
                <a:solidFill>
                  <a:srgbClr val="19376D"/>
                </a:solidFill>
                <a:latin typeface="Segoe UI"/>
              </a:rPr>
              <a:t>- </a:t>
            </a:r>
            <a:r>
              <a:rPr sz="2000" dirty="0" err="1">
                <a:solidFill>
                  <a:srgbClr val="19376D"/>
                </a:solidFill>
                <a:latin typeface="Segoe UI"/>
              </a:rPr>
              <a:t>Inspección</a:t>
            </a:r>
            <a:r>
              <a:rPr sz="2000" dirty="0">
                <a:solidFill>
                  <a:srgbClr val="19376D"/>
                </a:solidFill>
                <a:latin typeface="Segoe UI"/>
              </a:rPr>
              <a:t> </a:t>
            </a:r>
            <a:r>
              <a:rPr sz="2000" dirty="0" err="1">
                <a:solidFill>
                  <a:srgbClr val="19376D"/>
                </a:solidFill>
                <a:latin typeface="Segoe UI"/>
              </a:rPr>
              <a:t>laboral</a:t>
            </a:r>
            <a:r>
              <a:rPr sz="2000" dirty="0">
                <a:solidFill>
                  <a:srgbClr val="19376D"/>
                </a:solidFill>
                <a:latin typeface="Segoe UI"/>
              </a:rPr>
              <a:t> digital</a:t>
            </a:r>
          </a:p>
          <a:p>
            <a:pPr algn="l"/>
            <a:r>
              <a:rPr sz="2000" dirty="0">
                <a:solidFill>
                  <a:srgbClr val="19376D"/>
                </a:solidFill>
                <a:latin typeface="Segoe UI"/>
              </a:rPr>
              <a:t>- </a:t>
            </a:r>
            <a:r>
              <a:rPr sz="2000" dirty="0" err="1">
                <a:solidFill>
                  <a:srgbClr val="19376D"/>
                </a:solidFill>
                <a:latin typeface="Segoe UI"/>
              </a:rPr>
              <a:t>Ampliar</a:t>
            </a:r>
            <a:r>
              <a:rPr sz="2000" dirty="0">
                <a:solidFill>
                  <a:srgbClr val="19376D"/>
                </a:solidFill>
                <a:latin typeface="Segoe UI"/>
              </a:rPr>
              <a:t> </a:t>
            </a:r>
            <a:r>
              <a:rPr sz="2000" dirty="0" err="1">
                <a:solidFill>
                  <a:srgbClr val="19376D"/>
                </a:solidFill>
                <a:latin typeface="Segoe UI"/>
              </a:rPr>
              <a:t>acceso</a:t>
            </a:r>
            <a:r>
              <a:rPr sz="2000" dirty="0">
                <a:solidFill>
                  <a:srgbClr val="19376D"/>
                </a:solidFill>
                <a:latin typeface="Segoe UI"/>
              </a:rPr>
              <a:t> a </a:t>
            </a:r>
            <a:r>
              <a:rPr sz="2000" dirty="0" err="1">
                <a:solidFill>
                  <a:srgbClr val="19376D"/>
                </a:solidFill>
                <a:latin typeface="Segoe UI"/>
              </a:rPr>
              <a:t>seguridad</a:t>
            </a:r>
            <a:r>
              <a:rPr sz="2000" dirty="0">
                <a:solidFill>
                  <a:srgbClr val="19376D"/>
                </a:solidFill>
                <a:latin typeface="Segoe UI"/>
              </a:rPr>
              <a:t> social</a:t>
            </a:r>
          </a:p>
          <a:p>
            <a:pPr algn="l"/>
            <a:r>
              <a:rPr sz="2000" dirty="0">
                <a:solidFill>
                  <a:srgbClr val="19376D"/>
                </a:solidFill>
                <a:latin typeface="Segoe UI"/>
              </a:rPr>
              <a:t>- </a:t>
            </a:r>
            <a:r>
              <a:rPr sz="2000" dirty="0" err="1">
                <a:solidFill>
                  <a:srgbClr val="19376D"/>
                </a:solidFill>
                <a:latin typeface="Segoe UI"/>
              </a:rPr>
              <a:t>Diálogo</a:t>
            </a:r>
            <a:r>
              <a:rPr sz="2000" dirty="0">
                <a:solidFill>
                  <a:srgbClr val="19376D"/>
                </a:solidFill>
                <a:latin typeface="Segoe UI"/>
              </a:rPr>
              <a:t> social </a:t>
            </a:r>
            <a:r>
              <a:rPr sz="2000" dirty="0" err="1">
                <a:solidFill>
                  <a:srgbClr val="19376D"/>
                </a:solidFill>
                <a:latin typeface="Segoe UI"/>
              </a:rPr>
              <a:t>tripartito</a:t>
            </a:r>
            <a:endParaRPr sz="2000" dirty="0">
              <a:solidFill>
                <a:srgbClr val="19376D"/>
              </a:solidFill>
              <a:latin typeface="Segoe UI"/>
            </a:endParaRPr>
          </a:p>
          <a:p>
            <a:pPr algn="l"/>
            <a:endParaRPr sz="2000" dirty="0">
              <a:solidFill>
                <a:srgbClr val="19376D"/>
              </a:solidFill>
              <a:latin typeface="Segoe UI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6217920"/>
            <a:ext cx="9144000" cy="274320"/>
          </a:xfrm>
          <a:prstGeom prst="rect">
            <a:avLst/>
          </a:prstGeom>
          <a:solidFill>
            <a:srgbClr val="19376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3121" y="83982"/>
            <a:ext cx="1542422" cy="701101"/>
          </a:xfrm>
          <a:prstGeom prst="rect">
            <a:avLst/>
          </a:prstGeom>
        </p:spPr>
      </p:pic>
      <p:pic>
        <p:nvPicPr>
          <p:cNvPr id="6" name="Imagen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81" y="150845"/>
            <a:ext cx="4580890" cy="6280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17638"/>
            <a:ext cx="2774887" cy="1143000"/>
          </a:xfrm>
        </p:spPr>
        <p:txBody>
          <a:bodyPr/>
          <a:lstStyle/>
          <a:p>
            <a:pPr algn="l"/>
            <a:r>
              <a:rPr sz="2000" dirty="0" err="1">
                <a:solidFill>
                  <a:srgbClr val="19376D"/>
                </a:solidFill>
                <a:latin typeface="Segoe UI"/>
              </a:rPr>
              <a:t>Referencias</a:t>
            </a:r>
            <a:r>
              <a:rPr sz="2000" dirty="0">
                <a:solidFill>
                  <a:srgbClr val="19376D"/>
                </a:solidFill>
                <a:latin typeface="Segoe UI"/>
              </a:rPr>
              <a:t> Clave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668509"/>
            <a:ext cx="6169937" cy="2519127"/>
          </a:xfrm>
        </p:spPr>
        <p:txBody>
          <a:bodyPr/>
          <a:lstStyle/>
          <a:p>
            <a:pPr algn="l"/>
            <a:r>
              <a:rPr sz="2000" dirty="0">
                <a:solidFill>
                  <a:srgbClr val="19376D"/>
                </a:solidFill>
                <a:latin typeface="Segoe UI"/>
              </a:rPr>
              <a:t>- Ley 12/2021 (</a:t>
            </a:r>
            <a:r>
              <a:rPr sz="2000" dirty="0" err="1">
                <a:solidFill>
                  <a:srgbClr val="19376D"/>
                </a:solidFill>
                <a:latin typeface="Segoe UI"/>
              </a:rPr>
              <a:t>España</a:t>
            </a:r>
            <a:r>
              <a:rPr sz="2000" dirty="0">
                <a:solidFill>
                  <a:srgbClr val="19376D"/>
                </a:solidFill>
                <a:latin typeface="Segoe UI"/>
              </a:rPr>
              <a:t>)</a:t>
            </a:r>
          </a:p>
          <a:p>
            <a:pPr algn="l"/>
            <a:r>
              <a:rPr sz="2000" dirty="0">
                <a:solidFill>
                  <a:srgbClr val="19376D"/>
                </a:solidFill>
                <a:latin typeface="Segoe UI"/>
              </a:rPr>
              <a:t>- OIT: </a:t>
            </a:r>
            <a:r>
              <a:rPr sz="2000" dirty="0" err="1">
                <a:solidFill>
                  <a:srgbClr val="19376D"/>
                </a:solidFill>
                <a:latin typeface="Segoe UI"/>
              </a:rPr>
              <a:t>Condiciones</a:t>
            </a:r>
            <a:r>
              <a:rPr sz="2000" dirty="0">
                <a:solidFill>
                  <a:srgbClr val="19376D"/>
                </a:solidFill>
                <a:latin typeface="Segoe UI"/>
              </a:rPr>
              <a:t> </a:t>
            </a:r>
            <a:r>
              <a:rPr sz="2000" dirty="0" err="1">
                <a:solidFill>
                  <a:srgbClr val="19376D"/>
                </a:solidFill>
                <a:latin typeface="Segoe UI"/>
              </a:rPr>
              <a:t>laborales</a:t>
            </a:r>
            <a:r>
              <a:rPr sz="2000" dirty="0">
                <a:solidFill>
                  <a:srgbClr val="19376D"/>
                </a:solidFill>
                <a:latin typeface="Segoe UI"/>
              </a:rPr>
              <a:t> </a:t>
            </a:r>
            <a:r>
              <a:rPr sz="2000" dirty="0" err="1">
                <a:solidFill>
                  <a:srgbClr val="19376D"/>
                </a:solidFill>
                <a:latin typeface="Segoe UI"/>
              </a:rPr>
              <a:t>en</a:t>
            </a:r>
            <a:r>
              <a:rPr sz="2000" dirty="0">
                <a:solidFill>
                  <a:srgbClr val="19376D"/>
                </a:solidFill>
                <a:latin typeface="Segoe UI"/>
              </a:rPr>
              <a:t> </a:t>
            </a:r>
            <a:r>
              <a:rPr sz="2000" dirty="0" err="1">
                <a:solidFill>
                  <a:srgbClr val="19376D"/>
                </a:solidFill>
                <a:latin typeface="Segoe UI"/>
              </a:rPr>
              <a:t>plataformas</a:t>
            </a:r>
            <a:endParaRPr sz="2000" dirty="0">
              <a:solidFill>
                <a:srgbClr val="19376D"/>
              </a:solidFill>
              <a:latin typeface="Segoe UI"/>
            </a:endParaRPr>
          </a:p>
          <a:p>
            <a:pPr algn="l"/>
            <a:r>
              <a:rPr sz="2000" dirty="0">
                <a:solidFill>
                  <a:srgbClr val="19376D"/>
                </a:solidFill>
                <a:latin typeface="Segoe UI"/>
              </a:rPr>
              <a:t>- CEPAL: </a:t>
            </a:r>
            <a:r>
              <a:rPr sz="2000" dirty="0" err="1">
                <a:solidFill>
                  <a:srgbClr val="19376D"/>
                </a:solidFill>
                <a:latin typeface="Segoe UI"/>
              </a:rPr>
              <a:t>Transición</a:t>
            </a:r>
            <a:r>
              <a:rPr sz="2000" dirty="0">
                <a:solidFill>
                  <a:srgbClr val="19376D"/>
                </a:solidFill>
                <a:latin typeface="Segoe UI"/>
              </a:rPr>
              <a:t> digital y </a:t>
            </a:r>
            <a:r>
              <a:rPr sz="2000" dirty="0" err="1">
                <a:solidFill>
                  <a:srgbClr val="19376D"/>
                </a:solidFill>
                <a:latin typeface="Segoe UI"/>
              </a:rPr>
              <a:t>empleo</a:t>
            </a:r>
            <a:endParaRPr sz="2000" dirty="0">
              <a:solidFill>
                <a:srgbClr val="19376D"/>
              </a:solidFill>
              <a:latin typeface="Segoe UI"/>
            </a:endParaRPr>
          </a:p>
          <a:p>
            <a:pPr algn="l"/>
            <a:r>
              <a:rPr sz="2000" dirty="0">
                <a:solidFill>
                  <a:srgbClr val="19376D"/>
                </a:solidFill>
                <a:latin typeface="Segoe UI"/>
              </a:rPr>
              <a:t>- </a:t>
            </a:r>
            <a:r>
              <a:rPr sz="2000" dirty="0" err="1">
                <a:solidFill>
                  <a:srgbClr val="19376D"/>
                </a:solidFill>
                <a:latin typeface="Segoe UI"/>
              </a:rPr>
              <a:t>Ministerios</a:t>
            </a:r>
            <a:r>
              <a:rPr sz="2000" dirty="0">
                <a:solidFill>
                  <a:srgbClr val="19376D"/>
                </a:solidFill>
                <a:latin typeface="Segoe UI"/>
              </a:rPr>
              <a:t> de </a:t>
            </a:r>
            <a:r>
              <a:rPr sz="2000" dirty="0" err="1">
                <a:solidFill>
                  <a:srgbClr val="19376D"/>
                </a:solidFill>
                <a:latin typeface="Segoe UI"/>
              </a:rPr>
              <a:t>Trabajo</a:t>
            </a:r>
            <a:r>
              <a:rPr sz="2000" dirty="0">
                <a:solidFill>
                  <a:srgbClr val="19376D"/>
                </a:solidFill>
                <a:latin typeface="Segoe UI"/>
              </a:rPr>
              <a:t> de la </a:t>
            </a:r>
            <a:r>
              <a:rPr sz="2000" dirty="0" err="1">
                <a:solidFill>
                  <a:srgbClr val="19376D"/>
                </a:solidFill>
                <a:latin typeface="Segoe UI"/>
              </a:rPr>
              <a:t>región</a:t>
            </a:r>
            <a:endParaRPr sz="2000" dirty="0">
              <a:solidFill>
                <a:srgbClr val="19376D"/>
              </a:solidFill>
              <a:latin typeface="Segoe UI"/>
            </a:endParaRPr>
          </a:p>
          <a:p>
            <a:pPr algn="l"/>
            <a:r>
              <a:rPr sz="2000" dirty="0">
                <a:solidFill>
                  <a:srgbClr val="19376D"/>
                </a:solidFill>
                <a:latin typeface="Segoe UI"/>
              </a:rPr>
              <a:t>- </a:t>
            </a:r>
            <a:r>
              <a:rPr sz="2000" dirty="0" err="1">
                <a:solidFill>
                  <a:srgbClr val="19376D"/>
                </a:solidFill>
                <a:latin typeface="Segoe UI"/>
              </a:rPr>
              <a:t>Eurofound</a:t>
            </a:r>
            <a:r>
              <a:rPr sz="2000" dirty="0">
                <a:solidFill>
                  <a:srgbClr val="19376D"/>
                </a:solidFill>
                <a:latin typeface="Segoe UI"/>
              </a:rPr>
              <a:t>: Platform Work in the EU</a:t>
            </a:r>
          </a:p>
          <a:p>
            <a:pPr algn="l"/>
            <a:endParaRPr sz="2000" dirty="0">
              <a:solidFill>
                <a:srgbClr val="19376D"/>
              </a:solidFill>
              <a:latin typeface="Segoe UI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6217920"/>
            <a:ext cx="9144000" cy="274320"/>
          </a:xfrm>
          <a:prstGeom prst="rect">
            <a:avLst/>
          </a:prstGeom>
          <a:solidFill>
            <a:srgbClr val="19376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3122" y="47440"/>
            <a:ext cx="1542422" cy="701101"/>
          </a:xfrm>
          <a:prstGeom prst="rect">
            <a:avLst/>
          </a:prstGeom>
        </p:spPr>
      </p:pic>
      <p:pic>
        <p:nvPicPr>
          <p:cNvPr id="6" name="Imagen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81" y="120526"/>
            <a:ext cx="4580890" cy="6280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69110"/>
            <a:ext cx="1453081" cy="1143000"/>
          </a:xfrm>
        </p:spPr>
        <p:txBody>
          <a:bodyPr/>
          <a:lstStyle/>
          <a:p>
            <a:pPr algn="l"/>
            <a:r>
              <a:rPr sz="2000" dirty="0" err="1">
                <a:solidFill>
                  <a:srgbClr val="19376D"/>
                </a:solidFill>
                <a:latin typeface="Segoe UI"/>
              </a:rPr>
              <a:t>Cierre</a:t>
            </a:r>
            <a:endParaRPr sz="2000" dirty="0">
              <a:solidFill>
                <a:srgbClr val="19376D"/>
              </a:solidFill>
              <a:latin typeface="Segoe UI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749991"/>
            <a:ext cx="8229600" cy="1152053"/>
          </a:xfrm>
        </p:spPr>
        <p:txBody>
          <a:bodyPr/>
          <a:lstStyle/>
          <a:p>
            <a:pPr algn="l"/>
            <a:r>
              <a:rPr sz="2000" dirty="0">
                <a:solidFill>
                  <a:srgbClr val="19376D"/>
                </a:solidFill>
                <a:latin typeface="Segoe UI"/>
              </a:rPr>
              <a:t>- </a:t>
            </a:r>
            <a:r>
              <a:rPr sz="2000" dirty="0" err="1">
                <a:solidFill>
                  <a:srgbClr val="19376D"/>
                </a:solidFill>
                <a:latin typeface="Segoe UI"/>
              </a:rPr>
              <a:t>Garantizar</a:t>
            </a:r>
            <a:r>
              <a:rPr sz="2000" dirty="0">
                <a:solidFill>
                  <a:srgbClr val="19376D"/>
                </a:solidFill>
                <a:latin typeface="Segoe UI"/>
              </a:rPr>
              <a:t> </a:t>
            </a:r>
            <a:r>
              <a:rPr sz="2000" dirty="0" err="1">
                <a:solidFill>
                  <a:srgbClr val="19376D"/>
                </a:solidFill>
                <a:latin typeface="Segoe UI"/>
              </a:rPr>
              <a:t>condiciones</a:t>
            </a:r>
            <a:r>
              <a:rPr sz="2000" dirty="0">
                <a:solidFill>
                  <a:srgbClr val="19376D"/>
                </a:solidFill>
                <a:latin typeface="Segoe UI"/>
              </a:rPr>
              <a:t> </a:t>
            </a:r>
            <a:r>
              <a:rPr sz="2000" dirty="0" err="1">
                <a:solidFill>
                  <a:srgbClr val="19376D"/>
                </a:solidFill>
                <a:latin typeface="Segoe UI"/>
              </a:rPr>
              <a:t>dignas</a:t>
            </a:r>
            <a:r>
              <a:rPr sz="2000" dirty="0">
                <a:solidFill>
                  <a:srgbClr val="19376D"/>
                </a:solidFill>
                <a:latin typeface="Segoe UI"/>
              </a:rPr>
              <a:t> </a:t>
            </a:r>
            <a:r>
              <a:rPr sz="2000" dirty="0" err="1">
                <a:solidFill>
                  <a:srgbClr val="19376D"/>
                </a:solidFill>
                <a:latin typeface="Segoe UI"/>
              </a:rPr>
              <a:t>en</a:t>
            </a:r>
            <a:r>
              <a:rPr sz="2000" dirty="0">
                <a:solidFill>
                  <a:srgbClr val="19376D"/>
                </a:solidFill>
                <a:latin typeface="Segoe UI"/>
              </a:rPr>
              <a:t> </a:t>
            </a:r>
            <a:r>
              <a:rPr sz="2000" dirty="0" err="1">
                <a:solidFill>
                  <a:srgbClr val="19376D"/>
                </a:solidFill>
                <a:latin typeface="Segoe UI"/>
              </a:rPr>
              <a:t>plataformas</a:t>
            </a:r>
            <a:r>
              <a:rPr sz="2000" dirty="0">
                <a:solidFill>
                  <a:srgbClr val="19376D"/>
                </a:solidFill>
                <a:latin typeface="Segoe UI"/>
              </a:rPr>
              <a:t> </a:t>
            </a:r>
            <a:r>
              <a:rPr sz="2000" dirty="0" err="1">
                <a:solidFill>
                  <a:srgbClr val="19376D"/>
                </a:solidFill>
                <a:latin typeface="Segoe UI"/>
              </a:rPr>
              <a:t>es</a:t>
            </a:r>
            <a:r>
              <a:rPr sz="2000" dirty="0">
                <a:solidFill>
                  <a:srgbClr val="19376D"/>
                </a:solidFill>
                <a:latin typeface="Segoe UI"/>
              </a:rPr>
              <a:t> un derecho.</a:t>
            </a:r>
          </a:p>
          <a:p>
            <a:pPr algn="l"/>
            <a:r>
              <a:rPr sz="2000" dirty="0">
                <a:solidFill>
                  <a:srgbClr val="19376D"/>
                </a:solidFill>
                <a:latin typeface="Segoe UI"/>
              </a:rPr>
              <a:t>- </a:t>
            </a:r>
            <a:r>
              <a:rPr sz="2000" dirty="0" err="1">
                <a:solidFill>
                  <a:srgbClr val="19376D"/>
                </a:solidFill>
                <a:latin typeface="Segoe UI"/>
              </a:rPr>
              <a:t>Adaptar</a:t>
            </a:r>
            <a:r>
              <a:rPr sz="2000" dirty="0">
                <a:solidFill>
                  <a:srgbClr val="19376D"/>
                </a:solidFill>
                <a:latin typeface="Segoe UI"/>
              </a:rPr>
              <a:t> </a:t>
            </a:r>
            <a:r>
              <a:rPr sz="2000" dirty="0" err="1">
                <a:solidFill>
                  <a:srgbClr val="19376D"/>
                </a:solidFill>
                <a:latin typeface="Segoe UI"/>
              </a:rPr>
              <a:t>políticas</a:t>
            </a:r>
            <a:r>
              <a:rPr sz="2000" dirty="0">
                <a:solidFill>
                  <a:srgbClr val="19376D"/>
                </a:solidFill>
                <a:latin typeface="Segoe UI"/>
              </a:rPr>
              <a:t> </a:t>
            </a:r>
            <a:r>
              <a:rPr sz="2000" dirty="0" err="1">
                <a:solidFill>
                  <a:srgbClr val="19376D"/>
                </a:solidFill>
                <a:latin typeface="Segoe UI"/>
              </a:rPr>
              <a:t>laborales</a:t>
            </a:r>
            <a:r>
              <a:rPr sz="2000" dirty="0">
                <a:solidFill>
                  <a:srgbClr val="19376D"/>
                </a:solidFill>
                <a:latin typeface="Segoe UI"/>
              </a:rPr>
              <a:t> </a:t>
            </a:r>
            <a:r>
              <a:rPr sz="2000" dirty="0" err="1">
                <a:solidFill>
                  <a:srgbClr val="19376D"/>
                </a:solidFill>
                <a:latin typeface="Segoe UI"/>
              </a:rPr>
              <a:t>es</a:t>
            </a:r>
            <a:r>
              <a:rPr sz="2000" dirty="0">
                <a:solidFill>
                  <a:srgbClr val="19376D"/>
                </a:solidFill>
                <a:latin typeface="Segoe UI"/>
              </a:rPr>
              <a:t> clave para </a:t>
            </a:r>
            <a:r>
              <a:rPr sz="2000" dirty="0" err="1">
                <a:solidFill>
                  <a:srgbClr val="19376D"/>
                </a:solidFill>
                <a:latin typeface="Segoe UI"/>
              </a:rPr>
              <a:t>una</a:t>
            </a:r>
            <a:r>
              <a:rPr sz="2000" dirty="0">
                <a:solidFill>
                  <a:srgbClr val="19376D"/>
                </a:solidFill>
                <a:latin typeface="Segoe UI"/>
              </a:rPr>
              <a:t> </a:t>
            </a:r>
            <a:r>
              <a:rPr sz="2000" dirty="0" err="1">
                <a:solidFill>
                  <a:srgbClr val="19376D"/>
                </a:solidFill>
                <a:latin typeface="Segoe UI"/>
              </a:rPr>
              <a:t>región</a:t>
            </a:r>
            <a:r>
              <a:rPr sz="2000" dirty="0">
                <a:solidFill>
                  <a:srgbClr val="19376D"/>
                </a:solidFill>
                <a:latin typeface="Segoe UI"/>
              </a:rPr>
              <a:t> </a:t>
            </a:r>
            <a:r>
              <a:rPr sz="2000" dirty="0" err="1">
                <a:solidFill>
                  <a:srgbClr val="19376D"/>
                </a:solidFill>
                <a:latin typeface="Segoe UI"/>
              </a:rPr>
              <a:t>justa</a:t>
            </a:r>
            <a:r>
              <a:rPr sz="2000" dirty="0">
                <a:solidFill>
                  <a:srgbClr val="19376D"/>
                </a:solidFill>
                <a:latin typeface="Segoe UI"/>
              </a:rPr>
              <a:t> y </a:t>
            </a:r>
            <a:r>
              <a:rPr sz="2000" dirty="0" err="1">
                <a:solidFill>
                  <a:srgbClr val="19376D"/>
                </a:solidFill>
                <a:latin typeface="Segoe UI"/>
              </a:rPr>
              <a:t>segura</a:t>
            </a:r>
            <a:r>
              <a:rPr sz="2000" dirty="0">
                <a:solidFill>
                  <a:srgbClr val="19376D"/>
                </a:solidFill>
                <a:latin typeface="Segoe UI"/>
              </a:rPr>
              <a:t>.</a:t>
            </a:r>
          </a:p>
          <a:p>
            <a:pPr algn="l"/>
            <a:endParaRPr sz="2000" dirty="0">
              <a:solidFill>
                <a:srgbClr val="19376D"/>
              </a:solidFill>
              <a:latin typeface="Segoe UI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6217920"/>
            <a:ext cx="9144000" cy="274320"/>
          </a:xfrm>
          <a:prstGeom prst="rect">
            <a:avLst/>
          </a:prstGeom>
          <a:solidFill>
            <a:srgbClr val="19376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1229" y="47440"/>
            <a:ext cx="1542422" cy="701101"/>
          </a:xfrm>
          <a:prstGeom prst="rect">
            <a:avLst/>
          </a:prstGeom>
        </p:spPr>
      </p:pic>
      <p:pic>
        <p:nvPicPr>
          <p:cNvPr id="6" name="Imagen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74" y="120526"/>
            <a:ext cx="4580890" cy="6280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1f5bfdbb-cd50-42bb-b1b6-9f425acbda9c" xsi:nil="true"/>
    <lcf76f155ced4ddcb4097134ff3c332f xmlns="eff9d418-b9b4-48fa-bb75-02eae19bfcf4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F6D7B8AF85945146B8D42C2F79E6249A" ma:contentTypeVersion="12" ma:contentTypeDescription="Crear nuevo documento." ma:contentTypeScope="" ma:versionID="2824120476be824ab926cd5b1d656ace">
  <xsd:schema xmlns:xsd="http://www.w3.org/2001/XMLSchema" xmlns:xs="http://www.w3.org/2001/XMLSchema" xmlns:p="http://schemas.microsoft.com/office/2006/metadata/properties" xmlns:ns2="eff9d418-b9b4-48fa-bb75-02eae19bfcf4" xmlns:ns3="1f5bfdbb-cd50-42bb-b1b6-9f425acbda9c" targetNamespace="http://schemas.microsoft.com/office/2006/metadata/properties" ma:root="true" ma:fieldsID="72b2294fb8d6f7b0711c571e5b883672" ns2:_="" ns3:_="">
    <xsd:import namespace="eff9d418-b9b4-48fa-bb75-02eae19bfcf4"/>
    <xsd:import namespace="1f5bfdbb-cd50-42bb-b1b6-9f425acbda9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f9d418-b9b4-48fa-bb75-02eae19bfcf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Etiquetas de imagen" ma:readOnly="false" ma:fieldId="{5cf76f15-5ced-4ddc-b409-7134ff3c332f}" ma:taxonomyMulti="true" ma:sspId="a331f484-d736-4dfa-9608-1c9146f8fe0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f5bfdbb-cd50-42bb-b1b6-9f425acbda9c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a755b3aa-8f2e-4dd4-9814-726042a51880}" ma:internalName="TaxCatchAll" ma:showField="CatchAllData" ma:web="1f5bfdbb-cd50-42bb-b1b6-9f425acbda9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1602285-F368-43EE-98BC-07F70D0E4C98}">
  <ds:schemaRefs>
    <ds:schemaRef ds:uri="0b61f31e-0155-4255-83de-a6ebe07b7ec6"/>
    <ds:schemaRef ds:uri="http://schemas.openxmlformats.org/package/2006/metadata/core-properties"/>
    <ds:schemaRef ds:uri="http://purl.org/dc/dcmitype/"/>
    <ds:schemaRef ds:uri="http://purl.org/dc/elements/1.1/"/>
    <ds:schemaRef ds:uri="http://schemas.microsoft.com/office/infopath/2007/PartnerControls"/>
    <ds:schemaRef ds:uri="http://purl.org/dc/terms/"/>
    <ds:schemaRef ds:uri="http://schemas.microsoft.com/office/2006/documentManagement/types"/>
    <ds:schemaRef ds:uri="cef5cccf-17ac-492a-9023-88ef6331e282"/>
    <ds:schemaRef ds:uri="http://schemas.microsoft.com/office/2006/metadata/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54E37961-9AA9-47E8-AAF3-7DFBC1075674}"/>
</file>

<file path=customXml/itemProps3.xml><?xml version="1.0" encoding="utf-8"?>
<ds:datastoreItem xmlns:ds="http://schemas.openxmlformats.org/officeDocument/2006/customXml" ds:itemID="{3D950EC6-E17A-4C10-A3D9-E86E6BBE4C7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289</Words>
  <Application>Microsoft Office PowerPoint</Application>
  <PresentationFormat>Presentación en pantalla (4:3)</PresentationFormat>
  <Paragraphs>51</Paragraphs>
  <Slides>11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5" baseType="lpstr">
      <vt:lpstr>Arial</vt:lpstr>
      <vt:lpstr>Calibri</vt:lpstr>
      <vt:lpstr>Segoe UI</vt:lpstr>
      <vt:lpstr>Office Theme</vt:lpstr>
      <vt:lpstr>Protocolos de Seguridad y Salud en el Trabajo</vt:lpstr>
      <vt:lpstr>Contexto</vt:lpstr>
      <vt:lpstr>Objetivo del Protocolo</vt:lpstr>
      <vt:lpstr>Principales Riesgos</vt:lpstr>
      <vt:lpstr>Dificultades en la Prevención</vt:lpstr>
      <vt:lpstr>Recomendaciones para Trabajadores Dependientes</vt:lpstr>
      <vt:lpstr>Recomendaciones para Trabajadores Independientes</vt:lpstr>
      <vt:lpstr>Rol de las Plataformas Digitales</vt:lpstr>
      <vt:lpstr>Recomendaciones a los Gobiernos</vt:lpstr>
      <vt:lpstr>Referencias Clave</vt:lpstr>
      <vt:lpstr>Cierre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Protocolos de Seguridad y Salud en el Trabajo</dc:title>
  <dc:subject/>
  <dc:creator>Julián Calvo Domínguez</dc:creator>
  <cp:keywords/>
  <dc:description>generated using python-pptx</dc:description>
  <cp:lastModifiedBy>Arancha del Real Nieto</cp:lastModifiedBy>
  <cp:revision>9</cp:revision>
  <cp:lastPrinted>2025-05-12T10:27:50Z</cp:lastPrinted>
  <dcterms:created xsi:type="dcterms:W3CDTF">2013-01-27T09:14:16Z</dcterms:created>
  <dcterms:modified xsi:type="dcterms:W3CDTF">2025-05-12T10:52:53Z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0x010100F6D7B8AF85945146B8D42C2F79E6249A</vt:lpwstr>
  </property>
</Properties>
</file>