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3" r:id="rId5"/>
    <p:sldId id="264" r:id="rId6"/>
    <p:sldId id="265" r:id="rId7"/>
    <p:sldId id="266" r:id="rId8"/>
    <p:sldId id="268" r:id="rId9"/>
    <p:sldId id="269" r:id="rId10"/>
    <p:sldId id="260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42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653D97-B16A-AB81-0D10-6EC51D503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A13F01D-3C57-75E3-F5EB-9A5C7E46C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295E96-F45D-954D-3F6D-3370485D6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CACA12-A9EB-A09A-3717-920E84B1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3E7490-03D9-E8CE-8989-04D7AE08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84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09E601-F250-4B60-9130-5320B16A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F945C4-39E0-18C9-F25F-C409F3F91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D02200-A2B8-0CDD-8563-FD8D8E3BE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43752A-3ECA-B774-B273-6F95453A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8867FB-A171-C905-D348-7009205ED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427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CED3C81-0D63-0CCC-7299-384C480F7E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9996E24-5224-D243-0AC1-90C37F0E3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85DC89-4375-1421-652B-9B0B1CF4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7A7CB2-CA84-FB77-AF2B-6EDBF4A63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604BE5-2865-9260-3B16-0CDB1564B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28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B4AE35-DD6A-FF9C-EFDC-61D729DB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6EF538-A1C4-7C94-4073-56BC41AAD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FD3053-EB24-220D-EA65-9CD34C74F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B10E57-2CB6-63EA-F356-0C0D1622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FECC17-1871-8899-CD03-BC92C96F7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29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61A97-01F1-3C32-2B26-C000D1A8E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541372-E29A-9303-ED68-301C455A9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84F0D7-14A4-6E17-3DC1-91FD74AF4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90E875-D672-6DAF-F63F-C703F67B3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AD43D-5AF2-F48E-D7FB-5F9BF75EC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2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3DB77-9575-F478-96F7-3ACDF6FCE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3ECAE9-3EB9-F199-9057-2A6C078C7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4298A9-E65C-DF86-DD52-B2CAFFE04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43023D-75C1-9F26-AD3F-5B0D6AB7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098711C-B912-B54C-0CC0-B10CA78E7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8D8F74-89CA-89DC-0C5F-C1BA8AC53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17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DDE59-25FB-E9DB-4A0E-95239258A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421E50-E92E-4123-241D-F0FA53E46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153629-2162-08EF-C0A0-7A957BDE9C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383005C-AB96-6A07-409C-99AADC8E5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7C9F1F-4F05-5868-0DDE-7B13DA0719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620AF0-9861-FABC-EC0B-3BC48A1E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96ECAB7-21B1-24B9-AB52-4FB24727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63C9961-CE84-2F22-80B9-5EBB344E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72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EF3A3-74C7-0ACE-E2BF-5DD572C7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DD4E292-94CE-EA44-E2CE-EF600A69D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1B22DDC-1205-E4C8-8B51-E6173A62F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112009-5CBA-E67F-8B84-4C75CBF4F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12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F3815BC-03C0-098E-47A7-FB03C164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B6C2B17-077D-F8FB-170E-324246763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14F038-1EDE-367C-8E5A-22D142B7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50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70E086-4312-192F-7AE6-F4A93654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E4FFBC-7D5A-29EC-ACE2-58F0B8E2A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360789-2DB0-CCA0-396A-0D681221E6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F5E5B7-CA32-6FEF-457B-7C5A377C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9627B1-1B2A-E8C2-6909-65916374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921477-1DF6-C803-11DD-28DF7EAB1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87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BE30C0-B6FE-2C76-BC64-431C5372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6A5E3BD-308E-575C-98CF-3D54BE027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13570A-38BE-BDD1-EB65-E3D94A282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D96355-0CD6-FCBB-9F1C-BBC5F063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3387983-8303-05BA-9001-4DDBDDE3C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489F446-ECBB-689E-4B52-B762C8C04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68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5EA0372-C744-493F-8230-6E0EB7890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0A1C76-CE77-651D-831D-AF2912446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9FE6C5-E98C-7AAE-0EA4-775A757B0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5F9C3-4D45-473D-892E-47C3F2F39319}" type="datetimeFigureOut">
              <a:rPr lang="es-ES" smtClean="0"/>
              <a:t>17/06/2023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C1D0DA-56DC-864D-D851-F5E5E0722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28C7EC-A38D-D107-2B9E-8E37764EB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BDCAD-1C2C-455B-9DC6-2532EC4FD6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53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C0C555-870D-97B3-6AC7-F7EEF10F4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4057" y="2137901"/>
            <a:ext cx="9737235" cy="1313255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SEMINARIO IBEROAMERICANO SOBRE FARMACOVIGILANCIA Y FARMACOEPIDEMIOLOGIA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7943D0-D874-0F68-0EBA-094B82831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4675" y="4302122"/>
            <a:ext cx="9144000" cy="715642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Dr. Gabriel Pardo  </a:t>
            </a:r>
          </a:p>
          <a:p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Presidente de la Asociación Argentina de Farmacovigilancia (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</a:rPr>
              <a:t>AsAF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034234"/>
            <a:ext cx="1607586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1" y="2316163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AC8DD8CE-4855-ECE3-5AD4-343F0A9133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93" y="295559"/>
            <a:ext cx="2066944" cy="936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405" y="109061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7CAE074C-17F0-5C22-52C2-BA4A2A76A455}"/>
              </a:ext>
            </a:extLst>
          </p:cNvPr>
          <p:cNvCxnSpPr/>
          <p:nvPr/>
        </p:nvCxnSpPr>
        <p:spPr>
          <a:xfrm flipV="1">
            <a:off x="1123950" y="108775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Imagen 1095404689">
            <a:extLst>
              <a:ext uri="{FF2B5EF4-FFF2-40B4-BE49-F238E27FC236}">
                <a16:creationId xmlns:a16="http://schemas.microsoft.com/office/drawing/2014/main" id="{CF49824E-1792-E75D-A590-CE2AE33F7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5" y="116220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DE3F1F62-C273-80AC-2DB9-24B1E98B8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5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75957CE1-F850-460E-8FB9-68B3A0526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5313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4BA3E867-36C5-E77D-5EE1-9593DDAF1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6675" y="5623106"/>
            <a:ext cx="1762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5D6D30CF-9CB5-8AFD-12E8-A1CFC8F196F4}"/>
              </a:ext>
            </a:extLst>
          </p:cNvPr>
          <p:cNvSpPr txBox="1">
            <a:spLocks/>
          </p:cNvSpPr>
          <p:nvPr/>
        </p:nvSpPr>
        <p:spPr>
          <a:xfrm>
            <a:off x="4536979" y="5042003"/>
            <a:ext cx="6643395" cy="715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20 de Junio de 2023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810A68CE-DA79-FF7E-EB97-118C2332E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53" y="6023216"/>
            <a:ext cx="3652125" cy="44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8DA5580-9FE3-17F1-DB7A-FABE9D1E8C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5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54BFD3-3FD3-937C-1EF6-DE2572C5E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907300-BE5A-7A0E-0F1C-FA46BFE6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97576"/>
          </a:xfrm>
        </p:spPr>
        <p:txBody>
          <a:bodyPr>
            <a:normAutofit fontScale="70000" lnSpcReduction="20000"/>
          </a:bodyPr>
          <a:lstStyle/>
          <a:p>
            <a:r>
              <a:rPr lang="es-ES" dirty="0"/>
              <a:t>Documentación requerida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Formulario de Evaluación con datos locales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IPAS o PSUR completo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Tabla Resumen de </a:t>
            </a:r>
            <a:r>
              <a:rPr lang="es-ES" dirty="0" err="1"/>
              <a:t>SRAMs</a:t>
            </a:r>
            <a:r>
              <a:rPr lang="es-ES" dirty="0"/>
              <a:t> ocurridas durante el período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Tabla Resumen de </a:t>
            </a:r>
            <a:r>
              <a:rPr lang="es-ES" dirty="0" err="1"/>
              <a:t>SRAMs</a:t>
            </a:r>
            <a:r>
              <a:rPr lang="es-ES" dirty="0"/>
              <a:t> desestimadas y no relacionadas durante el período (si corresponde).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Tabla Resumen de Desvíos de Calidad asociados a EA y Falta de Eficacia durante el período (si corresponde)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Tabla c/Resultados de las búsquedas bibliográficas realizadas durante el período.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Prospecto en evaluación por esta ANMAT, con CC respecto de la versión aprobada (si corresponde).</a:t>
            </a:r>
          </a:p>
          <a:p>
            <a:r>
              <a:rPr lang="es-ES" dirty="0"/>
              <a:t>Si el producto tiene PGR, adjuntar: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Copia del PGR local aprobado por ANMAT para el período informado y su Informe de Aceptación de ANMAT.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Copia del PGR global para el período (ej. productos importados, licenciados, etc.)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Copia del PGR local aprobado por ANMAT vigente a la fecha de presentación del presente IPAS (si hubiera una versión posterior al cierre del período del IPAS).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Copia del PGR global vigente a la fecha de presentación del presente IPAS (si hubiera una versión posterior al cierre del período del IPAS).</a:t>
            </a:r>
          </a:p>
          <a:p>
            <a:endParaRPr lang="es-AR" dirty="0"/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1F385E00-BE47-0FEC-6071-F1B41714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Informes Periódicos de Actualización de Seguridad (IPAS)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9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54BFD3-3FD3-937C-1EF6-DE2572C5E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907300-BE5A-7A0E-0F1C-FA46BFE6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0555"/>
            <a:ext cx="10515600" cy="44901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alphaLcPeriod"/>
            </a:pPr>
            <a:r>
              <a:rPr lang="es-ES" sz="2600" dirty="0"/>
              <a:t>Para el Registro de la Especialidad Medicinal (REM), se debe presentar un PGR (Con la solicitud de aprobación)</a:t>
            </a:r>
          </a:p>
          <a:p>
            <a:pPr lvl="1"/>
            <a:r>
              <a:rPr lang="es-ES" dirty="0"/>
              <a:t>Producto con un nuevo ingrediente farmacéutico activo (nueva molécula).</a:t>
            </a:r>
          </a:p>
          <a:p>
            <a:pPr lvl="1"/>
            <a:r>
              <a:rPr lang="es-ES" dirty="0"/>
              <a:t>Producto biológico, incluyendo a las vacunas.</a:t>
            </a:r>
          </a:p>
          <a:p>
            <a:pPr lvl="1"/>
            <a:r>
              <a:rPr lang="es-ES" dirty="0"/>
              <a:t>Producto similar a un producto de referencia que requiere actividades de minimización de riesgos.</a:t>
            </a:r>
          </a:p>
          <a:p>
            <a:pPr lvl="1"/>
            <a:r>
              <a:rPr lang="es-ES" dirty="0"/>
              <a:t>Asociación fija sin evidencia de comercialización en los países de Anexo I del Decreto 150/92.</a:t>
            </a:r>
          </a:p>
          <a:p>
            <a:pPr lvl="1"/>
            <a:r>
              <a:rPr lang="es-ES" dirty="0"/>
              <a:t>A pedido de la Autoridad Regulatoria Nacional.</a:t>
            </a:r>
          </a:p>
          <a:p>
            <a:pPr lvl="1"/>
            <a:r>
              <a:rPr lang="es-ES" dirty="0"/>
              <a:t>Medicamento a registrarse bajo condiciones especiales (por ej., un medicamento huérfano). </a:t>
            </a:r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1F385E00-BE47-0FEC-6071-F1B41714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Planes de Gestión de Riesgo (PGR)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63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54BFD3-3FD3-937C-1EF6-DE2572C5E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907300-BE5A-7A0E-0F1C-FA46BFE6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9423"/>
            <a:ext cx="10515600" cy="6893073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alphaLcPeriod" startAt="2"/>
            </a:pPr>
            <a:r>
              <a:rPr lang="es-ES" sz="2600" dirty="0"/>
              <a:t>Para modificaciones en el Registro de Especialidades Medicinales (REM), el  TARC deberá presentar un PGR:</a:t>
            </a:r>
          </a:p>
          <a:p>
            <a:pPr lvl="1"/>
            <a:r>
              <a:rPr lang="es-ES" dirty="0"/>
              <a:t>Con la solicitud de aprobación de cambios importantes en la especialidad </a:t>
            </a:r>
          </a:p>
          <a:p>
            <a:pPr lvl="1"/>
            <a:r>
              <a:rPr lang="es-ES" dirty="0"/>
              <a:t>medicinal: nueva dosis, nueva forma farmacéutica, nueva vía de </a:t>
            </a:r>
          </a:p>
          <a:p>
            <a:pPr lvl="1"/>
            <a:r>
              <a:rPr lang="es-ES" dirty="0"/>
              <a:t>administración, cambios en la indicación, nuevo proceso de fabricación de </a:t>
            </a:r>
          </a:p>
          <a:p>
            <a:pPr lvl="1"/>
            <a:r>
              <a:rPr lang="es-ES" dirty="0"/>
              <a:t>un producto biológico, etc., que implique un posible riesgo.</a:t>
            </a:r>
          </a:p>
          <a:p>
            <a:pPr lvl="1"/>
            <a:r>
              <a:rPr lang="es-ES" dirty="0"/>
              <a:t>A pedido de la Autoridad Regulatoria Nacional.</a:t>
            </a:r>
          </a:p>
          <a:p>
            <a:pPr marL="571500" indent="-571500">
              <a:buFont typeface="+mj-lt"/>
              <a:buAutoNum type="alphaLcPeriod" startAt="2"/>
            </a:pPr>
            <a:r>
              <a:rPr lang="es-ES" sz="2600" dirty="0"/>
              <a:t>Por iniciativa del TARC, al identificar un problema de seguridad con el medicamento en cualquier estadio de su ciclo de vida. </a:t>
            </a:r>
          </a:p>
          <a:p>
            <a:pPr marL="571500" indent="-571500">
              <a:buFont typeface="+mj-lt"/>
              <a:buAutoNum type="alphaLcPeriod" startAt="2"/>
            </a:pPr>
            <a:r>
              <a:rPr lang="es-ES" sz="2600" dirty="0"/>
              <a:t>A pedido de la Autoridad Regulatoria Nacional (tanto pre como post autorización)</a:t>
            </a:r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1F385E00-BE47-0FEC-6071-F1B41714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Planes de Gestión de Riesgo (PGR)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727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54BFD3-3FD3-937C-1EF6-DE2572C5E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907300-BE5A-7A0E-0F1C-FA46BFE6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861"/>
            <a:ext cx="10515600" cy="4594273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s-ES" u="sng" dirty="0"/>
              <a:t>IPAS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ES" sz="2600" dirty="0"/>
              <a:t>Solamente de los productos comercializados en Argentina y por la plataforma TAD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s-ES" u="sng" dirty="0"/>
              <a:t>PGR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600" dirty="0"/>
              <a:t>TAD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Presentación de PGR inicial biológicos /vacunas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Presentación de PGR inicial de especialidad medicinal comercializada sin PGR previo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Modificación de PGR aprobado</a:t>
            </a:r>
          </a:p>
          <a:p>
            <a:pPr>
              <a:spcBef>
                <a:spcPts val="1200"/>
              </a:spcBef>
            </a:pPr>
            <a:r>
              <a:rPr lang="es-ES" sz="2600" dirty="0"/>
              <a:t>Mesa de Entradas</a:t>
            </a:r>
          </a:p>
          <a:p>
            <a:pPr lvl="1">
              <a:spcBef>
                <a:spcPts val="600"/>
              </a:spcBef>
            </a:pPr>
            <a:r>
              <a:rPr lang="es-ES" dirty="0"/>
              <a:t>Presentación de PGR inicial de especialidad no comercializada</a:t>
            </a:r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1F385E00-BE47-0FEC-6071-F1B41714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Presentación de IPAS y PGRS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7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54BFD3-3FD3-937C-1EF6-DE2572C5E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11" name="Título 10">
            <a:extLst>
              <a:ext uri="{FF2B5EF4-FFF2-40B4-BE49-F238E27FC236}">
                <a16:creationId xmlns:a16="http://schemas.microsoft.com/office/drawing/2014/main" id="{A1F51298-21CF-81E2-339E-7EE081FF0C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7200" dirty="0"/>
              <a:t>Gracias</a:t>
            </a:r>
            <a:endParaRPr lang="es-AR" sz="7200" dirty="0"/>
          </a:p>
        </p:txBody>
      </p:sp>
      <p:sp>
        <p:nvSpPr>
          <p:cNvPr id="12" name="Subtítulo 11">
            <a:extLst>
              <a:ext uri="{FF2B5EF4-FFF2-40B4-BE49-F238E27FC236}">
                <a16:creationId xmlns:a16="http://schemas.microsoft.com/office/drawing/2014/main" id="{F10FF35D-FEFA-DCB1-12B3-C5CE5FA1C2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  <a:p>
            <a:r>
              <a:rPr lang="es-ES" sz="3600" dirty="0"/>
              <a:t>¿Preguntas?</a:t>
            </a:r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7713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         Buenas Prácticas de Farmacovigilancia en Argentina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5BDFFB-8DAD-3016-D9CB-199908A9A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268"/>
            <a:ext cx="10515600" cy="46856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b="1" dirty="0"/>
              <a:t>Un poco de historia</a:t>
            </a:r>
          </a:p>
          <a:p>
            <a:pPr marL="0" indent="0">
              <a:buNone/>
            </a:pPr>
            <a:endParaRPr lang="es-ES" b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dirty="0"/>
              <a:t>Decreto </a:t>
            </a:r>
            <a:r>
              <a:rPr lang="es-ES" dirty="0" err="1"/>
              <a:t>N°</a:t>
            </a:r>
            <a:r>
              <a:rPr lang="es-ES" dirty="0"/>
              <a:t> 1490/92 (20/08/1992): Creación de ANMAT</a:t>
            </a:r>
          </a:p>
          <a:p>
            <a:pPr>
              <a:spcAft>
                <a:spcPts val="1200"/>
              </a:spcAft>
            </a:pPr>
            <a:r>
              <a:rPr lang="es-ES" dirty="0"/>
              <a:t>Resolución 706/93 (21/09/1993): Creación del SNFVG</a:t>
            </a:r>
          </a:p>
          <a:p>
            <a:pPr>
              <a:spcAft>
                <a:spcPts val="1200"/>
              </a:spcAft>
            </a:pPr>
            <a:r>
              <a:rPr lang="es-ES" dirty="0"/>
              <a:t>Disposición 3870/1999: Profesional de enlace de laboratorio c/</a:t>
            </a:r>
            <a:r>
              <a:rPr lang="es-ES" dirty="0" err="1"/>
              <a:t>Dto</a:t>
            </a:r>
            <a:r>
              <a:rPr lang="es-ES" dirty="0"/>
              <a:t> FVG ANMAT para intercambio información sobre </a:t>
            </a:r>
            <a:r>
              <a:rPr lang="es-ES" dirty="0" err="1"/>
              <a:t>Eas</a:t>
            </a:r>
            <a:endParaRPr lang="es-ES" dirty="0"/>
          </a:p>
          <a:p>
            <a:pPr>
              <a:spcAft>
                <a:spcPts val="1200"/>
              </a:spcAft>
            </a:pPr>
            <a:r>
              <a:rPr lang="es-ES" dirty="0"/>
              <a:t>Disposición 2438/2000: Bases para la ampliación de la participación de la industria farmacéutica en el Sistema Nacional de Farmacovigilancia.</a:t>
            </a:r>
          </a:p>
          <a:p>
            <a:pPr>
              <a:spcAft>
                <a:spcPts val="1200"/>
              </a:spcAft>
            </a:pPr>
            <a:r>
              <a:rPr lang="es-ES" dirty="0"/>
              <a:t>Circular 8/2009: Guía de buenas prácticas de farmacovigilancia</a:t>
            </a:r>
          </a:p>
          <a:p>
            <a:pPr>
              <a:spcAft>
                <a:spcPts val="1200"/>
              </a:spcAft>
            </a:pPr>
            <a:r>
              <a:rPr lang="es-ES" dirty="0"/>
              <a:t>Disposición 5358/12: “Buenas Prácticas de Farmacovigilancia”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81878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52828" y="6447688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F42C9D3D-CCEA-66B4-B504-76549A53E2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E76548E6-9EC1-B3BC-933C-5C7925A76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2079"/>
            <a:ext cx="10515600" cy="538609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Otra documentación emanada de ANMAT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CBAF53-6803-CCD7-B961-73974ED3F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Consideraciones sobre Disposición ANMAT </a:t>
            </a:r>
            <a:r>
              <a:rPr lang="es-ES" dirty="0" err="1"/>
              <a:t>Nº</a:t>
            </a:r>
            <a:r>
              <a:rPr lang="es-ES" dirty="0"/>
              <a:t> 5358/12- Versión 10/2022</a:t>
            </a:r>
          </a:p>
          <a:p>
            <a:r>
              <a:rPr lang="es-ES" dirty="0"/>
              <a:t>Preguntas frecuentes - Disposición 5358/12 (retirada en 10/2022)</a:t>
            </a:r>
          </a:p>
          <a:p>
            <a:r>
              <a:rPr lang="es-ES" dirty="0"/>
              <a:t>2018 NOTA- FVG-09-2018 Ref.: Envío de RAM por transmisión electrónica </a:t>
            </a:r>
          </a:p>
          <a:p>
            <a:r>
              <a:rPr lang="es-ES" dirty="0"/>
              <a:t>2018 NOTA- FVG-12-2018 Ref.: Presentación documentación al SNFVG</a:t>
            </a:r>
          </a:p>
          <a:p>
            <a:r>
              <a:rPr lang="es-ES" dirty="0"/>
              <a:t>2018 NOTA- FVG-10-2018  &amp; NOTA-FVG-2-2020 Ref.: Presentación de documentación al SNFVG (vía XML)</a:t>
            </a:r>
          </a:p>
          <a:p>
            <a:r>
              <a:rPr lang="es-ES" dirty="0"/>
              <a:t>2020 Guía de recomendaciones para las actividades de farmacovigilancia en el contexto de la emergencia sanitaria en Argentina </a:t>
            </a:r>
          </a:p>
          <a:p>
            <a:r>
              <a:rPr lang="es-ES" dirty="0"/>
              <a:t>2022 </a:t>
            </a:r>
            <a:r>
              <a:rPr lang="es-ES" dirty="0" err="1"/>
              <a:t>Guia</a:t>
            </a:r>
            <a:r>
              <a:rPr lang="es-ES" dirty="0"/>
              <a:t> implementación del e-</a:t>
            </a:r>
            <a:r>
              <a:rPr lang="es-ES" dirty="0" err="1"/>
              <a:t>Reporting</a:t>
            </a:r>
            <a:r>
              <a:rPr lang="es-ES" dirty="0"/>
              <a:t>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5152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/>
              <a:t>Notificadores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5BDFFB-8DAD-3016-D9CB-199908A9A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401"/>
            <a:ext cx="10515600" cy="4152124"/>
          </a:xfrm>
        </p:spPr>
        <p:txBody>
          <a:bodyPr>
            <a:normAutofit/>
          </a:bodyPr>
          <a:lstStyle/>
          <a:p>
            <a:r>
              <a:rPr lang="es-419" b="1" dirty="0"/>
              <a:t>Efectores periféricos</a:t>
            </a:r>
            <a:r>
              <a:rPr lang="es-419" dirty="0"/>
              <a:t>: instituciones públicas y privadas </a:t>
            </a:r>
            <a:r>
              <a:rPr lang="es-419" dirty="0" err="1"/>
              <a:t>contrayectoria</a:t>
            </a:r>
            <a:r>
              <a:rPr lang="es-419" dirty="0"/>
              <a:t> académica o clínica. (Ministerios de Salud provinciales, colegios de profesionales, hospitales públicos y privados, universidades, obras sociales y asociaciones de profesionales)</a:t>
            </a:r>
          </a:p>
          <a:p>
            <a:r>
              <a:rPr lang="es-419" b="1" dirty="0"/>
              <a:t>Profesionales de la salud</a:t>
            </a:r>
            <a:r>
              <a:rPr lang="es-419" dirty="0"/>
              <a:t>: (médicos, farmacéuticos, enfermeros, odontólogos, etc.) </a:t>
            </a:r>
          </a:p>
          <a:p>
            <a:r>
              <a:rPr lang="es-419" b="1" dirty="0"/>
              <a:t>Pacientes/Familiares</a:t>
            </a:r>
            <a:r>
              <a:rPr lang="es-419" dirty="0"/>
              <a:t>: En forma particular al Departamento de Farmacovigilancia.</a:t>
            </a:r>
          </a:p>
          <a:p>
            <a:r>
              <a:rPr lang="es-419" b="1" dirty="0"/>
              <a:t>Industria farmacéutica</a:t>
            </a:r>
            <a:r>
              <a:rPr lang="es-419" dirty="0"/>
              <a:t>: Disposiciones 3870/1999 y 2438/2000.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62835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/>
              <a:t>Industria Farmacéutica: Notificación EA/SE (1/2)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Marcador de contenido 3">
            <a:extLst>
              <a:ext uri="{FF2B5EF4-FFF2-40B4-BE49-F238E27FC236}">
                <a16:creationId xmlns:a16="http://schemas.microsoft.com/office/drawing/2014/main" id="{E36B6C91-C491-73BD-4DAB-75387C580A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946976"/>
              </p:ext>
            </p:extLst>
          </p:nvPr>
        </p:nvGraphicFramePr>
        <p:xfrm>
          <a:off x="762000" y="1574165"/>
          <a:ext cx="11243989" cy="502104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21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5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21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6871">
                <a:tc>
                  <a:txBody>
                    <a:bodyPr/>
                    <a:lstStyle/>
                    <a:p>
                      <a:r>
                        <a:rPr lang="es-AR" sz="1400" dirty="0"/>
                        <a:t>Tipo</a:t>
                      </a:r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Tiempo</a:t>
                      </a:r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Forma</a:t>
                      </a:r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172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Sospecha de Reacciones Adversas Serias 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 15 días corridos luego de 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recibirse la notificación </a:t>
                      </a: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Formulario online 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Reacciones Adversas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 XML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72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Casos de muerte o amenaza de vida	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 7 días corridos luego de 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recibirse la notificación </a:t>
                      </a: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Formulario online 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Reacciones Adversas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 XML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5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Exposición en el embarazo a medicamentos, asociada a reacción adversa 	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7 días corridos luego de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recibirse la notificación 	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Formulario online 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Reacciones Adversas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XML</a:t>
                      </a:r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75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Exposición en el embarazo a medicamentos, no asociada a reacción adversa 	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15 días corridos luego de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recibirse la notificación 	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Formulario online 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Reacciones Adversas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A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XML</a:t>
                      </a:r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75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Sospecha de reacciones adversas No Serias 	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1400" dirty="0"/>
                        <a:t>(*)</a:t>
                      </a:r>
                      <a:r>
                        <a:rPr lang="es-AR" sz="1400" baseline="0" dirty="0"/>
                        <a:t> Bimestralmente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baseline="0" dirty="0"/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Formulario online 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Reacciones Adversas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 XML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24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baseline="0" dirty="0">
                          <a:solidFill>
                            <a:schemeClr val="dk1"/>
                          </a:solidFill>
                        </a:rPr>
                        <a:t>Sospechas de reacciones adversas no relacionadas con el medicamento y casos desestimados por no contener la información mínima. 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1400" dirty="0"/>
                        <a:t>Semestralmente</a:t>
                      </a:r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  <a:p>
                      <a:pPr algn="ctr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AR" sz="1400" dirty="0"/>
                    </a:p>
                  </a:txBody>
                  <a:tcPr marL="45681" marR="45681" marT="22840" marB="228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1400" b="0" u="none" strike="noStrike" kern="1200" baseline="0" dirty="0" err="1">
                          <a:solidFill>
                            <a:schemeClr val="dk1"/>
                          </a:solidFill>
                        </a:rPr>
                        <a:t>Template</a:t>
                      </a: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 descargable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--Por Expediente (papel) </a:t>
                      </a: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Av. de mayo 869, CABA</a:t>
                      </a:r>
                    </a:p>
                    <a:p>
                      <a:pPr marL="0" lvl="2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E-mail </a:t>
                      </a:r>
                      <a:r>
                        <a:rPr lang="es-AR" sz="1200" b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mesadeentradasanmatcentral@anmat.gob.ar</a:t>
                      </a:r>
                      <a:r>
                        <a:rPr lang="es-AR" sz="1400" b="0" u="none" strike="noStrike" kern="1200" baseline="0" dirty="0">
                          <a:solidFill>
                            <a:schemeClr val="dk1"/>
                          </a:solidFill>
                        </a:rPr>
                        <a:t>	</a:t>
                      </a:r>
                      <a:endParaRPr lang="es-AR" sz="1400" dirty="0"/>
                    </a:p>
                  </a:txBody>
                  <a:tcPr marL="45681" marR="45681" marT="22840" marB="2284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58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/>
              <a:t>Industria Farmacéutica: Notificación EA/SE (2/2)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3C83CA73-B033-1472-78BC-13F1ECB9D0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74504"/>
              </p:ext>
            </p:extLst>
          </p:nvPr>
        </p:nvGraphicFramePr>
        <p:xfrm>
          <a:off x="838200" y="1825625"/>
          <a:ext cx="10278763" cy="40581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618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872">
                <a:tc>
                  <a:txBody>
                    <a:bodyPr/>
                    <a:lstStyle/>
                    <a:p>
                      <a:r>
                        <a:rPr lang="es-AR" sz="1300" dirty="0"/>
                        <a:t>Tipo</a:t>
                      </a: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/>
                        <a:t>Tiempo</a:t>
                      </a: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/>
                        <a:t>Forma</a:t>
                      </a:r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desvíos de calidad asociados a </a:t>
                      </a:r>
                      <a:r>
                        <a:rPr lang="es-ES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EAs</a:t>
                      </a: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 y reportes de falta de eficacia serios 	</a:t>
                      </a:r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>
                          <a:solidFill>
                            <a:schemeClr val="dk1"/>
                          </a:solidFill>
                        </a:rPr>
                        <a:t>15 días corridos luego de recibirse la notificación </a:t>
                      </a:r>
                      <a:endParaRPr lang="es-AR" sz="130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-Formulario 3 (</a:t>
                      </a:r>
                      <a:r>
                        <a:rPr lang="es-AR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Disp</a:t>
                      </a: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 5358/12) </a:t>
                      </a:r>
                    </a:p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-Por mail al </a:t>
                      </a:r>
                      <a:r>
                        <a:rPr lang="es-AR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snfvg</a:t>
                      </a: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. </a:t>
                      </a:r>
                    </a:p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-Por Expediente </a:t>
                      </a:r>
                      <a:endParaRPr lang="es-AR" sz="1300" dirty="0"/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desvíos de calidad asociados a </a:t>
                      </a:r>
                      <a:r>
                        <a:rPr lang="es-ES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Eas</a:t>
                      </a: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 y reportes de falta de eficacia no serios 	</a:t>
                      </a:r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Presentación bimestral 	</a:t>
                      </a:r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-Formulario 9 (</a:t>
                      </a:r>
                      <a:r>
                        <a:rPr lang="es-AR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Dispo</a:t>
                      </a: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. 5358/12) </a:t>
                      </a:r>
                    </a:p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-Por mail al </a:t>
                      </a:r>
                      <a:r>
                        <a:rPr lang="es-AR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snfvg</a:t>
                      </a: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. </a:t>
                      </a:r>
                    </a:p>
                    <a:p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-Por Expediente 	</a:t>
                      </a:r>
                      <a:endParaRPr lang="es-AR" sz="1300" dirty="0"/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693">
                <a:tc>
                  <a:txBody>
                    <a:bodyPr/>
                    <a:lstStyle/>
                    <a:p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desvíos de calidad no asociados a reacciones adversas</a:t>
                      </a:r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 dirty="0"/>
                        <a:t>No Aplica</a:t>
                      </a: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/>
                        <a:t>No requiere presentación</a:t>
                      </a:r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errores de medicación asociados a reacciones adversas serias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* Uso Off </a:t>
                      </a:r>
                      <a:r>
                        <a:rPr lang="es-ES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label</a:t>
                      </a: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, sobredosis, mal uso, abuso	</a:t>
                      </a:r>
                      <a:endParaRPr lang="es-ES" sz="13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15 días corridos luego de recibirse la notificación 	</a:t>
                      </a:r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>
                          <a:solidFill>
                            <a:schemeClr val="dk1"/>
                          </a:solidFill>
                        </a:rPr>
                        <a:t>Formulario online de Reacciones Adversas / XML</a:t>
                      </a:r>
                      <a:endParaRPr lang="es-AR" sz="1300"/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errores de medicación asociados a reacciones adversas no serias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* Uso Off </a:t>
                      </a:r>
                      <a:r>
                        <a:rPr lang="es-ES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label</a:t>
                      </a: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, sobredosis, mal uso, abuso</a:t>
                      </a:r>
                      <a:endParaRPr lang="es-ES" sz="13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Presentación bimestral 	</a:t>
                      </a:r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>
                          <a:solidFill>
                            <a:schemeClr val="dk1"/>
                          </a:solidFill>
                        </a:rPr>
                        <a:t>Formulario online de Reacciones Adversas / XML</a:t>
                      </a:r>
                      <a:endParaRPr lang="es-AR" sz="1300"/>
                    </a:p>
                    <a:p>
                      <a:endParaRPr lang="es-AR" sz="1300"/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Reportes de errores de medicación no asociados a reacciones adversas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*sobredosis, mal uso, abuso ( uso off </a:t>
                      </a:r>
                      <a:r>
                        <a:rPr lang="es-ES" sz="1300" b="0" u="none" strike="noStrike" kern="1200" baseline="0" dirty="0" err="1">
                          <a:solidFill>
                            <a:schemeClr val="dk1"/>
                          </a:solidFill>
                        </a:rPr>
                        <a:t>label</a:t>
                      </a:r>
                      <a:r>
                        <a:rPr lang="es-ES" sz="1300" b="0" u="none" strike="noStrike" kern="1200" baseline="0" dirty="0">
                          <a:solidFill>
                            <a:schemeClr val="dk1"/>
                          </a:solidFill>
                        </a:rPr>
                        <a:t> no requiere reporte)</a:t>
                      </a:r>
                      <a:endParaRPr lang="es-ES" sz="13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>
                          <a:solidFill>
                            <a:schemeClr val="dk1"/>
                          </a:solidFill>
                        </a:rPr>
                        <a:t>No aplica</a:t>
                      </a: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	</a:t>
                      </a:r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u="none" strike="noStrike" kern="1200" baseline="0" dirty="0">
                          <a:solidFill>
                            <a:schemeClr val="dk1"/>
                          </a:solidFill>
                        </a:rPr>
                        <a:t>Formulario online de Reacciones Adversas / XML</a:t>
                      </a:r>
                      <a:endParaRPr lang="es-AR" sz="1300" dirty="0"/>
                    </a:p>
                    <a:p>
                      <a:endParaRPr lang="es-AR" sz="1300" dirty="0"/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049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/>
              <a:t>Industria Farmacéutica: Notificación ESAVI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Marcador de contenido 3">
            <a:extLst>
              <a:ext uri="{FF2B5EF4-FFF2-40B4-BE49-F238E27FC236}">
                <a16:creationId xmlns:a16="http://schemas.microsoft.com/office/drawing/2014/main" id="{98FE0676-60BC-D4C5-1E01-88D88EE198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012467"/>
              </p:ext>
            </p:extLst>
          </p:nvPr>
        </p:nvGraphicFramePr>
        <p:xfrm>
          <a:off x="838200" y="1825625"/>
          <a:ext cx="10278763" cy="338847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618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872">
                <a:tc>
                  <a:txBody>
                    <a:bodyPr/>
                    <a:lstStyle/>
                    <a:p>
                      <a:r>
                        <a:rPr lang="es-AR" sz="1300" dirty="0"/>
                        <a:t>Tipo</a:t>
                      </a: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/>
                        <a:t>Tiempo</a:t>
                      </a:r>
                    </a:p>
                  </a:txBody>
                  <a:tcPr marL="63607" marR="63607" marT="31804" marB="31804"/>
                </a:tc>
                <a:tc>
                  <a:txBody>
                    <a:bodyPr/>
                    <a:lstStyle/>
                    <a:p>
                      <a:r>
                        <a:rPr lang="es-AR" sz="1300"/>
                        <a:t>Forma</a:t>
                      </a:r>
                    </a:p>
                  </a:txBody>
                  <a:tcPr marL="63607" marR="63607" marT="31804" marB="318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Eventos serios supuestamente atribuibles a vacunas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72 horas luego de recibirse la notificación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Formulario descargable, hoja amarilla, CIOMS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XML 	</a:t>
                      </a:r>
                    </a:p>
                  </a:txBody>
                  <a:tcPr marL="182790" marR="137093" marT="91395" marB="913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Exposición a vacunas durante el embarazo, asociada a reacción adversa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 días corridos luego de recibirse la notificación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Formulario descargable, hoja amarilla, CIOMS </a:t>
                      </a:r>
                    </a:p>
                    <a:p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XML</a:t>
                      </a:r>
                      <a:endParaRPr lang="es-A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2790" marR="137093" marT="91395" marB="913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6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Exposición a vacunas durante el embarazo, no asociada a reacción adversa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 días corridos luego de recibirse la notificación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Formulario descargable, hoja amarilla, CIOMS </a:t>
                      </a:r>
                    </a:p>
                    <a:p>
                      <a:r>
                        <a:rPr lang="es-ES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XML</a:t>
                      </a:r>
                      <a:endParaRPr lang="es-A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2790" marR="137093" marT="91395" marB="913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1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Eventos no serios supuestamente atribuibles a vacunas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Presentación bimestral 	</a:t>
                      </a:r>
                    </a:p>
                  </a:txBody>
                  <a:tcPr marL="182790" marR="137093" marT="91395" marB="913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kern="1200" baseline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Template</a:t>
                      </a:r>
                      <a:r>
                        <a:rPr lang="es-AR" sz="1300" b="0" i="0" u="none" strike="noStrike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bimestral descargable 	</a:t>
                      </a:r>
                    </a:p>
                    <a:p>
                      <a:r>
                        <a:rPr lang="es-A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XML</a:t>
                      </a:r>
                    </a:p>
                  </a:txBody>
                  <a:tcPr marL="182790" marR="137093" marT="91395" marB="913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170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Responsabilidades del TARC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B4D0B6D9-F740-E437-7ED6-6E2A87532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s-ES" sz="1800" dirty="0"/>
              <a:t>Registro detallado de las </a:t>
            </a:r>
            <a:r>
              <a:rPr lang="es-ES" sz="1800" dirty="0" err="1"/>
              <a:t>sRAMs</a:t>
            </a:r>
            <a:r>
              <a:rPr lang="es-ES" sz="1800" dirty="0"/>
              <a:t> de sus productos ocurridas en Argentina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Registrar y comunicar las </a:t>
            </a:r>
            <a:r>
              <a:rPr lang="es-ES" sz="1800" dirty="0" err="1"/>
              <a:t>sRAMs</a:t>
            </a:r>
            <a:r>
              <a:rPr lang="es-ES" sz="1800" dirty="0"/>
              <a:t> serias a ANMAT en 15 días y 7 días si en caso de muerte o amenaza a la vida</a:t>
            </a:r>
            <a:endParaRPr lang="es-419" sz="1800" dirty="0"/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Notificar a ANMAT embarazos expuestos</a:t>
            </a:r>
            <a:endParaRPr lang="es-419" sz="1800" dirty="0"/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Notificar las RAMS serias, incluso con uso no autorizado. La no serias en forma bimestral.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Asegurar que los reportes contengan la mínima información.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Realizar un seguimiento de la bibliografía científica nacional e internacional para detectar </a:t>
            </a:r>
            <a:r>
              <a:rPr lang="es-ES" sz="1800" dirty="0" err="1"/>
              <a:t>RAMs</a:t>
            </a:r>
            <a:r>
              <a:rPr lang="es-ES" sz="1800" dirty="0"/>
              <a:t> ocurridas en el país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Garantizar que las </a:t>
            </a:r>
            <a:r>
              <a:rPr lang="es-ES" sz="1800" dirty="0" err="1"/>
              <a:t>SRAMs</a:t>
            </a:r>
            <a:r>
              <a:rPr lang="es-ES" sz="1800" dirty="0"/>
              <a:t> serias en estudios </a:t>
            </a:r>
            <a:r>
              <a:rPr lang="es-ES" sz="1800" dirty="0" err="1"/>
              <a:t>post-autorización</a:t>
            </a:r>
            <a:r>
              <a:rPr lang="es-ES" sz="1800" dirty="0"/>
              <a:t> sean según el ítem b). 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Presentar a ANMAT todas las </a:t>
            </a:r>
            <a:r>
              <a:rPr lang="es-ES" sz="1800" dirty="0" err="1"/>
              <a:t>SRAMs</a:t>
            </a:r>
            <a:r>
              <a:rPr lang="es-ES" sz="1800" dirty="0"/>
              <a:t> nacionales e internacionales en un IPAS/PSUR (estipula sus condiciones).</a:t>
            </a:r>
          </a:p>
          <a:p>
            <a:pPr marL="514350" indent="-514350">
              <a:buFont typeface="+mj-lt"/>
              <a:buAutoNum type="alphaLcParenR"/>
            </a:pPr>
            <a:r>
              <a:rPr lang="es-ES" sz="1800" dirty="0"/>
              <a:t>Los IPAS/PSURS debe incluir datos registrales y de seguridad locales, para el período y el producto informado</a:t>
            </a:r>
          </a:p>
        </p:txBody>
      </p:sp>
    </p:spTree>
    <p:extLst>
      <p:ext uri="{BB962C8B-B14F-4D97-AF65-F5344CB8AC3E}">
        <p14:creationId xmlns:p14="http://schemas.microsoft.com/office/powerpoint/2010/main" val="346569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ociación Colombiana de Farmacovigilancia – Seguridad del paciente y el  uso adecuado de medicamentos a través del estudio, desarrollo e  implementación de la Farmacovigilancia">
            <a:extLst>
              <a:ext uri="{FF2B5EF4-FFF2-40B4-BE49-F238E27FC236}">
                <a16:creationId xmlns:a16="http://schemas.microsoft.com/office/drawing/2014/main" id="{FFB31B68-96A6-73B8-1229-25D05F7A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2" y="5662283"/>
            <a:ext cx="494616" cy="78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89" y="5662283"/>
            <a:ext cx="590384" cy="39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1D5C393E-03BA-1067-50BF-E7595C66C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" y="204153"/>
            <a:ext cx="1319530" cy="598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Foto gratuita cápsulas de medicina salud global con remix digital de patrón geométrico">
            <a:extLst>
              <a:ext uri="{FF2B5EF4-FFF2-40B4-BE49-F238E27FC236}">
                <a16:creationId xmlns:a16="http://schemas.microsoft.com/office/drawing/2014/main" id="{EFFA9645-0474-FCA5-9B4E-161B3E315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30" y="9991725"/>
            <a:ext cx="1074420" cy="7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FBC673-2335-DDC8-A97E-2480FF945282}"/>
              </a:ext>
            </a:extLst>
          </p:cNvPr>
          <p:cNvCxnSpPr/>
          <p:nvPr/>
        </p:nvCxnSpPr>
        <p:spPr>
          <a:xfrm flipV="1">
            <a:off x="1057275" y="9963150"/>
            <a:ext cx="536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Imagen 1095404689">
            <a:extLst>
              <a:ext uri="{FF2B5EF4-FFF2-40B4-BE49-F238E27FC236}">
                <a16:creationId xmlns:a16="http://schemas.microsoft.com/office/drawing/2014/main" id="{164ADEE6-7C0C-4686-DD3B-560C6987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0707688"/>
            <a:ext cx="19526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8F1A4057-1652-4D46-4CF1-057E45D58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021E725B-0414-07B0-0B98-FE0A72D7A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322" y="317436"/>
            <a:ext cx="93813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8AEA6A7D-ABF1-7FA3-A190-3C6884F6E0C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758267" y="5878023"/>
            <a:ext cx="1430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es-ES" altLang="es-E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es-ES" altLang="es-E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apoyo de: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3A746ACE-7B42-E677-5188-28CCDA044655}"/>
              </a:ext>
            </a:extLst>
          </p:cNvPr>
          <p:cNvCxnSpPr>
            <a:cxnSpLocks/>
          </p:cNvCxnSpPr>
          <p:nvPr/>
        </p:nvCxnSpPr>
        <p:spPr>
          <a:xfrm>
            <a:off x="632281" y="856045"/>
            <a:ext cx="0" cy="469566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E560568-5BDF-12B8-90E6-2359E9F77759}"/>
              </a:ext>
            </a:extLst>
          </p:cNvPr>
          <p:cNvCxnSpPr/>
          <p:nvPr/>
        </p:nvCxnSpPr>
        <p:spPr>
          <a:xfrm>
            <a:off x="876770" y="6423201"/>
            <a:ext cx="833254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2">
            <a:extLst>
              <a:ext uri="{FF2B5EF4-FFF2-40B4-BE49-F238E27FC236}">
                <a16:creationId xmlns:a16="http://schemas.microsoft.com/office/drawing/2014/main" id="{1CCA0C1A-546F-F16A-B235-784FDFC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256" y="6255041"/>
            <a:ext cx="2815317" cy="3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F3C8724-A3B8-9AA2-FADD-13845C3B0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988" y="88464"/>
            <a:ext cx="1252055" cy="1531724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D0A386A-8235-9658-3FD9-7C4AC40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550"/>
            <a:ext cx="10515600" cy="9810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50000"/>
                  </a:schemeClr>
                </a:solidFill>
              </a:rPr>
              <a:t>Responsabilidades del TARC</a:t>
            </a:r>
            <a:endParaRPr lang="es-AR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B4D0B6D9-F740-E437-7ED6-6E2A87532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3699"/>
            <a:ext cx="10515600" cy="473092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Evaluar continuamente la relación beneficio-riesgo de los productos autorizados en Argentina y comunicar inmediatamente cualquier cambio.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Suministrar el informe de la relación B/R si la solicita ANMAT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Llevar a cabo los Planes de Gestión de Riesgo para los productos que los requieran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Abstenerse de comunicar al público y a los profesionales de la salud cuestiones de FVG del producto autorizado sin antes comunicar a ANMAT con al menos 24 horas.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Reportar las sospechas de eventos adversos en vacunas (ESAVI).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Cumplir con las disposiciones de los programas de Farmacovigilancia Intensiva vigentes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Tener un RFV y un </a:t>
            </a:r>
            <a:r>
              <a:rPr lang="es-ES" sz="1800" dirty="0" err="1"/>
              <a:t>Backup</a:t>
            </a:r>
            <a:r>
              <a:rPr lang="es-ES" sz="1800" dirty="0"/>
              <a:t> debidamente calificados en Argentina y comunicarlos a ANMAT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Garantizar que el personal de la empresa esté debidamente entrenado en FVG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Cumplir con las </a:t>
            </a:r>
            <a:r>
              <a:rPr lang="es-ES" sz="1800" dirty="0" err="1"/>
              <a:t>SOPs</a:t>
            </a:r>
            <a:r>
              <a:rPr lang="es-ES" sz="1800" dirty="0"/>
              <a:t> aprobadas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Llevar un sistema de archivo adecuado para conservar la documentación de FVG</a:t>
            </a:r>
          </a:p>
          <a:p>
            <a:pPr marL="514350" indent="-514350">
              <a:buFont typeface="+mj-lt"/>
              <a:buAutoNum type="alphaLcParenR" startAt="10"/>
            </a:pPr>
            <a:r>
              <a:rPr lang="es-ES" sz="1800" dirty="0"/>
              <a:t>Establecer un programa de auditorías para garantizar la BPFVG </a:t>
            </a:r>
            <a:endParaRPr lang="es-AR" sz="1800" dirty="0"/>
          </a:p>
        </p:txBody>
      </p:sp>
    </p:spTree>
    <p:extLst>
      <p:ext uri="{BB962C8B-B14F-4D97-AF65-F5344CB8AC3E}">
        <p14:creationId xmlns:p14="http://schemas.microsoft.com/office/powerpoint/2010/main" val="13575542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1609</Words>
  <Application>Microsoft Office PowerPoint</Application>
  <PresentationFormat>Panorámica</PresentationFormat>
  <Paragraphs>227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II SEMINARIO IBEROAMERICANO SOBRE FARMACOVIGILANCIA Y FARMACOEPIDEMIOLOGIA</vt:lpstr>
      <vt:lpstr>         Buenas Prácticas de Farmacovigilancia en Argentina</vt:lpstr>
      <vt:lpstr>Otra documentación emanada de ANMAT</vt:lpstr>
      <vt:lpstr>Notificadores</vt:lpstr>
      <vt:lpstr>Industria Farmacéutica: Notificación EA/SE (1/2)</vt:lpstr>
      <vt:lpstr>Industria Farmacéutica: Notificación EA/SE (2/2)</vt:lpstr>
      <vt:lpstr>Industria Farmacéutica: Notificación ESAVI</vt:lpstr>
      <vt:lpstr>Responsabilidades del TARC</vt:lpstr>
      <vt:lpstr>Responsabilidades del TARC</vt:lpstr>
      <vt:lpstr>Informes Periódicos de Actualización de Seguridad (IPAS)</vt:lpstr>
      <vt:lpstr>Planes de Gestión de Riesgo (PGR)</vt:lpstr>
      <vt:lpstr>Planes de Gestión de Riesgo (PGR)</vt:lpstr>
      <vt:lpstr>Presentación de IPAS y PGRS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SEMINARIO IBEROAMERICANO SOBRE FARMACOVIGILANCIA Y FARMACOEPIDEMIOLOGIA</dc:title>
  <dc:creator>Holman Jiménez</dc:creator>
  <cp:lastModifiedBy>Pardo, Gabriel [AR]</cp:lastModifiedBy>
  <cp:revision>22</cp:revision>
  <dcterms:created xsi:type="dcterms:W3CDTF">2023-06-07T08:46:12Z</dcterms:created>
  <dcterms:modified xsi:type="dcterms:W3CDTF">2023-06-17T16:27:21Z</dcterms:modified>
</cp:coreProperties>
</file>